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5"/>
  </p:notesMasterIdLst>
  <p:sldIdLst>
    <p:sldId id="256" r:id="rId2"/>
    <p:sldId id="264" r:id="rId3"/>
    <p:sldId id="266" r:id="rId4"/>
    <p:sldId id="267" r:id="rId5"/>
    <p:sldId id="268" r:id="rId6"/>
    <p:sldId id="270" r:id="rId7"/>
    <p:sldId id="271" r:id="rId8"/>
    <p:sldId id="272" r:id="rId9"/>
    <p:sldId id="371" r:id="rId10"/>
    <p:sldId id="273" r:id="rId11"/>
    <p:sldId id="274" r:id="rId12"/>
    <p:sldId id="275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7" r:id="rId23"/>
    <p:sldId id="288" r:id="rId24"/>
    <p:sldId id="354" r:id="rId25"/>
    <p:sldId id="356" r:id="rId26"/>
    <p:sldId id="355" r:id="rId27"/>
    <p:sldId id="289" r:id="rId28"/>
    <p:sldId id="290" r:id="rId29"/>
    <p:sldId id="292" r:id="rId30"/>
    <p:sldId id="293" r:id="rId31"/>
    <p:sldId id="294" r:id="rId32"/>
    <p:sldId id="298" r:id="rId33"/>
    <p:sldId id="299" r:id="rId34"/>
    <p:sldId id="300" r:id="rId35"/>
    <p:sldId id="302" r:id="rId36"/>
    <p:sldId id="303" r:id="rId37"/>
    <p:sldId id="304" r:id="rId38"/>
    <p:sldId id="305" r:id="rId39"/>
    <p:sldId id="360" r:id="rId40"/>
    <p:sldId id="361" r:id="rId41"/>
    <p:sldId id="362" r:id="rId42"/>
    <p:sldId id="363" r:id="rId43"/>
    <p:sldId id="364" r:id="rId44"/>
    <p:sldId id="306" r:id="rId45"/>
    <p:sldId id="307" r:id="rId46"/>
    <p:sldId id="308" r:id="rId47"/>
    <p:sldId id="310" r:id="rId48"/>
    <p:sldId id="311" r:id="rId49"/>
    <p:sldId id="312" r:id="rId50"/>
    <p:sldId id="313" r:id="rId51"/>
    <p:sldId id="314" r:id="rId52"/>
    <p:sldId id="315" r:id="rId53"/>
    <p:sldId id="316" r:id="rId54"/>
    <p:sldId id="317" r:id="rId55"/>
    <p:sldId id="318" r:id="rId56"/>
    <p:sldId id="319" r:id="rId57"/>
    <p:sldId id="320" r:id="rId58"/>
    <p:sldId id="321" r:id="rId59"/>
    <p:sldId id="322" r:id="rId60"/>
    <p:sldId id="323" r:id="rId61"/>
    <p:sldId id="324" r:id="rId62"/>
    <p:sldId id="325" r:id="rId63"/>
    <p:sldId id="326" r:id="rId64"/>
    <p:sldId id="327" r:id="rId65"/>
    <p:sldId id="328" r:id="rId66"/>
    <p:sldId id="369" r:id="rId67"/>
    <p:sldId id="353" r:id="rId68"/>
    <p:sldId id="352" r:id="rId69"/>
    <p:sldId id="368" r:id="rId70"/>
    <p:sldId id="365" r:id="rId71"/>
    <p:sldId id="366" r:id="rId72"/>
    <p:sldId id="367" r:id="rId73"/>
    <p:sldId id="370" r:id="rId7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80000"/>
    <a:srgbClr val="1544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0" autoAdjust="0"/>
    <p:restoredTop sz="93482" autoAdjust="0"/>
  </p:normalViewPr>
  <p:slideViewPr>
    <p:cSldViewPr snapToGrid="0">
      <p:cViewPr varScale="1">
        <p:scale>
          <a:sx n="62" d="100"/>
          <a:sy n="62" d="100"/>
        </p:scale>
        <p:origin x="134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0326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3" d="100"/>
          <a:sy n="63" d="100"/>
        </p:scale>
        <p:origin x="2558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microsoft.com/office/2016/11/relationships/changesInfo" Target="changesInfos/changesInfo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nie Matafeo" userId="5b300c58-b141-4edf-8ef2-95861fb024bd" providerId="ADAL" clId="{87490D99-3A83-4DD2-A37D-E0CE36E6CE7C}"/>
    <pc:docChg chg="modSld">
      <pc:chgData name="Ronnie Matafeo" userId="5b300c58-b141-4edf-8ef2-95861fb024bd" providerId="ADAL" clId="{87490D99-3A83-4DD2-A37D-E0CE36E6CE7C}" dt="2023-08-07T01:17:22.200" v="1" actId="6549"/>
      <pc:docMkLst>
        <pc:docMk/>
      </pc:docMkLst>
      <pc:sldChg chg="modSp mod">
        <pc:chgData name="Ronnie Matafeo" userId="5b300c58-b141-4edf-8ef2-95861fb024bd" providerId="ADAL" clId="{87490D99-3A83-4DD2-A37D-E0CE36E6CE7C}" dt="2023-08-07T01:17:22.200" v="1" actId="6549"/>
        <pc:sldMkLst>
          <pc:docMk/>
          <pc:sldMk cId="31310133" sldId="256"/>
        </pc:sldMkLst>
        <pc:spChg chg="mod">
          <ac:chgData name="Ronnie Matafeo" userId="5b300c58-b141-4edf-8ef2-95861fb024bd" providerId="ADAL" clId="{87490D99-3A83-4DD2-A37D-E0CE36E6CE7C}" dt="2023-08-07T01:17:22.200" v="1" actId="6549"/>
          <ac:spMkLst>
            <pc:docMk/>
            <pc:sldMk cId="31310133" sldId="256"/>
            <ac:spMk id="5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D3A5C0-162A-41BE-BB95-58D82B2D6EC5}" type="doc">
      <dgm:prSet loTypeId="urn:microsoft.com/office/officeart/2005/8/layout/bProcess3" loCatId="process" qsTypeId="urn:microsoft.com/office/officeart/2005/8/quickstyle/simple1" qsCatId="simple" csTypeId="urn:microsoft.com/office/officeart/2005/8/colors/colorful1#6" csCatId="colorful" phldr="1"/>
      <dgm:spPr/>
    </dgm:pt>
    <dgm:pt modelId="{D34BFEF0-7506-40EF-8AC4-06BFCB7ACF7F}">
      <dgm:prSet phldrT="[Text]"/>
      <dgm:spPr/>
      <dgm:t>
        <a:bodyPr/>
        <a:lstStyle/>
        <a:p>
          <a:r>
            <a:rPr lang="en-NZ" dirty="0"/>
            <a:t>Review of estimators workings</a:t>
          </a:r>
        </a:p>
      </dgm:t>
    </dgm:pt>
    <dgm:pt modelId="{DF977091-1014-4FF8-AF5D-C39494424389}" type="parTrans" cxnId="{AFCBD981-3042-4EFB-84CB-44ABA5372EDB}">
      <dgm:prSet/>
      <dgm:spPr/>
      <dgm:t>
        <a:bodyPr/>
        <a:lstStyle/>
        <a:p>
          <a:endParaRPr lang="en-NZ"/>
        </a:p>
      </dgm:t>
    </dgm:pt>
    <dgm:pt modelId="{C07C22DC-6C48-4005-9D86-B86063334703}" type="sibTrans" cxnId="{AFCBD981-3042-4EFB-84CB-44ABA5372EDB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en-NZ" dirty="0"/>
        </a:p>
      </dgm:t>
    </dgm:pt>
    <dgm:pt modelId="{A6D41081-7D31-4A80-8DA3-7CCEBF22E1B9}">
      <dgm:prSet phldrT="[Text]"/>
      <dgm:spPr/>
      <dgm:t>
        <a:bodyPr/>
        <a:lstStyle/>
        <a:p>
          <a:r>
            <a:rPr lang="en-NZ" dirty="0"/>
            <a:t>Bid submission details</a:t>
          </a:r>
        </a:p>
      </dgm:t>
    </dgm:pt>
    <dgm:pt modelId="{5544B18B-C924-4494-AC0A-16AB73F16144}" type="parTrans" cxnId="{E9EAE0EF-468D-45EC-9DED-F5350376A679}">
      <dgm:prSet/>
      <dgm:spPr/>
      <dgm:t>
        <a:bodyPr/>
        <a:lstStyle/>
        <a:p>
          <a:endParaRPr lang="en-NZ"/>
        </a:p>
      </dgm:t>
    </dgm:pt>
    <dgm:pt modelId="{26BBAB40-32ED-4188-93B0-3BFC2A7FAC3F}" type="sibTrans" cxnId="{E9EAE0EF-468D-45EC-9DED-F5350376A679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en-NZ" dirty="0"/>
        </a:p>
      </dgm:t>
    </dgm:pt>
    <dgm:pt modelId="{99BE3B04-0845-4800-9642-05C35CB9EF50}">
      <dgm:prSet phldrT="[Text]"/>
      <dgm:spPr/>
      <dgm:t>
        <a:bodyPr/>
        <a:lstStyle/>
        <a:p>
          <a:r>
            <a:rPr lang="en-NZ" dirty="0"/>
            <a:t>Decision on what mark up to apply</a:t>
          </a:r>
        </a:p>
      </dgm:t>
    </dgm:pt>
    <dgm:pt modelId="{0E0C3F1F-8DB4-41B1-B1C7-FEF5D53DDE34}" type="parTrans" cxnId="{D8F3E24C-3338-47AD-8301-5DDF0616F36B}">
      <dgm:prSet/>
      <dgm:spPr/>
      <dgm:t>
        <a:bodyPr/>
        <a:lstStyle/>
        <a:p>
          <a:endParaRPr lang="en-NZ"/>
        </a:p>
      </dgm:t>
    </dgm:pt>
    <dgm:pt modelId="{57BBB505-4BF9-4ADB-B6D7-91ACCF81EFB6}" type="sibTrans" cxnId="{D8F3E24C-3338-47AD-8301-5DDF0616F36B}">
      <dgm:prSet/>
      <dgm:spPr>
        <a:ln w="38100">
          <a:solidFill>
            <a:schemeClr val="tx1"/>
          </a:solidFill>
        </a:ln>
      </dgm:spPr>
      <dgm:t>
        <a:bodyPr/>
        <a:lstStyle/>
        <a:p>
          <a:endParaRPr lang="en-NZ" dirty="0"/>
        </a:p>
      </dgm:t>
    </dgm:pt>
    <dgm:pt modelId="{053B77E6-D80B-46ED-B1F7-13826F31FBA9}">
      <dgm:prSet phldrT="[Text]"/>
      <dgm:spPr/>
      <dgm:t>
        <a:bodyPr/>
        <a:lstStyle/>
        <a:p>
          <a:r>
            <a:rPr lang="en-NZ" dirty="0"/>
            <a:t>Submit your Tender</a:t>
          </a:r>
        </a:p>
      </dgm:t>
    </dgm:pt>
    <dgm:pt modelId="{326F2FA6-0EE5-4A3B-91DD-C556B6F0DCD8}" type="parTrans" cxnId="{28BC5C86-B069-46CD-B751-7B1FFE0233B6}">
      <dgm:prSet/>
      <dgm:spPr/>
      <dgm:t>
        <a:bodyPr/>
        <a:lstStyle/>
        <a:p>
          <a:endParaRPr lang="en-NZ"/>
        </a:p>
      </dgm:t>
    </dgm:pt>
    <dgm:pt modelId="{C50BFE01-6711-4A1C-A8D7-CAF5FA7F9819}" type="sibTrans" cxnId="{28BC5C86-B069-46CD-B751-7B1FFE0233B6}">
      <dgm:prSet/>
      <dgm:spPr/>
      <dgm:t>
        <a:bodyPr/>
        <a:lstStyle/>
        <a:p>
          <a:endParaRPr lang="en-NZ"/>
        </a:p>
      </dgm:t>
    </dgm:pt>
    <dgm:pt modelId="{A3F157F0-D455-4171-AD60-4B4C94166BA3}" type="pres">
      <dgm:prSet presAssocID="{51D3A5C0-162A-41BE-BB95-58D82B2D6EC5}" presName="Name0" presStyleCnt="0">
        <dgm:presLayoutVars>
          <dgm:dir/>
          <dgm:resizeHandles val="exact"/>
        </dgm:presLayoutVars>
      </dgm:prSet>
      <dgm:spPr/>
    </dgm:pt>
    <dgm:pt modelId="{E05CBAA7-BE6F-4FE1-8E60-9601F31B5D66}" type="pres">
      <dgm:prSet presAssocID="{D34BFEF0-7506-40EF-8AC4-06BFCB7ACF7F}" presName="node" presStyleLbl="node1" presStyleIdx="0" presStyleCnt="4">
        <dgm:presLayoutVars>
          <dgm:bulletEnabled val="1"/>
        </dgm:presLayoutVars>
      </dgm:prSet>
      <dgm:spPr/>
    </dgm:pt>
    <dgm:pt modelId="{F5D577A4-685C-45DB-8CDD-CC36B6670450}" type="pres">
      <dgm:prSet presAssocID="{C07C22DC-6C48-4005-9D86-B86063334703}" presName="sibTrans" presStyleLbl="sibTrans1D1" presStyleIdx="0" presStyleCnt="3"/>
      <dgm:spPr/>
    </dgm:pt>
    <dgm:pt modelId="{C481E662-A194-4208-93EE-2B7DD99FD765}" type="pres">
      <dgm:prSet presAssocID="{C07C22DC-6C48-4005-9D86-B86063334703}" presName="connectorText" presStyleLbl="sibTrans1D1" presStyleIdx="0" presStyleCnt="3"/>
      <dgm:spPr/>
    </dgm:pt>
    <dgm:pt modelId="{A2ADD43D-D6AD-45A0-83BC-958ACE4F39D3}" type="pres">
      <dgm:prSet presAssocID="{99BE3B04-0845-4800-9642-05C35CB9EF50}" presName="node" presStyleLbl="node1" presStyleIdx="1" presStyleCnt="4">
        <dgm:presLayoutVars>
          <dgm:bulletEnabled val="1"/>
        </dgm:presLayoutVars>
      </dgm:prSet>
      <dgm:spPr/>
    </dgm:pt>
    <dgm:pt modelId="{BD6B5343-D77E-486B-B892-43CE6B8CFB6F}" type="pres">
      <dgm:prSet presAssocID="{57BBB505-4BF9-4ADB-B6D7-91ACCF81EFB6}" presName="sibTrans" presStyleLbl="sibTrans1D1" presStyleIdx="1" presStyleCnt="3"/>
      <dgm:spPr/>
    </dgm:pt>
    <dgm:pt modelId="{6065EB5E-2C38-44CF-B8B0-6630CA2BC96A}" type="pres">
      <dgm:prSet presAssocID="{57BBB505-4BF9-4ADB-B6D7-91ACCF81EFB6}" presName="connectorText" presStyleLbl="sibTrans1D1" presStyleIdx="1" presStyleCnt="3"/>
      <dgm:spPr/>
    </dgm:pt>
    <dgm:pt modelId="{CBF399D6-2B0A-4A43-9BC3-19F44F6E6032}" type="pres">
      <dgm:prSet presAssocID="{A6D41081-7D31-4A80-8DA3-7CCEBF22E1B9}" presName="node" presStyleLbl="node1" presStyleIdx="2" presStyleCnt="4">
        <dgm:presLayoutVars>
          <dgm:bulletEnabled val="1"/>
        </dgm:presLayoutVars>
      </dgm:prSet>
      <dgm:spPr/>
    </dgm:pt>
    <dgm:pt modelId="{3FE973EA-B25E-4D62-B76F-785BFAEBA5DB}" type="pres">
      <dgm:prSet presAssocID="{26BBAB40-32ED-4188-93B0-3BFC2A7FAC3F}" presName="sibTrans" presStyleLbl="sibTrans1D1" presStyleIdx="2" presStyleCnt="3"/>
      <dgm:spPr/>
    </dgm:pt>
    <dgm:pt modelId="{72864AAA-4284-432C-AE13-2FA162FBC7E0}" type="pres">
      <dgm:prSet presAssocID="{26BBAB40-32ED-4188-93B0-3BFC2A7FAC3F}" presName="connectorText" presStyleLbl="sibTrans1D1" presStyleIdx="2" presStyleCnt="3"/>
      <dgm:spPr/>
    </dgm:pt>
    <dgm:pt modelId="{2BC2917F-B1F0-47FF-8B81-737717E8B101}" type="pres">
      <dgm:prSet presAssocID="{053B77E6-D80B-46ED-B1F7-13826F31FBA9}" presName="node" presStyleLbl="node1" presStyleIdx="3" presStyleCnt="4">
        <dgm:presLayoutVars>
          <dgm:bulletEnabled val="1"/>
        </dgm:presLayoutVars>
      </dgm:prSet>
      <dgm:spPr/>
    </dgm:pt>
  </dgm:ptLst>
  <dgm:cxnLst>
    <dgm:cxn modelId="{2464DD22-9054-457A-94F1-8D8C381B65C9}" type="presOf" srcId="{57BBB505-4BF9-4ADB-B6D7-91ACCF81EFB6}" destId="{BD6B5343-D77E-486B-B892-43CE6B8CFB6F}" srcOrd="0" destOrd="0" presId="urn:microsoft.com/office/officeart/2005/8/layout/bProcess3"/>
    <dgm:cxn modelId="{0748F84B-3E8A-4F56-A282-22AF3B3CF547}" type="presOf" srcId="{99BE3B04-0845-4800-9642-05C35CB9EF50}" destId="{A2ADD43D-D6AD-45A0-83BC-958ACE4F39D3}" srcOrd="0" destOrd="0" presId="urn:microsoft.com/office/officeart/2005/8/layout/bProcess3"/>
    <dgm:cxn modelId="{D8F3E24C-3338-47AD-8301-5DDF0616F36B}" srcId="{51D3A5C0-162A-41BE-BB95-58D82B2D6EC5}" destId="{99BE3B04-0845-4800-9642-05C35CB9EF50}" srcOrd="1" destOrd="0" parTransId="{0E0C3F1F-8DB4-41B1-B1C7-FEF5D53DDE34}" sibTransId="{57BBB505-4BF9-4ADB-B6D7-91ACCF81EFB6}"/>
    <dgm:cxn modelId="{DB9ABA4D-1C3B-4693-8912-5EC938118478}" type="presOf" srcId="{053B77E6-D80B-46ED-B1F7-13826F31FBA9}" destId="{2BC2917F-B1F0-47FF-8B81-737717E8B101}" srcOrd="0" destOrd="0" presId="urn:microsoft.com/office/officeart/2005/8/layout/bProcess3"/>
    <dgm:cxn modelId="{9B68EB76-5B88-4904-ACE3-335F80283845}" type="presOf" srcId="{D34BFEF0-7506-40EF-8AC4-06BFCB7ACF7F}" destId="{E05CBAA7-BE6F-4FE1-8E60-9601F31B5D66}" srcOrd="0" destOrd="0" presId="urn:microsoft.com/office/officeart/2005/8/layout/bProcess3"/>
    <dgm:cxn modelId="{AFCBD981-3042-4EFB-84CB-44ABA5372EDB}" srcId="{51D3A5C0-162A-41BE-BB95-58D82B2D6EC5}" destId="{D34BFEF0-7506-40EF-8AC4-06BFCB7ACF7F}" srcOrd="0" destOrd="0" parTransId="{DF977091-1014-4FF8-AF5D-C39494424389}" sibTransId="{C07C22DC-6C48-4005-9D86-B86063334703}"/>
    <dgm:cxn modelId="{28BC5C86-B069-46CD-B751-7B1FFE0233B6}" srcId="{51D3A5C0-162A-41BE-BB95-58D82B2D6EC5}" destId="{053B77E6-D80B-46ED-B1F7-13826F31FBA9}" srcOrd="3" destOrd="0" parTransId="{326F2FA6-0EE5-4A3B-91DD-C556B6F0DCD8}" sibTransId="{C50BFE01-6711-4A1C-A8D7-CAF5FA7F9819}"/>
    <dgm:cxn modelId="{8169F6B8-CC6D-4DA1-A158-4AA893637188}" type="presOf" srcId="{A6D41081-7D31-4A80-8DA3-7CCEBF22E1B9}" destId="{CBF399D6-2B0A-4A43-9BC3-19F44F6E6032}" srcOrd="0" destOrd="0" presId="urn:microsoft.com/office/officeart/2005/8/layout/bProcess3"/>
    <dgm:cxn modelId="{050965E8-11A4-412C-9731-B2AC7E8F4B0B}" type="presOf" srcId="{26BBAB40-32ED-4188-93B0-3BFC2A7FAC3F}" destId="{72864AAA-4284-432C-AE13-2FA162FBC7E0}" srcOrd="1" destOrd="0" presId="urn:microsoft.com/office/officeart/2005/8/layout/bProcess3"/>
    <dgm:cxn modelId="{EE33D9EB-0895-4DA9-AA8E-DAB60C2E7435}" type="presOf" srcId="{C07C22DC-6C48-4005-9D86-B86063334703}" destId="{C481E662-A194-4208-93EE-2B7DD99FD765}" srcOrd="1" destOrd="0" presId="urn:microsoft.com/office/officeart/2005/8/layout/bProcess3"/>
    <dgm:cxn modelId="{E9EAE0EF-468D-45EC-9DED-F5350376A679}" srcId="{51D3A5C0-162A-41BE-BB95-58D82B2D6EC5}" destId="{A6D41081-7D31-4A80-8DA3-7CCEBF22E1B9}" srcOrd="2" destOrd="0" parTransId="{5544B18B-C924-4494-AC0A-16AB73F16144}" sibTransId="{26BBAB40-32ED-4188-93B0-3BFC2A7FAC3F}"/>
    <dgm:cxn modelId="{446909F3-D347-45F1-A136-80036EAAFC62}" type="presOf" srcId="{26BBAB40-32ED-4188-93B0-3BFC2A7FAC3F}" destId="{3FE973EA-B25E-4D62-B76F-785BFAEBA5DB}" srcOrd="0" destOrd="0" presId="urn:microsoft.com/office/officeart/2005/8/layout/bProcess3"/>
    <dgm:cxn modelId="{052CF9F3-E3F9-4CFA-9A14-8DB74CAE056A}" type="presOf" srcId="{57BBB505-4BF9-4ADB-B6D7-91ACCF81EFB6}" destId="{6065EB5E-2C38-44CF-B8B0-6630CA2BC96A}" srcOrd="1" destOrd="0" presId="urn:microsoft.com/office/officeart/2005/8/layout/bProcess3"/>
    <dgm:cxn modelId="{CA3174FB-1B66-4E6B-8AEA-740C0C34071F}" type="presOf" srcId="{C07C22DC-6C48-4005-9D86-B86063334703}" destId="{F5D577A4-685C-45DB-8CDD-CC36B6670450}" srcOrd="0" destOrd="0" presId="urn:microsoft.com/office/officeart/2005/8/layout/bProcess3"/>
    <dgm:cxn modelId="{E90BB4FD-A7DD-44E1-8DAE-62223CEE201F}" type="presOf" srcId="{51D3A5C0-162A-41BE-BB95-58D82B2D6EC5}" destId="{A3F157F0-D455-4171-AD60-4B4C94166BA3}" srcOrd="0" destOrd="0" presId="urn:microsoft.com/office/officeart/2005/8/layout/bProcess3"/>
    <dgm:cxn modelId="{25FB2F37-E204-46F6-88EC-69C52F5116F2}" type="presParOf" srcId="{A3F157F0-D455-4171-AD60-4B4C94166BA3}" destId="{E05CBAA7-BE6F-4FE1-8E60-9601F31B5D66}" srcOrd="0" destOrd="0" presId="urn:microsoft.com/office/officeart/2005/8/layout/bProcess3"/>
    <dgm:cxn modelId="{876A5759-F3BE-4A33-A706-73D3DB471BE7}" type="presParOf" srcId="{A3F157F0-D455-4171-AD60-4B4C94166BA3}" destId="{F5D577A4-685C-45DB-8CDD-CC36B6670450}" srcOrd="1" destOrd="0" presId="urn:microsoft.com/office/officeart/2005/8/layout/bProcess3"/>
    <dgm:cxn modelId="{5A93AC4D-2122-4498-B82E-5A0CE1C2CB26}" type="presParOf" srcId="{F5D577A4-685C-45DB-8CDD-CC36B6670450}" destId="{C481E662-A194-4208-93EE-2B7DD99FD765}" srcOrd="0" destOrd="0" presId="urn:microsoft.com/office/officeart/2005/8/layout/bProcess3"/>
    <dgm:cxn modelId="{7CF22BC1-75AA-4764-81CD-8EEDAADE4ECC}" type="presParOf" srcId="{A3F157F0-D455-4171-AD60-4B4C94166BA3}" destId="{A2ADD43D-D6AD-45A0-83BC-958ACE4F39D3}" srcOrd="2" destOrd="0" presId="urn:microsoft.com/office/officeart/2005/8/layout/bProcess3"/>
    <dgm:cxn modelId="{A67A84B6-5B30-48E9-854E-D20B001FDE5E}" type="presParOf" srcId="{A3F157F0-D455-4171-AD60-4B4C94166BA3}" destId="{BD6B5343-D77E-486B-B892-43CE6B8CFB6F}" srcOrd="3" destOrd="0" presId="urn:microsoft.com/office/officeart/2005/8/layout/bProcess3"/>
    <dgm:cxn modelId="{80E3B806-155A-4143-9926-2FE5AF18336B}" type="presParOf" srcId="{BD6B5343-D77E-486B-B892-43CE6B8CFB6F}" destId="{6065EB5E-2C38-44CF-B8B0-6630CA2BC96A}" srcOrd="0" destOrd="0" presId="urn:microsoft.com/office/officeart/2005/8/layout/bProcess3"/>
    <dgm:cxn modelId="{C73EE178-9018-4461-AAD5-702887DD0BAC}" type="presParOf" srcId="{A3F157F0-D455-4171-AD60-4B4C94166BA3}" destId="{CBF399D6-2B0A-4A43-9BC3-19F44F6E6032}" srcOrd="4" destOrd="0" presId="urn:microsoft.com/office/officeart/2005/8/layout/bProcess3"/>
    <dgm:cxn modelId="{0DD99A58-BC4E-4608-8D2D-9878EF66AAB1}" type="presParOf" srcId="{A3F157F0-D455-4171-AD60-4B4C94166BA3}" destId="{3FE973EA-B25E-4D62-B76F-785BFAEBA5DB}" srcOrd="5" destOrd="0" presId="urn:microsoft.com/office/officeart/2005/8/layout/bProcess3"/>
    <dgm:cxn modelId="{401D4391-2921-4586-912D-673B8F577CF4}" type="presParOf" srcId="{3FE973EA-B25E-4D62-B76F-785BFAEBA5DB}" destId="{72864AAA-4284-432C-AE13-2FA162FBC7E0}" srcOrd="0" destOrd="0" presId="urn:microsoft.com/office/officeart/2005/8/layout/bProcess3"/>
    <dgm:cxn modelId="{C2652045-D226-4EF2-8AA9-F16172EE3EC9}" type="presParOf" srcId="{A3F157F0-D455-4171-AD60-4B4C94166BA3}" destId="{2BC2917F-B1F0-47FF-8B81-737717E8B101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2EF5AA-FA09-4421-BBCF-784F39ED707B}" type="doc">
      <dgm:prSet loTypeId="urn:microsoft.com/office/officeart/2005/8/layout/process4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NZ"/>
        </a:p>
      </dgm:t>
    </dgm:pt>
    <dgm:pt modelId="{6FD54218-9AFC-4DBC-97AE-7E46AE5499BA}">
      <dgm:prSet phldrT="[Text]"/>
      <dgm:spPr/>
      <dgm:t>
        <a:bodyPr/>
        <a:lstStyle/>
        <a:p>
          <a:r>
            <a:rPr lang="en-NZ" dirty="0"/>
            <a:t>Which evaluation model to use?</a:t>
          </a:r>
        </a:p>
      </dgm:t>
    </dgm:pt>
    <dgm:pt modelId="{2A877393-C3AD-47B2-B64B-87EF186C9EB4}" type="parTrans" cxnId="{83F3BECC-EEDF-4131-98F4-300095DDA40D}">
      <dgm:prSet/>
      <dgm:spPr/>
      <dgm:t>
        <a:bodyPr/>
        <a:lstStyle/>
        <a:p>
          <a:endParaRPr lang="en-NZ"/>
        </a:p>
      </dgm:t>
    </dgm:pt>
    <dgm:pt modelId="{B01847AA-3A64-4C61-9C72-81B45381BCAB}" type="sibTrans" cxnId="{83F3BECC-EEDF-4131-98F4-300095DDA40D}">
      <dgm:prSet/>
      <dgm:spPr/>
      <dgm:t>
        <a:bodyPr/>
        <a:lstStyle/>
        <a:p>
          <a:endParaRPr lang="en-NZ"/>
        </a:p>
      </dgm:t>
    </dgm:pt>
    <dgm:pt modelId="{41DFFE54-E553-48FB-BF7C-D77746A2ADEB}">
      <dgm:prSet phldrT="[Text]"/>
      <dgm:spPr/>
      <dgm:t>
        <a:bodyPr/>
        <a:lstStyle/>
        <a:p>
          <a:r>
            <a:rPr lang="en-NZ" dirty="0"/>
            <a:t>Lowest Price Conforming</a:t>
          </a:r>
        </a:p>
      </dgm:t>
    </dgm:pt>
    <dgm:pt modelId="{09533FF1-A625-427A-B08C-D14D6A0AEEA3}" type="parTrans" cxnId="{364D24BD-9846-4D05-9A0D-336724BC88D1}">
      <dgm:prSet/>
      <dgm:spPr/>
      <dgm:t>
        <a:bodyPr/>
        <a:lstStyle/>
        <a:p>
          <a:endParaRPr lang="en-NZ"/>
        </a:p>
      </dgm:t>
    </dgm:pt>
    <dgm:pt modelId="{B10575F8-D4AB-4E41-A558-81C0B34CE5C9}" type="sibTrans" cxnId="{364D24BD-9846-4D05-9A0D-336724BC88D1}">
      <dgm:prSet/>
      <dgm:spPr/>
      <dgm:t>
        <a:bodyPr/>
        <a:lstStyle/>
        <a:p>
          <a:endParaRPr lang="en-NZ"/>
        </a:p>
      </dgm:t>
    </dgm:pt>
    <dgm:pt modelId="{54621CD6-462A-42C9-AE02-167422F9F3C2}">
      <dgm:prSet phldrT="[Text]"/>
      <dgm:spPr/>
      <dgm:t>
        <a:bodyPr/>
        <a:lstStyle/>
        <a:p>
          <a:r>
            <a:rPr lang="en-NZ" dirty="0"/>
            <a:t>Price Quality</a:t>
          </a:r>
        </a:p>
      </dgm:t>
    </dgm:pt>
    <dgm:pt modelId="{207A7F89-8488-4C5C-A16B-07CE2207DE1B}" type="parTrans" cxnId="{E96AB304-AA85-4A58-A49F-E392C459A330}">
      <dgm:prSet/>
      <dgm:spPr/>
      <dgm:t>
        <a:bodyPr/>
        <a:lstStyle/>
        <a:p>
          <a:endParaRPr lang="en-NZ"/>
        </a:p>
      </dgm:t>
    </dgm:pt>
    <dgm:pt modelId="{E97DA854-E1C5-45E6-9898-7934D9A045B3}" type="sibTrans" cxnId="{E96AB304-AA85-4A58-A49F-E392C459A330}">
      <dgm:prSet/>
      <dgm:spPr/>
      <dgm:t>
        <a:bodyPr/>
        <a:lstStyle/>
        <a:p>
          <a:endParaRPr lang="en-NZ"/>
        </a:p>
      </dgm:t>
    </dgm:pt>
    <dgm:pt modelId="{D986B58D-EE91-4C94-A8F8-3A27BE67FD65}">
      <dgm:prSet phldrT="[Text]"/>
      <dgm:spPr/>
      <dgm:t>
        <a:bodyPr/>
        <a:lstStyle/>
        <a:p>
          <a:r>
            <a:rPr lang="en-NZ" dirty="0"/>
            <a:t>Simple or small projects which are relatively straightforward to deliver</a:t>
          </a:r>
        </a:p>
      </dgm:t>
    </dgm:pt>
    <dgm:pt modelId="{0E701DBA-9FD0-4FE6-9D33-10FE50EDECBE}" type="parTrans" cxnId="{744BFAC4-FAB7-4153-AFDD-456D82A67DB5}">
      <dgm:prSet/>
      <dgm:spPr/>
      <dgm:t>
        <a:bodyPr/>
        <a:lstStyle/>
        <a:p>
          <a:endParaRPr lang="en-NZ"/>
        </a:p>
      </dgm:t>
    </dgm:pt>
    <dgm:pt modelId="{A13D31FC-93AF-4D43-88D3-3ACD9C58722E}" type="sibTrans" cxnId="{744BFAC4-FAB7-4153-AFDD-456D82A67DB5}">
      <dgm:prSet/>
      <dgm:spPr/>
      <dgm:t>
        <a:bodyPr/>
        <a:lstStyle/>
        <a:p>
          <a:endParaRPr lang="en-NZ"/>
        </a:p>
      </dgm:t>
    </dgm:pt>
    <dgm:pt modelId="{1E7E4E61-29F7-46E6-A3CB-D2F398666DBF}">
      <dgm:prSet phldrT="[Text]"/>
      <dgm:spPr/>
      <dgm:t>
        <a:bodyPr/>
        <a:lstStyle/>
        <a:p>
          <a:r>
            <a:rPr lang="en-NZ" dirty="0"/>
            <a:t>Projects which are more complex &amp; need more information to decide which bidder has the best capabilities in relation to the project’s challenges.</a:t>
          </a:r>
        </a:p>
      </dgm:t>
    </dgm:pt>
    <dgm:pt modelId="{ED82EAD0-ED65-4975-B84E-C6EAEF4A20A9}" type="parTrans" cxnId="{867A9B1B-0442-42CE-A553-8EB889CCDDB0}">
      <dgm:prSet/>
      <dgm:spPr/>
      <dgm:t>
        <a:bodyPr/>
        <a:lstStyle/>
        <a:p>
          <a:endParaRPr lang="en-NZ"/>
        </a:p>
      </dgm:t>
    </dgm:pt>
    <dgm:pt modelId="{07C3D985-7909-4524-91C0-A69EBBF938AE}" type="sibTrans" cxnId="{867A9B1B-0442-42CE-A553-8EB889CCDDB0}">
      <dgm:prSet/>
      <dgm:spPr/>
      <dgm:t>
        <a:bodyPr/>
        <a:lstStyle/>
        <a:p>
          <a:endParaRPr lang="en-NZ"/>
        </a:p>
      </dgm:t>
    </dgm:pt>
    <dgm:pt modelId="{D7249B06-DCCE-4329-98DB-FE4C3160DD00}" type="pres">
      <dgm:prSet presAssocID="{EA2EF5AA-FA09-4421-BBCF-784F39ED707B}" presName="Name0" presStyleCnt="0">
        <dgm:presLayoutVars>
          <dgm:dir/>
          <dgm:animLvl val="lvl"/>
          <dgm:resizeHandles val="exact"/>
        </dgm:presLayoutVars>
      </dgm:prSet>
      <dgm:spPr/>
    </dgm:pt>
    <dgm:pt modelId="{17A1E9E0-AAF8-44F8-9733-DDC001E5EF91}" type="pres">
      <dgm:prSet presAssocID="{6FD54218-9AFC-4DBC-97AE-7E46AE5499BA}" presName="boxAndChildren" presStyleCnt="0"/>
      <dgm:spPr/>
    </dgm:pt>
    <dgm:pt modelId="{DABCAFB0-7E5F-484B-ACAE-6984B20BC5D3}" type="pres">
      <dgm:prSet presAssocID="{6FD54218-9AFC-4DBC-97AE-7E46AE5499BA}" presName="parentTextBox" presStyleLbl="node1" presStyleIdx="0" presStyleCnt="1"/>
      <dgm:spPr/>
    </dgm:pt>
    <dgm:pt modelId="{0B12CE9D-09E2-4862-AFA6-BC08D04843C0}" type="pres">
      <dgm:prSet presAssocID="{6FD54218-9AFC-4DBC-97AE-7E46AE5499BA}" presName="entireBox" presStyleLbl="node1" presStyleIdx="0" presStyleCnt="1"/>
      <dgm:spPr/>
    </dgm:pt>
    <dgm:pt modelId="{6DA8E092-E34B-48CA-BBED-4892C68EFA4B}" type="pres">
      <dgm:prSet presAssocID="{6FD54218-9AFC-4DBC-97AE-7E46AE5499BA}" presName="descendantBox" presStyleCnt="0"/>
      <dgm:spPr/>
    </dgm:pt>
    <dgm:pt modelId="{7B903F2F-D958-4530-A3F8-06DF5B53BEC3}" type="pres">
      <dgm:prSet presAssocID="{41DFFE54-E553-48FB-BF7C-D77746A2ADEB}" presName="childTextBox" presStyleLbl="fgAccFollowNode1" presStyleIdx="0" presStyleCnt="2">
        <dgm:presLayoutVars>
          <dgm:bulletEnabled val="1"/>
        </dgm:presLayoutVars>
      </dgm:prSet>
      <dgm:spPr/>
    </dgm:pt>
    <dgm:pt modelId="{D3B8616B-3D35-438D-945F-93D67D30ADCD}" type="pres">
      <dgm:prSet presAssocID="{54621CD6-462A-42C9-AE02-167422F9F3C2}" presName="childTextBox" presStyleLbl="fgAccFollowNode1" presStyleIdx="1" presStyleCnt="2">
        <dgm:presLayoutVars>
          <dgm:bulletEnabled val="1"/>
        </dgm:presLayoutVars>
      </dgm:prSet>
      <dgm:spPr/>
    </dgm:pt>
  </dgm:ptLst>
  <dgm:cxnLst>
    <dgm:cxn modelId="{E96AB304-AA85-4A58-A49F-E392C459A330}" srcId="{6FD54218-9AFC-4DBC-97AE-7E46AE5499BA}" destId="{54621CD6-462A-42C9-AE02-167422F9F3C2}" srcOrd="1" destOrd="0" parTransId="{207A7F89-8488-4C5C-A16B-07CE2207DE1B}" sibTransId="{E97DA854-E1C5-45E6-9898-7934D9A045B3}"/>
    <dgm:cxn modelId="{B96E0A0C-E142-4A88-A863-09EFDE27A4FB}" type="presOf" srcId="{6FD54218-9AFC-4DBC-97AE-7E46AE5499BA}" destId="{DABCAFB0-7E5F-484B-ACAE-6984B20BC5D3}" srcOrd="0" destOrd="0" presId="urn:microsoft.com/office/officeart/2005/8/layout/process4"/>
    <dgm:cxn modelId="{1A4F6715-1213-4FBD-AABA-5BE5EF61AA32}" type="presOf" srcId="{EA2EF5AA-FA09-4421-BBCF-784F39ED707B}" destId="{D7249B06-DCCE-4329-98DB-FE4C3160DD00}" srcOrd="0" destOrd="0" presId="urn:microsoft.com/office/officeart/2005/8/layout/process4"/>
    <dgm:cxn modelId="{867A9B1B-0442-42CE-A553-8EB889CCDDB0}" srcId="{54621CD6-462A-42C9-AE02-167422F9F3C2}" destId="{1E7E4E61-29F7-46E6-A3CB-D2F398666DBF}" srcOrd="0" destOrd="0" parTransId="{ED82EAD0-ED65-4975-B84E-C6EAEF4A20A9}" sibTransId="{07C3D985-7909-4524-91C0-A69EBBF938AE}"/>
    <dgm:cxn modelId="{60732824-5D8A-41AC-AD81-F5FCA19EE850}" type="presOf" srcId="{D986B58D-EE91-4C94-A8F8-3A27BE67FD65}" destId="{7B903F2F-D958-4530-A3F8-06DF5B53BEC3}" srcOrd="0" destOrd="1" presId="urn:microsoft.com/office/officeart/2005/8/layout/process4"/>
    <dgm:cxn modelId="{40CBBF85-51C2-4E00-B6D7-1558FD7B0935}" type="presOf" srcId="{1E7E4E61-29F7-46E6-A3CB-D2F398666DBF}" destId="{D3B8616B-3D35-438D-945F-93D67D30ADCD}" srcOrd="0" destOrd="1" presId="urn:microsoft.com/office/officeart/2005/8/layout/process4"/>
    <dgm:cxn modelId="{BB62ED9A-6018-49BD-94CA-F32E9CD06A5C}" type="presOf" srcId="{6FD54218-9AFC-4DBC-97AE-7E46AE5499BA}" destId="{0B12CE9D-09E2-4862-AFA6-BC08D04843C0}" srcOrd="1" destOrd="0" presId="urn:microsoft.com/office/officeart/2005/8/layout/process4"/>
    <dgm:cxn modelId="{8A422AA8-380B-4633-B0C8-A61E6E5FE8A5}" type="presOf" srcId="{41DFFE54-E553-48FB-BF7C-D77746A2ADEB}" destId="{7B903F2F-D958-4530-A3F8-06DF5B53BEC3}" srcOrd="0" destOrd="0" presId="urn:microsoft.com/office/officeart/2005/8/layout/process4"/>
    <dgm:cxn modelId="{421543AA-590C-4E7E-8889-AABF231DAC03}" type="presOf" srcId="{54621CD6-462A-42C9-AE02-167422F9F3C2}" destId="{D3B8616B-3D35-438D-945F-93D67D30ADCD}" srcOrd="0" destOrd="0" presId="urn:microsoft.com/office/officeart/2005/8/layout/process4"/>
    <dgm:cxn modelId="{364D24BD-9846-4D05-9A0D-336724BC88D1}" srcId="{6FD54218-9AFC-4DBC-97AE-7E46AE5499BA}" destId="{41DFFE54-E553-48FB-BF7C-D77746A2ADEB}" srcOrd="0" destOrd="0" parTransId="{09533FF1-A625-427A-B08C-D14D6A0AEEA3}" sibTransId="{B10575F8-D4AB-4E41-A558-81C0B34CE5C9}"/>
    <dgm:cxn modelId="{744BFAC4-FAB7-4153-AFDD-456D82A67DB5}" srcId="{41DFFE54-E553-48FB-BF7C-D77746A2ADEB}" destId="{D986B58D-EE91-4C94-A8F8-3A27BE67FD65}" srcOrd="0" destOrd="0" parTransId="{0E701DBA-9FD0-4FE6-9D33-10FE50EDECBE}" sibTransId="{A13D31FC-93AF-4D43-88D3-3ACD9C58722E}"/>
    <dgm:cxn modelId="{83F3BECC-EEDF-4131-98F4-300095DDA40D}" srcId="{EA2EF5AA-FA09-4421-BBCF-784F39ED707B}" destId="{6FD54218-9AFC-4DBC-97AE-7E46AE5499BA}" srcOrd="0" destOrd="0" parTransId="{2A877393-C3AD-47B2-B64B-87EF186C9EB4}" sibTransId="{B01847AA-3A64-4C61-9C72-81B45381BCAB}"/>
    <dgm:cxn modelId="{6C097243-FEA1-48E2-B1B0-889667BCA650}" type="presParOf" srcId="{D7249B06-DCCE-4329-98DB-FE4C3160DD00}" destId="{17A1E9E0-AAF8-44F8-9733-DDC001E5EF91}" srcOrd="0" destOrd="0" presId="urn:microsoft.com/office/officeart/2005/8/layout/process4"/>
    <dgm:cxn modelId="{E600F574-CFCD-4F68-95F7-035A8946AF51}" type="presParOf" srcId="{17A1E9E0-AAF8-44F8-9733-DDC001E5EF91}" destId="{DABCAFB0-7E5F-484B-ACAE-6984B20BC5D3}" srcOrd="0" destOrd="0" presId="urn:microsoft.com/office/officeart/2005/8/layout/process4"/>
    <dgm:cxn modelId="{48FD0B64-4107-4E14-9FD0-283EC4579657}" type="presParOf" srcId="{17A1E9E0-AAF8-44F8-9733-DDC001E5EF91}" destId="{0B12CE9D-09E2-4862-AFA6-BC08D04843C0}" srcOrd="1" destOrd="0" presId="urn:microsoft.com/office/officeart/2005/8/layout/process4"/>
    <dgm:cxn modelId="{CD127700-2322-4162-B41E-3D596412DF02}" type="presParOf" srcId="{17A1E9E0-AAF8-44F8-9733-DDC001E5EF91}" destId="{6DA8E092-E34B-48CA-BBED-4892C68EFA4B}" srcOrd="2" destOrd="0" presId="urn:microsoft.com/office/officeart/2005/8/layout/process4"/>
    <dgm:cxn modelId="{006E9441-24E5-4C2E-9041-42249349111C}" type="presParOf" srcId="{6DA8E092-E34B-48CA-BBED-4892C68EFA4B}" destId="{7B903F2F-D958-4530-A3F8-06DF5B53BEC3}" srcOrd="0" destOrd="0" presId="urn:microsoft.com/office/officeart/2005/8/layout/process4"/>
    <dgm:cxn modelId="{5D46F041-C0FD-4CBB-9B24-70ED6DE57216}" type="presParOf" srcId="{6DA8E092-E34B-48CA-BBED-4892C68EFA4B}" destId="{D3B8616B-3D35-438D-945F-93D67D30ADCD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52D6C8-F387-4657-A8AC-D5FB0B31A50E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NZ"/>
        </a:p>
      </dgm:t>
    </dgm:pt>
    <dgm:pt modelId="{DE1A6DB8-DEC6-4DCB-8691-C0B6E75C6EEE}">
      <dgm:prSet phldrT="[Text]"/>
      <dgm:spPr/>
      <dgm:t>
        <a:bodyPr/>
        <a:lstStyle/>
        <a:p>
          <a:r>
            <a:rPr lang="en-NZ" dirty="0"/>
            <a:t>Weighted Attribute method</a:t>
          </a:r>
        </a:p>
      </dgm:t>
    </dgm:pt>
    <dgm:pt modelId="{AD6F1745-6D33-491F-B829-5187B5C0B56C}" type="parTrans" cxnId="{048E1C4F-E95C-4595-B24D-BF6D926A3DF8}">
      <dgm:prSet/>
      <dgm:spPr/>
      <dgm:t>
        <a:bodyPr/>
        <a:lstStyle/>
        <a:p>
          <a:endParaRPr lang="en-NZ"/>
        </a:p>
      </dgm:t>
    </dgm:pt>
    <dgm:pt modelId="{832E5B9F-77E9-4989-8DC3-BA063A58AE14}" type="sibTrans" cxnId="{048E1C4F-E95C-4595-B24D-BF6D926A3DF8}">
      <dgm:prSet/>
      <dgm:spPr/>
      <dgm:t>
        <a:bodyPr/>
        <a:lstStyle/>
        <a:p>
          <a:endParaRPr lang="en-NZ"/>
        </a:p>
      </dgm:t>
    </dgm:pt>
    <dgm:pt modelId="{5DD840D3-8B18-49CF-A2EB-23EA2E9687B5}">
      <dgm:prSet phldrT="[Text]"/>
      <dgm:spPr/>
      <dgm:t>
        <a:bodyPr/>
        <a:lstStyle/>
        <a:p>
          <a:r>
            <a:rPr lang="en-NZ" dirty="0"/>
            <a:t>Brook’s Law method</a:t>
          </a:r>
        </a:p>
      </dgm:t>
    </dgm:pt>
    <dgm:pt modelId="{A954341B-231C-4027-B2A4-36F45927273F}" type="parTrans" cxnId="{D3134B2D-53DC-42BF-9627-C82C1C3D44E3}">
      <dgm:prSet/>
      <dgm:spPr/>
      <dgm:t>
        <a:bodyPr/>
        <a:lstStyle/>
        <a:p>
          <a:endParaRPr lang="en-NZ"/>
        </a:p>
      </dgm:t>
    </dgm:pt>
    <dgm:pt modelId="{EA8F3A33-AA17-442F-A606-977E0C1B4CB6}" type="sibTrans" cxnId="{D3134B2D-53DC-42BF-9627-C82C1C3D44E3}">
      <dgm:prSet/>
      <dgm:spPr/>
      <dgm:t>
        <a:bodyPr/>
        <a:lstStyle/>
        <a:p>
          <a:endParaRPr lang="en-NZ"/>
        </a:p>
      </dgm:t>
    </dgm:pt>
    <dgm:pt modelId="{D623D5D5-880A-4BF7-8788-ECEE414201FE}">
      <dgm:prSet phldrT="[Text]"/>
      <dgm:spPr/>
      <dgm:t>
        <a:bodyPr/>
        <a:lstStyle/>
        <a:p>
          <a:r>
            <a:rPr lang="en-NZ" dirty="0"/>
            <a:t>Lowest Price conforming</a:t>
          </a:r>
        </a:p>
      </dgm:t>
    </dgm:pt>
    <dgm:pt modelId="{76F5B17F-2E98-42F5-88E0-5FDBB9361FC0}" type="parTrans" cxnId="{D12DBD9C-2479-41A3-B37E-A0F3D0E0023F}">
      <dgm:prSet/>
      <dgm:spPr/>
      <dgm:t>
        <a:bodyPr/>
        <a:lstStyle/>
        <a:p>
          <a:endParaRPr lang="en-NZ"/>
        </a:p>
      </dgm:t>
    </dgm:pt>
    <dgm:pt modelId="{BCF8EB03-9FFC-49AB-8CB9-E92B99C81CD6}" type="sibTrans" cxnId="{D12DBD9C-2479-41A3-B37E-A0F3D0E0023F}">
      <dgm:prSet/>
      <dgm:spPr/>
      <dgm:t>
        <a:bodyPr/>
        <a:lstStyle/>
        <a:p>
          <a:endParaRPr lang="en-NZ"/>
        </a:p>
      </dgm:t>
    </dgm:pt>
    <dgm:pt modelId="{8219BB39-2A5D-4881-8D93-ADF9F9B50DF3}">
      <dgm:prSet phldrT="[Text]"/>
      <dgm:spPr/>
      <dgm:t>
        <a:bodyPr/>
        <a:lstStyle/>
        <a:p>
          <a:r>
            <a:rPr lang="en-NZ" dirty="0"/>
            <a:t>Price – Quality trade off method</a:t>
          </a:r>
        </a:p>
      </dgm:t>
    </dgm:pt>
    <dgm:pt modelId="{DB950DE4-C743-437E-B354-5FB3FA25458B}" type="parTrans" cxnId="{25FC7F81-AB22-4855-AA83-D61D00CE9D6A}">
      <dgm:prSet/>
      <dgm:spPr/>
      <dgm:t>
        <a:bodyPr/>
        <a:lstStyle/>
        <a:p>
          <a:endParaRPr lang="en-NZ"/>
        </a:p>
      </dgm:t>
    </dgm:pt>
    <dgm:pt modelId="{130CCEC0-078F-4832-BEB5-5ED1296AB858}" type="sibTrans" cxnId="{25FC7F81-AB22-4855-AA83-D61D00CE9D6A}">
      <dgm:prSet/>
      <dgm:spPr/>
      <dgm:t>
        <a:bodyPr/>
        <a:lstStyle/>
        <a:p>
          <a:endParaRPr lang="en-NZ"/>
        </a:p>
      </dgm:t>
    </dgm:pt>
    <dgm:pt modelId="{060A86A1-71E7-4572-B6E8-A8CAA848F6AD}" type="pres">
      <dgm:prSet presAssocID="{1552D6C8-F387-4657-A8AC-D5FB0B31A50E}" presName="linear" presStyleCnt="0">
        <dgm:presLayoutVars>
          <dgm:dir/>
          <dgm:animLvl val="lvl"/>
          <dgm:resizeHandles val="exact"/>
        </dgm:presLayoutVars>
      </dgm:prSet>
      <dgm:spPr/>
    </dgm:pt>
    <dgm:pt modelId="{5C359B54-F4B5-48F8-B012-86C05EB94807}" type="pres">
      <dgm:prSet presAssocID="{D623D5D5-880A-4BF7-8788-ECEE414201FE}" presName="parentLin" presStyleCnt="0"/>
      <dgm:spPr/>
    </dgm:pt>
    <dgm:pt modelId="{9ED1A335-7BBE-45C8-AAD7-38F219CADD14}" type="pres">
      <dgm:prSet presAssocID="{D623D5D5-880A-4BF7-8788-ECEE414201FE}" presName="parentLeftMargin" presStyleLbl="node1" presStyleIdx="0" presStyleCnt="4"/>
      <dgm:spPr/>
    </dgm:pt>
    <dgm:pt modelId="{47C465A3-5048-4E5D-B5E5-3E7A1E7DA2F7}" type="pres">
      <dgm:prSet presAssocID="{D623D5D5-880A-4BF7-8788-ECEE414201F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73710B6-6527-45E4-AE4B-A49CEF41F0A4}" type="pres">
      <dgm:prSet presAssocID="{D623D5D5-880A-4BF7-8788-ECEE414201FE}" presName="negativeSpace" presStyleCnt="0"/>
      <dgm:spPr/>
    </dgm:pt>
    <dgm:pt modelId="{D089D458-6A43-46B2-A8E3-1279BB724459}" type="pres">
      <dgm:prSet presAssocID="{D623D5D5-880A-4BF7-8788-ECEE414201FE}" presName="childText" presStyleLbl="conFgAcc1" presStyleIdx="0" presStyleCnt="4">
        <dgm:presLayoutVars>
          <dgm:bulletEnabled val="1"/>
        </dgm:presLayoutVars>
      </dgm:prSet>
      <dgm:spPr/>
    </dgm:pt>
    <dgm:pt modelId="{6E62C95B-2075-49BC-976C-31B39C6DF90C}" type="pres">
      <dgm:prSet presAssocID="{BCF8EB03-9FFC-49AB-8CB9-E92B99C81CD6}" presName="spaceBetweenRectangles" presStyleCnt="0"/>
      <dgm:spPr/>
    </dgm:pt>
    <dgm:pt modelId="{8CBA50ED-A0FC-4208-A2DF-0899F13F8360}" type="pres">
      <dgm:prSet presAssocID="{DE1A6DB8-DEC6-4DCB-8691-C0B6E75C6EEE}" presName="parentLin" presStyleCnt="0"/>
      <dgm:spPr/>
    </dgm:pt>
    <dgm:pt modelId="{C9AB02E1-0DCF-42BD-BBBE-ACE87EE083DF}" type="pres">
      <dgm:prSet presAssocID="{DE1A6DB8-DEC6-4DCB-8691-C0B6E75C6EEE}" presName="parentLeftMargin" presStyleLbl="node1" presStyleIdx="0" presStyleCnt="4"/>
      <dgm:spPr/>
    </dgm:pt>
    <dgm:pt modelId="{DA98E88C-6AA4-4FBD-ADA8-496310707B65}" type="pres">
      <dgm:prSet presAssocID="{DE1A6DB8-DEC6-4DCB-8691-C0B6E75C6EE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CCB3175B-5E88-4457-A910-F6B9B172C4B8}" type="pres">
      <dgm:prSet presAssocID="{DE1A6DB8-DEC6-4DCB-8691-C0B6E75C6EEE}" presName="negativeSpace" presStyleCnt="0"/>
      <dgm:spPr/>
    </dgm:pt>
    <dgm:pt modelId="{0ACEF3D8-E2DF-4A9E-99D5-30B8ED011F2A}" type="pres">
      <dgm:prSet presAssocID="{DE1A6DB8-DEC6-4DCB-8691-C0B6E75C6EEE}" presName="childText" presStyleLbl="conFgAcc1" presStyleIdx="1" presStyleCnt="4">
        <dgm:presLayoutVars>
          <dgm:bulletEnabled val="1"/>
        </dgm:presLayoutVars>
      </dgm:prSet>
      <dgm:spPr/>
    </dgm:pt>
    <dgm:pt modelId="{AAD806A3-E8A8-4092-A0DF-DAC11CB4FCAF}" type="pres">
      <dgm:prSet presAssocID="{832E5B9F-77E9-4989-8DC3-BA063A58AE14}" presName="spaceBetweenRectangles" presStyleCnt="0"/>
      <dgm:spPr/>
    </dgm:pt>
    <dgm:pt modelId="{F24996D0-52B5-4807-9989-88229015D682}" type="pres">
      <dgm:prSet presAssocID="{5DD840D3-8B18-49CF-A2EB-23EA2E9687B5}" presName="parentLin" presStyleCnt="0"/>
      <dgm:spPr/>
    </dgm:pt>
    <dgm:pt modelId="{B6F6BD18-FAE6-403E-B7C4-18AD1E013C52}" type="pres">
      <dgm:prSet presAssocID="{5DD840D3-8B18-49CF-A2EB-23EA2E9687B5}" presName="parentLeftMargin" presStyleLbl="node1" presStyleIdx="1" presStyleCnt="4"/>
      <dgm:spPr/>
    </dgm:pt>
    <dgm:pt modelId="{A1177329-9B02-46C5-87DD-616F63C1F8E6}" type="pres">
      <dgm:prSet presAssocID="{5DD840D3-8B18-49CF-A2EB-23EA2E9687B5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B796AC6-3901-4854-A141-D8851AAEEB7A}" type="pres">
      <dgm:prSet presAssocID="{5DD840D3-8B18-49CF-A2EB-23EA2E9687B5}" presName="negativeSpace" presStyleCnt="0"/>
      <dgm:spPr/>
    </dgm:pt>
    <dgm:pt modelId="{660297B9-CDF0-40F6-830F-691B1C4BFAD5}" type="pres">
      <dgm:prSet presAssocID="{5DD840D3-8B18-49CF-A2EB-23EA2E9687B5}" presName="childText" presStyleLbl="conFgAcc1" presStyleIdx="2" presStyleCnt="4">
        <dgm:presLayoutVars>
          <dgm:bulletEnabled val="1"/>
        </dgm:presLayoutVars>
      </dgm:prSet>
      <dgm:spPr/>
    </dgm:pt>
    <dgm:pt modelId="{443D7BF5-45ED-4F22-BBED-5D9E18ABB4A9}" type="pres">
      <dgm:prSet presAssocID="{EA8F3A33-AA17-442F-A606-977E0C1B4CB6}" presName="spaceBetweenRectangles" presStyleCnt="0"/>
      <dgm:spPr/>
    </dgm:pt>
    <dgm:pt modelId="{CE378193-9B96-4659-9508-169598BCBCDB}" type="pres">
      <dgm:prSet presAssocID="{8219BB39-2A5D-4881-8D93-ADF9F9B50DF3}" presName="parentLin" presStyleCnt="0"/>
      <dgm:spPr/>
    </dgm:pt>
    <dgm:pt modelId="{C3FB4FEE-CB03-435B-8BE8-51A71BFB0093}" type="pres">
      <dgm:prSet presAssocID="{8219BB39-2A5D-4881-8D93-ADF9F9B50DF3}" presName="parentLeftMargin" presStyleLbl="node1" presStyleIdx="2" presStyleCnt="4"/>
      <dgm:spPr/>
    </dgm:pt>
    <dgm:pt modelId="{B0960CDC-D034-45D6-AF13-2844EDFD6AC4}" type="pres">
      <dgm:prSet presAssocID="{8219BB39-2A5D-4881-8D93-ADF9F9B50DF3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E19243E5-4D7F-4727-9EC5-A4E68FBC1ECE}" type="pres">
      <dgm:prSet presAssocID="{8219BB39-2A5D-4881-8D93-ADF9F9B50DF3}" presName="negativeSpace" presStyleCnt="0"/>
      <dgm:spPr/>
    </dgm:pt>
    <dgm:pt modelId="{50AF8225-7A47-4057-8D9E-A4A3A5BB3A85}" type="pres">
      <dgm:prSet presAssocID="{8219BB39-2A5D-4881-8D93-ADF9F9B50DF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047CB00-53AB-448A-98E5-459E32F16702}" type="presOf" srcId="{D623D5D5-880A-4BF7-8788-ECEE414201FE}" destId="{47C465A3-5048-4E5D-B5E5-3E7A1E7DA2F7}" srcOrd="1" destOrd="0" presId="urn:microsoft.com/office/officeart/2005/8/layout/list1"/>
    <dgm:cxn modelId="{83B94918-AC9F-45C6-8445-BBF7D8868B3C}" type="presOf" srcId="{1552D6C8-F387-4657-A8AC-D5FB0B31A50E}" destId="{060A86A1-71E7-4572-B6E8-A8CAA848F6AD}" srcOrd="0" destOrd="0" presId="urn:microsoft.com/office/officeart/2005/8/layout/list1"/>
    <dgm:cxn modelId="{D3134B2D-53DC-42BF-9627-C82C1C3D44E3}" srcId="{1552D6C8-F387-4657-A8AC-D5FB0B31A50E}" destId="{5DD840D3-8B18-49CF-A2EB-23EA2E9687B5}" srcOrd="2" destOrd="0" parTransId="{A954341B-231C-4027-B2A4-36F45927273F}" sibTransId="{EA8F3A33-AA17-442F-A606-977E0C1B4CB6}"/>
    <dgm:cxn modelId="{286BB63A-C51F-4794-A5AE-60E9CF0E6139}" type="presOf" srcId="{5DD840D3-8B18-49CF-A2EB-23EA2E9687B5}" destId="{B6F6BD18-FAE6-403E-B7C4-18AD1E013C52}" srcOrd="0" destOrd="0" presId="urn:microsoft.com/office/officeart/2005/8/layout/list1"/>
    <dgm:cxn modelId="{8428F745-BA3A-41FE-9D4E-47538F0E3648}" type="presOf" srcId="{D623D5D5-880A-4BF7-8788-ECEE414201FE}" destId="{9ED1A335-7BBE-45C8-AAD7-38F219CADD14}" srcOrd="0" destOrd="0" presId="urn:microsoft.com/office/officeart/2005/8/layout/list1"/>
    <dgm:cxn modelId="{78C1256D-52F2-4807-A360-2ABA7A15085F}" type="presOf" srcId="{8219BB39-2A5D-4881-8D93-ADF9F9B50DF3}" destId="{C3FB4FEE-CB03-435B-8BE8-51A71BFB0093}" srcOrd="0" destOrd="0" presId="urn:microsoft.com/office/officeart/2005/8/layout/list1"/>
    <dgm:cxn modelId="{048E1C4F-E95C-4595-B24D-BF6D926A3DF8}" srcId="{1552D6C8-F387-4657-A8AC-D5FB0B31A50E}" destId="{DE1A6DB8-DEC6-4DCB-8691-C0B6E75C6EEE}" srcOrd="1" destOrd="0" parTransId="{AD6F1745-6D33-491F-B829-5187B5C0B56C}" sibTransId="{832E5B9F-77E9-4989-8DC3-BA063A58AE14}"/>
    <dgm:cxn modelId="{25FC7F81-AB22-4855-AA83-D61D00CE9D6A}" srcId="{1552D6C8-F387-4657-A8AC-D5FB0B31A50E}" destId="{8219BB39-2A5D-4881-8D93-ADF9F9B50DF3}" srcOrd="3" destOrd="0" parTransId="{DB950DE4-C743-437E-B354-5FB3FA25458B}" sibTransId="{130CCEC0-078F-4832-BEB5-5ED1296AB858}"/>
    <dgm:cxn modelId="{D12DBD9C-2479-41A3-B37E-A0F3D0E0023F}" srcId="{1552D6C8-F387-4657-A8AC-D5FB0B31A50E}" destId="{D623D5D5-880A-4BF7-8788-ECEE414201FE}" srcOrd="0" destOrd="0" parTransId="{76F5B17F-2E98-42F5-88E0-5FDBB9361FC0}" sibTransId="{BCF8EB03-9FFC-49AB-8CB9-E92B99C81CD6}"/>
    <dgm:cxn modelId="{793CB7AE-1C17-41E8-B264-90571651A67A}" type="presOf" srcId="{5DD840D3-8B18-49CF-A2EB-23EA2E9687B5}" destId="{A1177329-9B02-46C5-87DD-616F63C1F8E6}" srcOrd="1" destOrd="0" presId="urn:microsoft.com/office/officeart/2005/8/layout/list1"/>
    <dgm:cxn modelId="{DCED89E9-A64F-4039-A5DD-5740894D4571}" type="presOf" srcId="{8219BB39-2A5D-4881-8D93-ADF9F9B50DF3}" destId="{B0960CDC-D034-45D6-AF13-2844EDFD6AC4}" srcOrd="1" destOrd="0" presId="urn:microsoft.com/office/officeart/2005/8/layout/list1"/>
    <dgm:cxn modelId="{DD726CF4-3AA6-4735-8090-FD109AFBF198}" type="presOf" srcId="{DE1A6DB8-DEC6-4DCB-8691-C0B6E75C6EEE}" destId="{C9AB02E1-0DCF-42BD-BBBE-ACE87EE083DF}" srcOrd="0" destOrd="0" presId="urn:microsoft.com/office/officeart/2005/8/layout/list1"/>
    <dgm:cxn modelId="{672CFBF8-2A55-4A8D-8E8B-89F75E3DE7A2}" type="presOf" srcId="{DE1A6DB8-DEC6-4DCB-8691-C0B6E75C6EEE}" destId="{DA98E88C-6AA4-4FBD-ADA8-496310707B65}" srcOrd="1" destOrd="0" presId="urn:microsoft.com/office/officeart/2005/8/layout/list1"/>
    <dgm:cxn modelId="{7F5F4005-A5DB-4E8D-B4B1-5239A05A7533}" type="presParOf" srcId="{060A86A1-71E7-4572-B6E8-A8CAA848F6AD}" destId="{5C359B54-F4B5-48F8-B012-86C05EB94807}" srcOrd="0" destOrd="0" presId="urn:microsoft.com/office/officeart/2005/8/layout/list1"/>
    <dgm:cxn modelId="{508E2E1B-FC98-4DEE-9E2D-00E47B86B4C8}" type="presParOf" srcId="{5C359B54-F4B5-48F8-B012-86C05EB94807}" destId="{9ED1A335-7BBE-45C8-AAD7-38F219CADD14}" srcOrd="0" destOrd="0" presId="urn:microsoft.com/office/officeart/2005/8/layout/list1"/>
    <dgm:cxn modelId="{87EFD3AF-3F4D-4DA9-A443-1CC91B6FBF5D}" type="presParOf" srcId="{5C359B54-F4B5-48F8-B012-86C05EB94807}" destId="{47C465A3-5048-4E5D-B5E5-3E7A1E7DA2F7}" srcOrd="1" destOrd="0" presId="urn:microsoft.com/office/officeart/2005/8/layout/list1"/>
    <dgm:cxn modelId="{7DDD5B63-A369-45EB-8E54-9A6E1C36E4BC}" type="presParOf" srcId="{060A86A1-71E7-4572-B6E8-A8CAA848F6AD}" destId="{773710B6-6527-45E4-AE4B-A49CEF41F0A4}" srcOrd="1" destOrd="0" presId="urn:microsoft.com/office/officeart/2005/8/layout/list1"/>
    <dgm:cxn modelId="{D5EB1E8F-FC9C-4E5F-902A-654252F26614}" type="presParOf" srcId="{060A86A1-71E7-4572-B6E8-A8CAA848F6AD}" destId="{D089D458-6A43-46B2-A8E3-1279BB724459}" srcOrd="2" destOrd="0" presId="urn:microsoft.com/office/officeart/2005/8/layout/list1"/>
    <dgm:cxn modelId="{0C1DB942-D856-47D4-AFEF-35328CD456D7}" type="presParOf" srcId="{060A86A1-71E7-4572-B6E8-A8CAA848F6AD}" destId="{6E62C95B-2075-49BC-976C-31B39C6DF90C}" srcOrd="3" destOrd="0" presId="urn:microsoft.com/office/officeart/2005/8/layout/list1"/>
    <dgm:cxn modelId="{A44F1DF4-AE53-40DE-A527-6E31BA49D640}" type="presParOf" srcId="{060A86A1-71E7-4572-B6E8-A8CAA848F6AD}" destId="{8CBA50ED-A0FC-4208-A2DF-0899F13F8360}" srcOrd="4" destOrd="0" presId="urn:microsoft.com/office/officeart/2005/8/layout/list1"/>
    <dgm:cxn modelId="{0A926B84-E865-41C4-BA15-C77F35667150}" type="presParOf" srcId="{8CBA50ED-A0FC-4208-A2DF-0899F13F8360}" destId="{C9AB02E1-0DCF-42BD-BBBE-ACE87EE083DF}" srcOrd="0" destOrd="0" presId="urn:microsoft.com/office/officeart/2005/8/layout/list1"/>
    <dgm:cxn modelId="{52F82838-D256-4A5A-B152-84797E4DE089}" type="presParOf" srcId="{8CBA50ED-A0FC-4208-A2DF-0899F13F8360}" destId="{DA98E88C-6AA4-4FBD-ADA8-496310707B65}" srcOrd="1" destOrd="0" presId="urn:microsoft.com/office/officeart/2005/8/layout/list1"/>
    <dgm:cxn modelId="{6E013E95-5898-4D70-8154-614BD32AE48E}" type="presParOf" srcId="{060A86A1-71E7-4572-B6E8-A8CAA848F6AD}" destId="{CCB3175B-5E88-4457-A910-F6B9B172C4B8}" srcOrd="5" destOrd="0" presId="urn:microsoft.com/office/officeart/2005/8/layout/list1"/>
    <dgm:cxn modelId="{BB0F219F-19B1-4064-9893-66DE8EF91C73}" type="presParOf" srcId="{060A86A1-71E7-4572-B6E8-A8CAA848F6AD}" destId="{0ACEF3D8-E2DF-4A9E-99D5-30B8ED011F2A}" srcOrd="6" destOrd="0" presId="urn:microsoft.com/office/officeart/2005/8/layout/list1"/>
    <dgm:cxn modelId="{153B42CE-B022-435D-8E3F-C7A6A4366207}" type="presParOf" srcId="{060A86A1-71E7-4572-B6E8-A8CAA848F6AD}" destId="{AAD806A3-E8A8-4092-A0DF-DAC11CB4FCAF}" srcOrd="7" destOrd="0" presId="urn:microsoft.com/office/officeart/2005/8/layout/list1"/>
    <dgm:cxn modelId="{6ECAC2EF-3703-4164-9160-D196C6930234}" type="presParOf" srcId="{060A86A1-71E7-4572-B6E8-A8CAA848F6AD}" destId="{F24996D0-52B5-4807-9989-88229015D682}" srcOrd="8" destOrd="0" presId="urn:microsoft.com/office/officeart/2005/8/layout/list1"/>
    <dgm:cxn modelId="{88AD80C6-3AF9-445D-95EE-AF6D68849CCA}" type="presParOf" srcId="{F24996D0-52B5-4807-9989-88229015D682}" destId="{B6F6BD18-FAE6-403E-B7C4-18AD1E013C52}" srcOrd="0" destOrd="0" presId="urn:microsoft.com/office/officeart/2005/8/layout/list1"/>
    <dgm:cxn modelId="{B931660B-3D85-43EE-9D80-92E72316E7A7}" type="presParOf" srcId="{F24996D0-52B5-4807-9989-88229015D682}" destId="{A1177329-9B02-46C5-87DD-616F63C1F8E6}" srcOrd="1" destOrd="0" presId="urn:microsoft.com/office/officeart/2005/8/layout/list1"/>
    <dgm:cxn modelId="{518EF91A-8F60-4819-896B-6282B002A20D}" type="presParOf" srcId="{060A86A1-71E7-4572-B6E8-A8CAA848F6AD}" destId="{DB796AC6-3901-4854-A141-D8851AAEEB7A}" srcOrd="9" destOrd="0" presId="urn:microsoft.com/office/officeart/2005/8/layout/list1"/>
    <dgm:cxn modelId="{ED7BEC86-D6F4-49DA-9BC4-327FEE128DD6}" type="presParOf" srcId="{060A86A1-71E7-4572-B6E8-A8CAA848F6AD}" destId="{660297B9-CDF0-40F6-830F-691B1C4BFAD5}" srcOrd="10" destOrd="0" presId="urn:microsoft.com/office/officeart/2005/8/layout/list1"/>
    <dgm:cxn modelId="{CA7A434E-9076-41F1-8955-E01EDD4B0188}" type="presParOf" srcId="{060A86A1-71E7-4572-B6E8-A8CAA848F6AD}" destId="{443D7BF5-45ED-4F22-BBED-5D9E18ABB4A9}" srcOrd="11" destOrd="0" presId="urn:microsoft.com/office/officeart/2005/8/layout/list1"/>
    <dgm:cxn modelId="{32A34325-C97D-47E6-B881-2257A77629F0}" type="presParOf" srcId="{060A86A1-71E7-4572-B6E8-A8CAA848F6AD}" destId="{CE378193-9B96-4659-9508-169598BCBCDB}" srcOrd="12" destOrd="0" presId="urn:microsoft.com/office/officeart/2005/8/layout/list1"/>
    <dgm:cxn modelId="{7A1F3EF6-CAB2-478A-9CF8-11562C12618C}" type="presParOf" srcId="{CE378193-9B96-4659-9508-169598BCBCDB}" destId="{C3FB4FEE-CB03-435B-8BE8-51A71BFB0093}" srcOrd="0" destOrd="0" presId="urn:microsoft.com/office/officeart/2005/8/layout/list1"/>
    <dgm:cxn modelId="{1F350285-EC93-4EDD-BBFD-16510955C8B3}" type="presParOf" srcId="{CE378193-9B96-4659-9508-169598BCBCDB}" destId="{B0960CDC-D034-45D6-AF13-2844EDFD6AC4}" srcOrd="1" destOrd="0" presId="urn:microsoft.com/office/officeart/2005/8/layout/list1"/>
    <dgm:cxn modelId="{AE0DF915-44EB-4955-BB90-9C2FD2657DB9}" type="presParOf" srcId="{060A86A1-71E7-4572-B6E8-A8CAA848F6AD}" destId="{E19243E5-4D7F-4727-9EC5-A4E68FBC1ECE}" srcOrd="13" destOrd="0" presId="urn:microsoft.com/office/officeart/2005/8/layout/list1"/>
    <dgm:cxn modelId="{0E16A160-0085-4C4F-8A36-5B6DA6869EC3}" type="presParOf" srcId="{060A86A1-71E7-4572-B6E8-A8CAA848F6AD}" destId="{50AF8225-7A47-4057-8D9E-A4A3A5BB3A85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1DF3D3-D417-437A-B5E5-6BF10A34ED41}" type="doc">
      <dgm:prSet loTypeId="urn:microsoft.com/office/officeart/2005/8/layout/hierarchy4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NZ"/>
        </a:p>
      </dgm:t>
    </dgm:pt>
    <dgm:pt modelId="{54F28960-C2B0-4D4E-AD4C-FEC70B25DF9A}">
      <dgm:prSet phldrT="[Text]"/>
      <dgm:spPr/>
      <dgm:t>
        <a:bodyPr/>
        <a:lstStyle/>
        <a:p>
          <a:r>
            <a:rPr lang="en-NZ" dirty="0"/>
            <a:t>The criteria are usually selected from the following:</a:t>
          </a:r>
        </a:p>
      </dgm:t>
    </dgm:pt>
    <dgm:pt modelId="{05DFC8A8-462E-4A3A-B403-FCC96A920E79}" type="parTrans" cxnId="{92917DFC-82B5-45BC-996F-734144655C84}">
      <dgm:prSet/>
      <dgm:spPr/>
      <dgm:t>
        <a:bodyPr/>
        <a:lstStyle/>
        <a:p>
          <a:endParaRPr lang="en-NZ"/>
        </a:p>
      </dgm:t>
    </dgm:pt>
    <dgm:pt modelId="{612C8BC5-42F5-42C7-8C47-CA043BE46877}" type="sibTrans" cxnId="{92917DFC-82B5-45BC-996F-734144655C84}">
      <dgm:prSet/>
      <dgm:spPr/>
      <dgm:t>
        <a:bodyPr/>
        <a:lstStyle/>
        <a:p>
          <a:endParaRPr lang="en-NZ"/>
        </a:p>
      </dgm:t>
    </dgm:pt>
    <dgm:pt modelId="{089E1EC6-915B-4FA1-A94A-0E4B18AC09B9}">
      <dgm:prSet phldrT="[Text]"/>
      <dgm:spPr/>
      <dgm:t>
        <a:bodyPr/>
        <a:lstStyle/>
        <a:p>
          <a:r>
            <a:rPr lang="en-NZ" dirty="0"/>
            <a:t>Relevant experience</a:t>
          </a:r>
        </a:p>
      </dgm:t>
    </dgm:pt>
    <dgm:pt modelId="{B9351B3B-3E80-48AE-9216-13B51784979A}" type="parTrans" cxnId="{E5FB3807-2F11-4176-BB18-6AE48BD59388}">
      <dgm:prSet/>
      <dgm:spPr/>
      <dgm:t>
        <a:bodyPr/>
        <a:lstStyle/>
        <a:p>
          <a:endParaRPr lang="en-NZ"/>
        </a:p>
      </dgm:t>
    </dgm:pt>
    <dgm:pt modelId="{40C0F2F3-1E5E-4680-97E6-CF12BF09257B}" type="sibTrans" cxnId="{E5FB3807-2F11-4176-BB18-6AE48BD59388}">
      <dgm:prSet/>
      <dgm:spPr/>
      <dgm:t>
        <a:bodyPr/>
        <a:lstStyle/>
        <a:p>
          <a:endParaRPr lang="en-NZ"/>
        </a:p>
      </dgm:t>
    </dgm:pt>
    <dgm:pt modelId="{46AF64B2-455A-4FFA-BBCB-CCBC1AC3D34D}">
      <dgm:prSet/>
      <dgm:spPr/>
      <dgm:t>
        <a:bodyPr/>
        <a:lstStyle/>
        <a:p>
          <a:r>
            <a:rPr lang="en-NZ" dirty="0"/>
            <a:t>Appreciation of the task</a:t>
          </a:r>
        </a:p>
      </dgm:t>
    </dgm:pt>
    <dgm:pt modelId="{9AF595CC-2E49-4352-ADCA-FC0BE8EA3362}" type="parTrans" cxnId="{75064125-941A-44CC-97E7-7AC8C3298BAA}">
      <dgm:prSet/>
      <dgm:spPr/>
      <dgm:t>
        <a:bodyPr/>
        <a:lstStyle/>
        <a:p>
          <a:endParaRPr lang="en-NZ"/>
        </a:p>
      </dgm:t>
    </dgm:pt>
    <dgm:pt modelId="{425D7770-92A2-4076-B94B-19A59D47593D}" type="sibTrans" cxnId="{75064125-941A-44CC-97E7-7AC8C3298BAA}">
      <dgm:prSet/>
      <dgm:spPr/>
      <dgm:t>
        <a:bodyPr/>
        <a:lstStyle/>
        <a:p>
          <a:endParaRPr lang="en-NZ"/>
        </a:p>
      </dgm:t>
    </dgm:pt>
    <dgm:pt modelId="{AF99C35B-CCD5-4EB7-B367-604A3C2C7287}">
      <dgm:prSet/>
      <dgm:spPr/>
      <dgm:t>
        <a:bodyPr/>
        <a:lstStyle/>
        <a:p>
          <a:r>
            <a:rPr lang="en-NZ" dirty="0"/>
            <a:t>Past performance</a:t>
          </a:r>
        </a:p>
      </dgm:t>
    </dgm:pt>
    <dgm:pt modelId="{29270F55-9CEE-411B-BA6F-850194165F83}" type="parTrans" cxnId="{5DC671BC-39E5-48A3-9929-74CC5D0A63BC}">
      <dgm:prSet/>
      <dgm:spPr/>
      <dgm:t>
        <a:bodyPr/>
        <a:lstStyle/>
        <a:p>
          <a:endParaRPr lang="en-NZ"/>
        </a:p>
      </dgm:t>
    </dgm:pt>
    <dgm:pt modelId="{D47A2F08-2DBC-4334-BEE1-D984944B1679}" type="sibTrans" cxnId="{5DC671BC-39E5-48A3-9929-74CC5D0A63BC}">
      <dgm:prSet/>
      <dgm:spPr/>
      <dgm:t>
        <a:bodyPr/>
        <a:lstStyle/>
        <a:p>
          <a:endParaRPr lang="en-NZ"/>
        </a:p>
      </dgm:t>
    </dgm:pt>
    <dgm:pt modelId="{07AC5657-4EEA-464C-B515-D78B532955EC}">
      <dgm:prSet/>
      <dgm:spPr/>
      <dgm:t>
        <a:bodyPr/>
        <a:lstStyle/>
        <a:p>
          <a:r>
            <a:rPr lang="en-NZ" dirty="0"/>
            <a:t>Management and technical skills</a:t>
          </a:r>
        </a:p>
      </dgm:t>
    </dgm:pt>
    <dgm:pt modelId="{D960E40C-3887-4954-8ECA-216F7D8B84DA}" type="parTrans" cxnId="{E418EB9B-9B1F-4BE2-A37B-29CE6551FE65}">
      <dgm:prSet/>
      <dgm:spPr/>
      <dgm:t>
        <a:bodyPr/>
        <a:lstStyle/>
        <a:p>
          <a:endParaRPr lang="en-NZ"/>
        </a:p>
      </dgm:t>
    </dgm:pt>
    <dgm:pt modelId="{C0ED7B5D-F946-48EE-BA2F-2A94736CE10D}" type="sibTrans" cxnId="{E418EB9B-9B1F-4BE2-A37B-29CE6551FE65}">
      <dgm:prSet/>
      <dgm:spPr/>
      <dgm:t>
        <a:bodyPr/>
        <a:lstStyle/>
        <a:p>
          <a:endParaRPr lang="en-NZ"/>
        </a:p>
      </dgm:t>
    </dgm:pt>
    <dgm:pt modelId="{9FD30D75-C7A3-4755-9FCD-C2E00FD3DC5E}">
      <dgm:prSet/>
      <dgm:spPr/>
      <dgm:t>
        <a:bodyPr/>
        <a:lstStyle/>
        <a:p>
          <a:r>
            <a:rPr lang="en-NZ" dirty="0"/>
            <a:t>Resources</a:t>
          </a:r>
        </a:p>
      </dgm:t>
    </dgm:pt>
    <dgm:pt modelId="{6D552DFF-9399-470B-BBA0-2079E8B9489F}" type="parTrans" cxnId="{11E506B9-1D5B-4254-8F7C-CB1F55BF063F}">
      <dgm:prSet/>
      <dgm:spPr/>
      <dgm:t>
        <a:bodyPr/>
        <a:lstStyle/>
        <a:p>
          <a:endParaRPr lang="en-NZ"/>
        </a:p>
      </dgm:t>
    </dgm:pt>
    <dgm:pt modelId="{95B69E85-1357-452A-A4EE-12F04ED4CFAE}" type="sibTrans" cxnId="{11E506B9-1D5B-4254-8F7C-CB1F55BF063F}">
      <dgm:prSet/>
      <dgm:spPr/>
      <dgm:t>
        <a:bodyPr/>
        <a:lstStyle/>
        <a:p>
          <a:endParaRPr lang="en-NZ"/>
        </a:p>
      </dgm:t>
    </dgm:pt>
    <dgm:pt modelId="{A193D2A7-3AF6-4B4F-8E3C-1D2C61164A1A}">
      <dgm:prSet/>
      <dgm:spPr/>
      <dgm:t>
        <a:bodyPr/>
        <a:lstStyle/>
        <a:p>
          <a:r>
            <a:rPr lang="en-NZ" dirty="0"/>
            <a:t>Management systems</a:t>
          </a:r>
        </a:p>
      </dgm:t>
    </dgm:pt>
    <dgm:pt modelId="{C94DCB37-CD6B-4700-861F-A66F2579CC8E}" type="parTrans" cxnId="{2B9FBC13-B8B9-4692-AC0F-6B78544C028C}">
      <dgm:prSet/>
      <dgm:spPr/>
      <dgm:t>
        <a:bodyPr/>
        <a:lstStyle/>
        <a:p>
          <a:endParaRPr lang="en-NZ"/>
        </a:p>
      </dgm:t>
    </dgm:pt>
    <dgm:pt modelId="{A838A41A-8637-4F9B-A6B3-C62B76C7848B}" type="sibTrans" cxnId="{2B9FBC13-B8B9-4692-AC0F-6B78544C028C}">
      <dgm:prSet/>
      <dgm:spPr/>
      <dgm:t>
        <a:bodyPr/>
        <a:lstStyle/>
        <a:p>
          <a:endParaRPr lang="en-NZ"/>
        </a:p>
      </dgm:t>
    </dgm:pt>
    <dgm:pt modelId="{2EACA238-1D0E-44C2-9A6D-9F8CC9CFC121}">
      <dgm:prSet/>
      <dgm:spPr/>
      <dgm:t>
        <a:bodyPr/>
        <a:lstStyle/>
        <a:p>
          <a:r>
            <a:rPr lang="en-NZ" dirty="0"/>
            <a:t>Methodology</a:t>
          </a:r>
        </a:p>
      </dgm:t>
    </dgm:pt>
    <dgm:pt modelId="{F45B5C36-EAAB-444F-8ACE-8F8D0C2DF70F}" type="parTrans" cxnId="{75C8108C-6524-4833-842C-A3090BE78D5B}">
      <dgm:prSet/>
      <dgm:spPr/>
      <dgm:t>
        <a:bodyPr/>
        <a:lstStyle/>
        <a:p>
          <a:endParaRPr lang="en-NZ"/>
        </a:p>
      </dgm:t>
    </dgm:pt>
    <dgm:pt modelId="{E7DED1E7-A8B8-469A-B2B1-C27A0DB477A9}" type="sibTrans" cxnId="{75C8108C-6524-4833-842C-A3090BE78D5B}">
      <dgm:prSet/>
      <dgm:spPr/>
      <dgm:t>
        <a:bodyPr/>
        <a:lstStyle/>
        <a:p>
          <a:endParaRPr lang="en-NZ"/>
        </a:p>
      </dgm:t>
    </dgm:pt>
    <dgm:pt modelId="{473F1281-FC88-42F6-A607-2F15245CB38B}">
      <dgm:prSet/>
      <dgm:spPr/>
      <dgm:t>
        <a:bodyPr/>
        <a:lstStyle/>
        <a:p>
          <a:r>
            <a:rPr lang="en-NZ" dirty="0"/>
            <a:t>There may be others</a:t>
          </a:r>
        </a:p>
      </dgm:t>
    </dgm:pt>
    <dgm:pt modelId="{BE8A88B8-F8A9-4789-8ED9-3489F446E579}" type="parTrans" cxnId="{71506DC8-12B2-42F6-8A55-7EE6DEDF99E0}">
      <dgm:prSet/>
      <dgm:spPr/>
      <dgm:t>
        <a:bodyPr/>
        <a:lstStyle/>
        <a:p>
          <a:endParaRPr lang="en-NZ"/>
        </a:p>
      </dgm:t>
    </dgm:pt>
    <dgm:pt modelId="{34E40159-5052-4117-9663-21AC23B4FA47}" type="sibTrans" cxnId="{71506DC8-12B2-42F6-8A55-7EE6DEDF99E0}">
      <dgm:prSet/>
      <dgm:spPr/>
      <dgm:t>
        <a:bodyPr/>
        <a:lstStyle/>
        <a:p>
          <a:endParaRPr lang="en-NZ"/>
        </a:p>
      </dgm:t>
    </dgm:pt>
    <dgm:pt modelId="{2E033A81-3978-4402-B781-E3E490761FD0}">
      <dgm:prSet phldrT="[Text]"/>
      <dgm:spPr/>
      <dgm:t>
        <a:bodyPr/>
        <a:lstStyle/>
        <a:p>
          <a:r>
            <a:rPr lang="en-NZ" dirty="0"/>
            <a:t>Price</a:t>
          </a:r>
        </a:p>
      </dgm:t>
    </dgm:pt>
    <dgm:pt modelId="{FAA5F2DF-DF16-47E4-8FD1-133DF32327F7}" type="parTrans" cxnId="{9430A75C-8B7E-4227-94C5-E007245B2FEA}">
      <dgm:prSet/>
      <dgm:spPr/>
      <dgm:t>
        <a:bodyPr/>
        <a:lstStyle/>
        <a:p>
          <a:endParaRPr lang="en-NZ"/>
        </a:p>
      </dgm:t>
    </dgm:pt>
    <dgm:pt modelId="{E3356E95-AF00-4AFE-9B37-EB9DEF26981A}" type="sibTrans" cxnId="{9430A75C-8B7E-4227-94C5-E007245B2FEA}">
      <dgm:prSet/>
      <dgm:spPr/>
      <dgm:t>
        <a:bodyPr/>
        <a:lstStyle/>
        <a:p>
          <a:endParaRPr lang="en-NZ"/>
        </a:p>
      </dgm:t>
    </dgm:pt>
    <dgm:pt modelId="{B8A141B8-9A1A-443E-86E8-3791DE4C4475}" type="pres">
      <dgm:prSet presAssocID="{3C1DF3D3-D417-437A-B5E5-6BF10A34ED4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0623487-22C1-46DB-BEC1-6FC82D0E0093}" type="pres">
      <dgm:prSet presAssocID="{54F28960-C2B0-4D4E-AD4C-FEC70B25DF9A}" presName="vertOne" presStyleCnt="0"/>
      <dgm:spPr/>
    </dgm:pt>
    <dgm:pt modelId="{C8077F3C-A86D-4BB6-B0D1-29A04FDEBB6D}" type="pres">
      <dgm:prSet presAssocID="{54F28960-C2B0-4D4E-AD4C-FEC70B25DF9A}" presName="txOne" presStyleLbl="node0" presStyleIdx="0" presStyleCnt="1">
        <dgm:presLayoutVars>
          <dgm:chPref val="3"/>
        </dgm:presLayoutVars>
      </dgm:prSet>
      <dgm:spPr/>
    </dgm:pt>
    <dgm:pt modelId="{A29BA768-DD2F-41AD-90FA-DBF8DB33AF75}" type="pres">
      <dgm:prSet presAssocID="{54F28960-C2B0-4D4E-AD4C-FEC70B25DF9A}" presName="parTransOne" presStyleCnt="0"/>
      <dgm:spPr/>
    </dgm:pt>
    <dgm:pt modelId="{57B5B0E6-A6C7-458D-93B2-0C4ED0C0DEE0}" type="pres">
      <dgm:prSet presAssocID="{54F28960-C2B0-4D4E-AD4C-FEC70B25DF9A}" presName="horzOne" presStyleCnt="0"/>
      <dgm:spPr/>
    </dgm:pt>
    <dgm:pt modelId="{682AC77D-9D77-41F6-999A-747842028249}" type="pres">
      <dgm:prSet presAssocID="{2E033A81-3978-4402-B781-E3E490761FD0}" presName="vertTwo" presStyleCnt="0"/>
      <dgm:spPr/>
    </dgm:pt>
    <dgm:pt modelId="{37989D28-13BF-4E97-B07E-ECFA68342C6F}" type="pres">
      <dgm:prSet presAssocID="{2E033A81-3978-4402-B781-E3E490761FD0}" presName="txTwo" presStyleLbl="node2" presStyleIdx="0" presStyleCnt="5">
        <dgm:presLayoutVars>
          <dgm:chPref val="3"/>
        </dgm:presLayoutVars>
      </dgm:prSet>
      <dgm:spPr/>
    </dgm:pt>
    <dgm:pt modelId="{B69E9D7B-7A83-47BF-9625-0B3FE19236D4}" type="pres">
      <dgm:prSet presAssocID="{2E033A81-3978-4402-B781-E3E490761FD0}" presName="parTransTwo" presStyleCnt="0"/>
      <dgm:spPr/>
    </dgm:pt>
    <dgm:pt modelId="{EF279417-D3E8-4AF8-B230-975471AA4185}" type="pres">
      <dgm:prSet presAssocID="{2E033A81-3978-4402-B781-E3E490761FD0}" presName="horzTwo" presStyleCnt="0"/>
      <dgm:spPr/>
    </dgm:pt>
    <dgm:pt modelId="{B13C9127-191F-4745-AF13-3BDCE3A3DFFC}" type="pres">
      <dgm:prSet presAssocID="{089E1EC6-915B-4FA1-A94A-0E4B18AC09B9}" presName="vertThree" presStyleCnt="0"/>
      <dgm:spPr/>
    </dgm:pt>
    <dgm:pt modelId="{3695BD2D-876E-4D8F-8310-E223A97D5E9D}" type="pres">
      <dgm:prSet presAssocID="{089E1EC6-915B-4FA1-A94A-0E4B18AC09B9}" presName="txThree" presStyleLbl="node3" presStyleIdx="0" presStyleCnt="4">
        <dgm:presLayoutVars>
          <dgm:chPref val="3"/>
        </dgm:presLayoutVars>
      </dgm:prSet>
      <dgm:spPr/>
    </dgm:pt>
    <dgm:pt modelId="{9F8A0590-B712-4ABC-9B64-BEFBC8072F40}" type="pres">
      <dgm:prSet presAssocID="{089E1EC6-915B-4FA1-A94A-0E4B18AC09B9}" presName="horzThree" presStyleCnt="0"/>
      <dgm:spPr/>
    </dgm:pt>
    <dgm:pt modelId="{8A4C8422-9BED-4C4F-9D20-8E960FAD2002}" type="pres">
      <dgm:prSet presAssocID="{E3356E95-AF00-4AFE-9B37-EB9DEF26981A}" presName="sibSpaceTwo" presStyleCnt="0"/>
      <dgm:spPr/>
    </dgm:pt>
    <dgm:pt modelId="{78A795F2-8695-4499-B699-3EAAB3080B1A}" type="pres">
      <dgm:prSet presAssocID="{46AF64B2-455A-4FFA-BBCB-CCBC1AC3D34D}" presName="vertTwo" presStyleCnt="0"/>
      <dgm:spPr/>
    </dgm:pt>
    <dgm:pt modelId="{92BE62F7-86E9-46DE-A5AE-170D3D501923}" type="pres">
      <dgm:prSet presAssocID="{46AF64B2-455A-4FFA-BBCB-CCBC1AC3D34D}" presName="txTwo" presStyleLbl="node2" presStyleIdx="1" presStyleCnt="5">
        <dgm:presLayoutVars>
          <dgm:chPref val="3"/>
        </dgm:presLayoutVars>
      </dgm:prSet>
      <dgm:spPr/>
    </dgm:pt>
    <dgm:pt modelId="{90CD8166-16DF-4A0E-9ABA-124F5E5CDBF7}" type="pres">
      <dgm:prSet presAssocID="{46AF64B2-455A-4FFA-BBCB-CCBC1AC3D34D}" presName="parTransTwo" presStyleCnt="0"/>
      <dgm:spPr/>
    </dgm:pt>
    <dgm:pt modelId="{17ED530D-8182-481C-9D9A-7CD716098EDD}" type="pres">
      <dgm:prSet presAssocID="{46AF64B2-455A-4FFA-BBCB-CCBC1AC3D34D}" presName="horzTwo" presStyleCnt="0"/>
      <dgm:spPr/>
    </dgm:pt>
    <dgm:pt modelId="{3C01B05D-C2C0-4E90-97F6-8B7281BF0CAA}" type="pres">
      <dgm:prSet presAssocID="{AF99C35B-CCD5-4EB7-B367-604A3C2C7287}" presName="vertThree" presStyleCnt="0"/>
      <dgm:spPr/>
    </dgm:pt>
    <dgm:pt modelId="{CCEB5131-80BE-43FD-87CD-2F0AE0F60661}" type="pres">
      <dgm:prSet presAssocID="{AF99C35B-CCD5-4EB7-B367-604A3C2C7287}" presName="txThree" presStyleLbl="node3" presStyleIdx="1" presStyleCnt="4">
        <dgm:presLayoutVars>
          <dgm:chPref val="3"/>
        </dgm:presLayoutVars>
      </dgm:prSet>
      <dgm:spPr/>
    </dgm:pt>
    <dgm:pt modelId="{2DC3A0FE-ED18-42A6-8665-5BD5724B9599}" type="pres">
      <dgm:prSet presAssocID="{AF99C35B-CCD5-4EB7-B367-604A3C2C7287}" presName="horzThree" presStyleCnt="0"/>
      <dgm:spPr/>
    </dgm:pt>
    <dgm:pt modelId="{32FD4C77-46E2-41EB-8FE0-26F00582196E}" type="pres">
      <dgm:prSet presAssocID="{425D7770-92A2-4076-B94B-19A59D47593D}" presName="sibSpaceTwo" presStyleCnt="0"/>
      <dgm:spPr/>
    </dgm:pt>
    <dgm:pt modelId="{9C32ED42-789B-4710-ACF1-52D5DB0917F9}" type="pres">
      <dgm:prSet presAssocID="{07AC5657-4EEA-464C-B515-D78B532955EC}" presName="vertTwo" presStyleCnt="0"/>
      <dgm:spPr/>
    </dgm:pt>
    <dgm:pt modelId="{4E98A8B1-B562-44C1-9BFD-F37016507719}" type="pres">
      <dgm:prSet presAssocID="{07AC5657-4EEA-464C-B515-D78B532955EC}" presName="txTwo" presStyleLbl="node2" presStyleIdx="2" presStyleCnt="5">
        <dgm:presLayoutVars>
          <dgm:chPref val="3"/>
        </dgm:presLayoutVars>
      </dgm:prSet>
      <dgm:spPr/>
    </dgm:pt>
    <dgm:pt modelId="{D5681217-DBCD-4FE0-8240-4A8F473253CC}" type="pres">
      <dgm:prSet presAssocID="{07AC5657-4EEA-464C-B515-D78B532955EC}" presName="parTransTwo" presStyleCnt="0"/>
      <dgm:spPr/>
    </dgm:pt>
    <dgm:pt modelId="{48D8E565-807B-4946-9792-9D5BFA113EED}" type="pres">
      <dgm:prSet presAssocID="{07AC5657-4EEA-464C-B515-D78B532955EC}" presName="horzTwo" presStyleCnt="0"/>
      <dgm:spPr/>
    </dgm:pt>
    <dgm:pt modelId="{781A3EAC-266D-40BF-A097-507BE678FCA9}" type="pres">
      <dgm:prSet presAssocID="{9FD30D75-C7A3-4755-9FCD-C2E00FD3DC5E}" presName="vertThree" presStyleCnt="0"/>
      <dgm:spPr/>
    </dgm:pt>
    <dgm:pt modelId="{D4BBDF44-C31E-4C2B-BBAD-667A8E070FE1}" type="pres">
      <dgm:prSet presAssocID="{9FD30D75-C7A3-4755-9FCD-C2E00FD3DC5E}" presName="txThree" presStyleLbl="node3" presStyleIdx="2" presStyleCnt="4">
        <dgm:presLayoutVars>
          <dgm:chPref val="3"/>
        </dgm:presLayoutVars>
      </dgm:prSet>
      <dgm:spPr/>
    </dgm:pt>
    <dgm:pt modelId="{FDC3BB32-8329-4CA2-BB13-D3DAD8BAF98D}" type="pres">
      <dgm:prSet presAssocID="{9FD30D75-C7A3-4755-9FCD-C2E00FD3DC5E}" presName="horzThree" presStyleCnt="0"/>
      <dgm:spPr/>
    </dgm:pt>
    <dgm:pt modelId="{2C3C5947-B9AC-4852-B4DA-E3CD327A3DDC}" type="pres">
      <dgm:prSet presAssocID="{C0ED7B5D-F946-48EE-BA2F-2A94736CE10D}" presName="sibSpaceTwo" presStyleCnt="0"/>
      <dgm:spPr/>
    </dgm:pt>
    <dgm:pt modelId="{E420CACF-5140-49DB-9E8C-1F00E878A72B}" type="pres">
      <dgm:prSet presAssocID="{A193D2A7-3AF6-4B4F-8E3C-1D2C61164A1A}" presName="vertTwo" presStyleCnt="0"/>
      <dgm:spPr/>
    </dgm:pt>
    <dgm:pt modelId="{DED51352-524E-404C-904D-4B1818D3CBF4}" type="pres">
      <dgm:prSet presAssocID="{A193D2A7-3AF6-4B4F-8E3C-1D2C61164A1A}" presName="txTwo" presStyleLbl="node2" presStyleIdx="3" presStyleCnt="5">
        <dgm:presLayoutVars>
          <dgm:chPref val="3"/>
        </dgm:presLayoutVars>
      </dgm:prSet>
      <dgm:spPr/>
    </dgm:pt>
    <dgm:pt modelId="{56B2F0B9-EB48-4738-9F4B-9114C7A769BD}" type="pres">
      <dgm:prSet presAssocID="{A193D2A7-3AF6-4B4F-8E3C-1D2C61164A1A}" presName="parTransTwo" presStyleCnt="0"/>
      <dgm:spPr/>
    </dgm:pt>
    <dgm:pt modelId="{BF61A898-3EE8-47C5-A911-DCCDD411BAF2}" type="pres">
      <dgm:prSet presAssocID="{A193D2A7-3AF6-4B4F-8E3C-1D2C61164A1A}" presName="horzTwo" presStyleCnt="0"/>
      <dgm:spPr/>
    </dgm:pt>
    <dgm:pt modelId="{1CF3D1B9-5CA2-45EF-8C25-91B36A78EBAA}" type="pres">
      <dgm:prSet presAssocID="{2EACA238-1D0E-44C2-9A6D-9F8CC9CFC121}" presName="vertThree" presStyleCnt="0"/>
      <dgm:spPr/>
    </dgm:pt>
    <dgm:pt modelId="{44E2E89F-A313-4ED3-ACE8-409BA444FE41}" type="pres">
      <dgm:prSet presAssocID="{2EACA238-1D0E-44C2-9A6D-9F8CC9CFC121}" presName="txThree" presStyleLbl="node3" presStyleIdx="3" presStyleCnt="4">
        <dgm:presLayoutVars>
          <dgm:chPref val="3"/>
        </dgm:presLayoutVars>
      </dgm:prSet>
      <dgm:spPr/>
    </dgm:pt>
    <dgm:pt modelId="{D9A2D495-EBA6-4909-BE08-A0DDF2EC42CA}" type="pres">
      <dgm:prSet presAssocID="{2EACA238-1D0E-44C2-9A6D-9F8CC9CFC121}" presName="horzThree" presStyleCnt="0"/>
      <dgm:spPr/>
    </dgm:pt>
    <dgm:pt modelId="{4BA5288F-DE54-417F-A444-0ECC5945B937}" type="pres">
      <dgm:prSet presAssocID="{A838A41A-8637-4F9B-A6B3-C62B76C7848B}" presName="sibSpaceTwo" presStyleCnt="0"/>
      <dgm:spPr/>
    </dgm:pt>
    <dgm:pt modelId="{7263FB2E-9ECE-44C0-B61D-5EAA6304DAD4}" type="pres">
      <dgm:prSet presAssocID="{473F1281-FC88-42F6-A607-2F15245CB38B}" presName="vertTwo" presStyleCnt="0"/>
      <dgm:spPr/>
    </dgm:pt>
    <dgm:pt modelId="{B40BE7CD-031E-47E0-B783-FC0A4EA4D969}" type="pres">
      <dgm:prSet presAssocID="{473F1281-FC88-42F6-A607-2F15245CB38B}" presName="txTwo" presStyleLbl="node2" presStyleIdx="4" presStyleCnt="5">
        <dgm:presLayoutVars>
          <dgm:chPref val="3"/>
        </dgm:presLayoutVars>
      </dgm:prSet>
      <dgm:spPr/>
    </dgm:pt>
    <dgm:pt modelId="{708F174A-A7A5-49F0-B0FF-2C0EDD6C8790}" type="pres">
      <dgm:prSet presAssocID="{473F1281-FC88-42F6-A607-2F15245CB38B}" presName="horzTwo" presStyleCnt="0"/>
      <dgm:spPr/>
    </dgm:pt>
  </dgm:ptLst>
  <dgm:cxnLst>
    <dgm:cxn modelId="{38742505-889E-4139-B98B-D183A50D3C1C}" type="presOf" srcId="{9FD30D75-C7A3-4755-9FCD-C2E00FD3DC5E}" destId="{D4BBDF44-C31E-4C2B-BBAD-667A8E070FE1}" srcOrd="0" destOrd="0" presId="urn:microsoft.com/office/officeart/2005/8/layout/hierarchy4"/>
    <dgm:cxn modelId="{E5FB3807-2F11-4176-BB18-6AE48BD59388}" srcId="{2E033A81-3978-4402-B781-E3E490761FD0}" destId="{089E1EC6-915B-4FA1-A94A-0E4B18AC09B9}" srcOrd="0" destOrd="0" parTransId="{B9351B3B-3E80-48AE-9216-13B51784979A}" sibTransId="{40C0F2F3-1E5E-4680-97E6-CF12BF09257B}"/>
    <dgm:cxn modelId="{2B9FBC13-B8B9-4692-AC0F-6B78544C028C}" srcId="{54F28960-C2B0-4D4E-AD4C-FEC70B25DF9A}" destId="{A193D2A7-3AF6-4B4F-8E3C-1D2C61164A1A}" srcOrd="3" destOrd="0" parTransId="{C94DCB37-CD6B-4700-861F-A66F2579CC8E}" sibTransId="{A838A41A-8637-4F9B-A6B3-C62B76C7848B}"/>
    <dgm:cxn modelId="{D154ED16-C299-4573-A627-7437436D0211}" type="presOf" srcId="{46AF64B2-455A-4FFA-BBCB-CCBC1AC3D34D}" destId="{92BE62F7-86E9-46DE-A5AE-170D3D501923}" srcOrd="0" destOrd="0" presId="urn:microsoft.com/office/officeart/2005/8/layout/hierarchy4"/>
    <dgm:cxn modelId="{75064125-941A-44CC-97E7-7AC8C3298BAA}" srcId="{54F28960-C2B0-4D4E-AD4C-FEC70B25DF9A}" destId="{46AF64B2-455A-4FFA-BBCB-CCBC1AC3D34D}" srcOrd="1" destOrd="0" parTransId="{9AF595CC-2E49-4352-ADCA-FC0BE8EA3362}" sibTransId="{425D7770-92A2-4076-B94B-19A59D47593D}"/>
    <dgm:cxn modelId="{9430A75C-8B7E-4227-94C5-E007245B2FEA}" srcId="{54F28960-C2B0-4D4E-AD4C-FEC70B25DF9A}" destId="{2E033A81-3978-4402-B781-E3E490761FD0}" srcOrd="0" destOrd="0" parTransId="{FAA5F2DF-DF16-47E4-8FD1-133DF32327F7}" sibTransId="{E3356E95-AF00-4AFE-9B37-EB9DEF26981A}"/>
    <dgm:cxn modelId="{62971644-01F7-4574-9AE2-BF5C65B33EFB}" type="presOf" srcId="{AF99C35B-CCD5-4EB7-B367-604A3C2C7287}" destId="{CCEB5131-80BE-43FD-87CD-2F0AE0F60661}" srcOrd="0" destOrd="0" presId="urn:microsoft.com/office/officeart/2005/8/layout/hierarchy4"/>
    <dgm:cxn modelId="{7EA09971-D7AF-4BCD-ABC9-177FFB182E03}" type="presOf" srcId="{3C1DF3D3-D417-437A-B5E5-6BF10A34ED41}" destId="{B8A141B8-9A1A-443E-86E8-3791DE4C4475}" srcOrd="0" destOrd="0" presId="urn:microsoft.com/office/officeart/2005/8/layout/hierarchy4"/>
    <dgm:cxn modelId="{259B2077-E572-40CC-A2A2-425CFEE2EC44}" type="presOf" srcId="{54F28960-C2B0-4D4E-AD4C-FEC70B25DF9A}" destId="{C8077F3C-A86D-4BB6-B0D1-29A04FDEBB6D}" srcOrd="0" destOrd="0" presId="urn:microsoft.com/office/officeart/2005/8/layout/hierarchy4"/>
    <dgm:cxn modelId="{75C8108C-6524-4833-842C-A3090BE78D5B}" srcId="{A193D2A7-3AF6-4B4F-8E3C-1D2C61164A1A}" destId="{2EACA238-1D0E-44C2-9A6D-9F8CC9CFC121}" srcOrd="0" destOrd="0" parTransId="{F45B5C36-EAAB-444F-8ACE-8F8D0C2DF70F}" sibTransId="{E7DED1E7-A8B8-469A-B2B1-C27A0DB477A9}"/>
    <dgm:cxn modelId="{0A412594-C24A-4DBF-8F80-10A2E392C0FE}" type="presOf" srcId="{089E1EC6-915B-4FA1-A94A-0E4B18AC09B9}" destId="{3695BD2D-876E-4D8F-8310-E223A97D5E9D}" srcOrd="0" destOrd="0" presId="urn:microsoft.com/office/officeart/2005/8/layout/hierarchy4"/>
    <dgm:cxn modelId="{E418EB9B-9B1F-4BE2-A37B-29CE6551FE65}" srcId="{54F28960-C2B0-4D4E-AD4C-FEC70B25DF9A}" destId="{07AC5657-4EEA-464C-B515-D78B532955EC}" srcOrd="2" destOrd="0" parTransId="{D960E40C-3887-4954-8ECA-216F7D8B84DA}" sibTransId="{C0ED7B5D-F946-48EE-BA2F-2A94736CE10D}"/>
    <dgm:cxn modelId="{1D3C2FB5-46E9-4597-984A-D40DDE4B7DC9}" type="presOf" srcId="{A193D2A7-3AF6-4B4F-8E3C-1D2C61164A1A}" destId="{DED51352-524E-404C-904D-4B1818D3CBF4}" srcOrd="0" destOrd="0" presId="urn:microsoft.com/office/officeart/2005/8/layout/hierarchy4"/>
    <dgm:cxn modelId="{11E506B9-1D5B-4254-8F7C-CB1F55BF063F}" srcId="{07AC5657-4EEA-464C-B515-D78B532955EC}" destId="{9FD30D75-C7A3-4755-9FCD-C2E00FD3DC5E}" srcOrd="0" destOrd="0" parTransId="{6D552DFF-9399-470B-BBA0-2079E8B9489F}" sibTransId="{95B69E85-1357-452A-A4EE-12F04ED4CFAE}"/>
    <dgm:cxn modelId="{5DC671BC-39E5-48A3-9929-74CC5D0A63BC}" srcId="{46AF64B2-455A-4FFA-BBCB-CCBC1AC3D34D}" destId="{AF99C35B-CCD5-4EB7-B367-604A3C2C7287}" srcOrd="0" destOrd="0" parTransId="{29270F55-9CEE-411B-BA6F-850194165F83}" sibTransId="{D47A2F08-2DBC-4334-BEE1-D984944B1679}"/>
    <dgm:cxn modelId="{147300C2-AC37-4278-855D-0C3B39F3A625}" type="presOf" srcId="{2E033A81-3978-4402-B781-E3E490761FD0}" destId="{37989D28-13BF-4E97-B07E-ECFA68342C6F}" srcOrd="0" destOrd="0" presId="urn:microsoft.com/office/officeart/2005/8/layout/hierarchy4"/>
    <dgm:cxn modelId="{71506DC8-12B2-42F6-8A55-7EE6DEDF99E0}" srcId="{54F28960-C2B0-4D4E-AD4C-FEC70B25DF9A}" destId="{473F1281-FC88-42F6-A607-2F15245CB38B}" srcOrd="4" destOrd="0" parTransId="{BE8A88B8-F8A9-4789-8ED9-3489F446E579}" sibTransId="{34E40159-5052-4117-9663-21AC23B4FA47}"/>
    <dgm:cxn modelId="{3EFCB3CB-6A56-4571-91B6-DE39452FB7C2}" type="presOf" srcId="{07AC5657-4EEA-464C-B515-D78B532955EC}" destId="{4E98A8B1-B562-44C1-9BFD-F37016507719}" srcOrd="0" destOrd="0" presId="urn:microsoft.com/office/officeart/2005/8/layout/hierarchy4"/>
    <dgm:cxn modelId="{714DC3DC-405D-46E7-AF4E-E0938C9C0A62}" type="presOf" srcId="{473F1281-FC88-42F6-A607-2F15245CB38B}" destId="{B40BE7CD-031E-47E0-B783-FC0A4EA4D969}" srcOrd="0" destOrd="0" presId="urn:microsoft.com/office/officeart/2005/8/layout/hierarchy4"/>
    <dgm:cxn modelId="{75CD5DE8-ED81-4897-BBFC-17D5F6922B63}" type="presOf" srcId="{2EACA238-1D0E-44C2-9A6D-9F8CC9CFC121}" destId="{44E2E89F-A313-4ED3-ACE8-409BA444FE41}" srcOrd="0" destOrd="0" presId="urn:microsoft.com/office/officeart/2005/8/layout/hierarchy4"/>
    <dgm:cxn modelId="{92917DFC-82B5-45BC-996F-734144655C84}" srcId="{3C1DF3D3-D417-437A-B5E5-6BF10A34ED41}" destId="{54F28960-C2B0-4D4E-AD4C-FEC70B25DF9A}" srcOrd="0" destOrd="0" parTransId="{05DFC8A8-462E-4A3A-B403-FCC96A920E79}" sibTransId="{612C8BC5-42F5-42C7-8C47-CA043BE46877}"/>
    <dgm:cxn modelId="{D2EDD3DF-092E-44B7-AB02-652B76BACA9D}" type="presParOf" srcId="{B8A141B8-9A1A-443E-86E8-3791DE4C4475}" destId="{D0623487-22C1-46DB-BEC1-6FC82D0E0093}" srcOrd="0" destOrd="0" presId="urn:microsoft.com/office/officeart/2005/8/layout/hierarchy4"/>
    <dgm:cxn modelId="{31408A05-AA7E-4B44-B780-A548F4A12DA2}" type="presParOf" srcId="{D0623487-22C1-46DB-BEC1-6FC82D0E0093}" destId="{C8077F3C-A86D-4BB6-B0D1-29A04FDEBB6D}" srcOrd="0" destOrd="0" presId="urn:microsoft.com/office/officeart/2005/8/layout/hierarchy4"/>
    <dgm:cxn modelId="{B6D9F2DB-CB2E-43A6-B790-0694D635C75D}" type="presParOf" srcId="{D0623487-22C1-46DB-BEC1-6FC82D0E0093}" destId="{A29BA768-DD2F-41AD-90FA-DBF8DB33AF75}" srcOrd="1" destOrd="0" presId="urn:microsoft.com/office/officeart/2005/8/layout/hierarchy4"/>
    <dgm:cxn modelId="{1B7C1C42-1C59-4B77-B6FB-283AFE53C974}" type="presParOf" srcId="{D0623487-22C1-46DB-BEC1-6FC82D0E0093}" destId="{57B5B0E6-A6C7-458D-93B2-0C4ED0C0DEE0}" srcOrd="2" destOrd="0" presId="urn:microsoft.com/office/officeart/2005/8/layout/hierarchy4"/>
    <dgm:cxn modelId="{8725D95E-3AC6-4A68-A5E4-A81D60880646}" type="presParOf" srcId="{57B5B0E6-A6C7-458D-93B2-0C4ED0C0DEE0}" destId="{682AC77D-9D77-41F6-999A-747842028249}" srcOrd="0" destOrd="0" presId="urn:microsoft.com/office/officeart/2005/8/layout/hierarchy4"/>
    <dgm:cxn modelId="{AE78AFB5-9726-4FAB-9278-996386313FF8}" type="presParOf" srcId="{682AC77D-9D77-41F6-999A-747842028249}" destId="{37989D28-13BF-4E97-B07E-ECFA68342C6F}" srcOrd="0" destOrd="0" presId="urn:microsoft.com/office/officeart/2005/8/layout/hierarchy4"/>
    <dgm:cxn modelId="{051BFCFB-D294-4DBD-801F-C6C20ADCBA06}" type="presParOf" srcId="{682AC77D-9D77-41F6-999A-747842028249}" destId="{B69E9D7B-7A83-47BF-9625-0B3FE19236D4}" srcOrd="1" destOrd="0" presId="urn:microsoft.com/office/officeart/2005/8/layout/hierarchy4"/>
    <dgm:cxn modelId="{7F3B79AF-4EDD-4B16-B434-251B1ECAA40D}" type="presParOf" srcId="{682AC77D-9D77-41F6-999A-747842028249}" destId="{EF279417-D3E8-4AF8-B230-975471AA4185}" srcOrd="2" destOrd="0" presId="urn:microsoft.com/office/officeart/2005/8/layout/hierarchy4"/>
    <dgm:cxn modelId="{8CE6A8AB-CEB1-4479-B1FF-4519170EC567}" type="presParOf" srcId="{EF279417-D3E8-4AF8-B230-975471AA4185}" destId="{B13C9127-191F-4745-AF13-3BDCE3A3DFFC}" srcOrd="0" destOrd="0" presId="urn:microsoft.com/office/officeart/2005/8/layout/hierarchy4"/>
    <dgm:cxn modelId="{AFA1869E-96CF-4148-804A-CEFED66835BB}" type="presParOf" srcId="{B13C9127-191F-4745-AF13-3BDCE3A3DFFC}" destId="{3695BD2D-876E-4D8F-8310-E223A97D5E9D}" srcOrd="0" destOrd="0" presId="urn:microsoft.com/office/officeart/2005/8/layout/hierarchy4"/>
    <dgm:cxn modelId="{1A2841AD-EA5D-4B20-B3D6-98D9B1111E62}" type="presParOf" srcId="{B13C9127-191F-4745-AF13-3BDCE3A3DFFC}" destId="{9F8A0590-B712-4ABC-9B64-BEFBC8072F40}" srcOrd="1" destOrd="0" presId="urn:microsoft.com/office/officeart/2005/8/layout/hierarchy4"/>
    <dgm:cxn modelId="{F38680FF-C3CE-4DCC-9D1D-99A5D338A8FD}" type="presParOf" srcId="{57B5B0E6-A6C7-458D-93B2-0C4ED0C0DEE0}" destId="{8A4C8422-9BED-4C4F-9D20-8E960FAD2002}" srcOrd="1" destOrd="0" presId="urn:microsoft.com/office/officeart/2005/8/layout/hierarchy4"/>
    <dgm:cxn modelId="{9B93B0E6-0A26-4E5F-BAD9-07961299B86A}" type="presParOf" srcId="{57B5B0E6-A6C7-458D-93B2-0C4ED0C0DEE0}" destId="{78A795F2-8695-4499-B699-3EAAB3080B1A}" srcOrd="2" destOrd="0" presId="urn:microsoft.com/office/officeart/2005/8/layout/hierarchy4"/>
    <dgm:cxn modelId="{6DC35F4F-9A23-456C-A6FD-00D3FD87C5B9}" type="presParOf" srcId="{78A795F2-8695-4499-B699-3EAAB3080B1A}" destId="{92BE62F7-86E9-46DE-A5AE-170D3D501923}" srcOrd="0" destOrd="0" presId="urn:microsoft.com/office/officeart/2005/8/layout/hierarchy4"/>
    <dgm:cxn modelId="{F369329F-F90B-4C07-AC6D-43B4E90DCC2B}" type="presParOf" srcId="{78A795F2-8695-4499-B699-3EAAB3080B1A}" destId="{90CD8166-16DF-4A0E-9ABA-124F5E5CDBF7}" srcOrd="1" destOrd="0" presId="urn:microsoft.com/office/officeart/2005/8/layout/hierarchy4"/>
    <dgm:cxn modelId="{D8C210A4-4099-4178-9053-B86324496A8B}" type="presParOf" srcId="{78A795F2-8695-4499-B699-3EAAB3080B1A}" destId="{17ED530D-8182-481C-9D9A-7CD716098EDD}" srcOrd="2" destOrd="0" presId="urn:microsoft.com/office/officeart/2005/8/layout/hierarchy4"/>
    <dgm:cxn modelId="{C1C8083E-F2C2-48C5-87A1-3DA26AFB45C7}" type="presParOf" srcId="{17ED530D-8182-481C-9D9A-7CD716098EDD}" destId="{3C01B05D-C2C0-4E90-97F6-8B7281BF0CAA}" srcOrd="0" destOrd="0" presId="urn:microsoft.com/office/officeart/2005/8/layout/hierarchy4"/>
    <dgm:cxn modelId="{35616D86-7BAD-49A8-A617-142942F6B370}" type="presParOf" srcId="{3C01B05D-C2C0-4E90-97F6-8B7281BF0CAA}" destId="{CCEB5131-80BE-43FD-87CD-2F0AE0F60661}" srcOrd="0" destOrd="0" presId="urn:microsoft.com/office/officeart/2005/8/layout/hierarchy4"/>
    <dgm:cxn modelId="{23221F3B-41A0-41D8-A991-A6927958F768}" type="presParOf" srcId="{3C01B05D-C2C0-4E90-97F6-8B7281BF0CAA}" destId="{2DC3A0FE-ED18-42A6-8665-5BD5724B9599}" srcOrd="1" destOrd="0" presId="urn:microsoft.com/office/officeart/2005/8/layout/hierarchy4"/>
    <dgm:cxn modelId="{3F782065-704C-4830-924F-CD00D23F1772}" type="presParOf" srcId="{57B5B0E6-A6C7-458D-93B2-0C4ED0C0DEE0}" destId="{32FD4C77-46E2-41EB-8FE0-26F00582196E}" srcOrd="3" destOrd="0" presId="urn:microsoft.com/office/officeart/2005/8/layout/hierarchy4"/>
    <dgm:cxn modelId="{091058C5-3E7C-41A2-9F09-A3A0D4E33EF1}" type="presParOf" srcId="{57B5B0E6-A6C7-458D-93B2-0C4ED0C0DEE0}" destId="{9C32ED42-789B-4710-ACF1-52D5DB0917F9}" srcOrd="4" destOrd="0" presId="urn:microsoft.com/office/officeart/2005/8/layout/hierarchy4"/>
    <dgm:cxn modelId="{556A27FA-4BD1-48BD-922A-029B62C32861}" type="presParOf" srcId="{9C32ED42-789B-4710-ACF1-52D5DB0917F9}" destId="{4E98A8B1-B562-44C1-9BFD-F37016507719}" srcOrd="0" destOrd="0" presId="urn:microsoft.com/office/officeart/2005/8/layout/hierarchy4"/>
    <dgm:cxn modelId="{DAD77351-4FE4-4B28-B93A-000018DC79E5}" type="presParOf" srcId="{9C32ED42-789B-4710-ACF1-52D5DB0917F9}" destId="{D5681217-DBCD-4FE0-8240-4A8F473253CC}" srcOrd="1" destOrd="0" presId="urn:microsoft.com/office/officeart/2005/8/layout/hierarchy4"/>
    <dgm:cxn modelId="{578BB859-DEA0-4771-AD93-5DD51EC0E7C3}" type="presParOf" srcId="{9C32ED42-789B-4710-ACF1-52D5DB0917F9}" destId="{48D8E565-807B-4946-9792-9D5BFA113EED}" srcOrd="2" destOrd="0" presId="urn:microsoft.com/office/officeart/2005/8/layout/hierarchy4"/>
    <dgm:cxn modelId="{B5CCDC9E-EA6B-4D40-A06E-F3C5EE6C461C}" type="presParOf" srcId="{48D8E565-807B-4946-9792-9D5BFA113EED}" destId="{781A3EAC-266D-40BF-A097-507BE678FCA9}" srcOrd="0" destOrd="0" presId="urn:microsoft.com/office/officeart/2005/8/layout/hierarchy4"/>
    <dgm:cxn modelId="{6B79B42F-8F26-4865-91B2-F17583BA3448}" type="presParOf" srcId="{781A3EAC-266D-40BF-A097-507BE678FCA9}" destId="{D4BBDF44-C31E-4C2B-BBAD-667A8E070FE1}" srcOrd="0" destOrd="0" presId="urn:microsoft.com/office/officeart/2005/8/layout/hierarchy4"/>
    <dgm:cxn modelId="{80C1A206-3B49-4687-ACD5-C3BC4D62D761}" type="presParOf" srcId="{781A3EAC-266D-40BF-A097-507BE678FCA9}" destId="{FDC3BB32-8329-4CA2-BB13-D3DAD8BAF98D}" srcOrd="1" destOrd="0" presId="urn:microsoft.com/office/officeart/2005/8/layout/hierarchy4"/>
    <dgm:cxn modelId="{A5AA42FF-6867-4A42-BE73-E000F7B96CE8}" type="presParOf" srcId="{57B5B0E6-A6C7-458D-93B2-0C4ED0C0DEE0}" destId="{2C3C5947-B9AC-4852-B4DA-E3CD327A3DDC}" srcOrd="5" destOrd="0" presId="urn:microsoft.com/office/officeart/2005/8/layout/hierarchy4"/>
    <dgm:cxn modelId="{0BDE2BB6-AC0D-47C3-A7E8-E3FDADFF1E07}" type="presParOf" srcId="{57B5B0E6-A6C7-458D-93B2-0C4ED0C0DEE0}" destId="{E420CACF-5140-49DB-9E8C-1F00E878A72B}" srcOrd="6" destOrd="0" presId="urn:microsoft.com/office/officeart/2005/8/layout/hierarchy4"/>
    <dgm:cxn modelId="{AB3ECB1D-F68B-43A7-9275-8096F0367EEF}" type="presParOf" srcId="{E420CACF-5140-49DB-9E8C-1F00E878A72B}" destId="{DED51352-524E-404C-904D-4B1818D3CBF4}" srcOrd="0" destOrd="0" presId="urn:microsoft.com/office/officeart/2005/8/layout/hierarchy4"/>
    <dgm:cxn modelId="{45366537-1A66-4654-B7C6-CAA8CDF58234}" type="presParOf" srcId="{E420CACF-5140-49DB-9E8C-1F00E878A72B}" destId="{56B2F0B9-EB48-4738-9F4B-9114C7A769BD}" srcOrd="1" destOrd="0" presId="urn:microsoft.com/office/officeart/2005/8/layout/hierarchy4"/>
    <dgm:cxn modelId="{1C7BBC45-75AD-4F7B-887D-12348AD0E31D}" type="presParOf" srcId="{E420CACF-5140-49DB-9E8C-1F00E878A72B}" destId="{BF61A898-3EE8-47C5-A911-DCCDD411BAF2}" srcOrd="2" destOrd="0" presId="urn:microsoft.com/office/officeart/2005/8/layout/hierarchy4"/>
    <dgm:cxn modelId="{A2326B97-6522-40DA-B5DF-E099548FD790}" type="presParOf" srcId="{BF61A898-3EE8-47C5-A911-DCCDD411BAF2}" destId="{1CF3D1B9-5CA2-45EF-8C25-91B36A78EBAA}" srcOrd="0" destOrd="0" presId="urn:microsoft.com/office/officeart/2005/8/layout/hierarchy4"/>
    <dgm:cxn modelId="{15D322A2-950C-4180-8D1C-940D65962852}" type="presParOf" srcId="{1CF3D1B9-5CA2-45EF-8C25-91B36A78EBAA}" destId="{44E2E89F-A313-4ED3-ACE8-409BA444FE41}" srcOrd="0" destOrd="0" presId="urn:microsoft.com/office/officeart/2005/8/layout/hierarchy4"/>
    <dgm:cxn modelId="{3C0242C1-A57C-4DF6-9AD8-3837670F6740}" type="presParOf" srcId="{1CF3D1B9-5CA2-45EF-8C25-91B36A78EBAA}" destId="{D9A2D495-EBA6-4909-BE08-A0DDF2EC42CA}" srcOrd="1" destOrd="0" presId="urn:microsoft.com/office/officeart/2005/8/layout/hierarchy4"/>
    <dgm:cxn modelId="{EE4E8001-3A6A-425E-9A5F-5D2E5ADF53FD}" type="presParOf" srcId="{57B5B0E6-A6C7-458D-93B2-0C4ED0C0DEE0}" destId="{4BA5288F-DE54-417F-A444-0ECC5945B937}" srcOrd="7" destOrd="0" presId="urn:microsoft.com/office/officeart/2005/8/layout/hierarchy4"/>
    <dgm:cxn modelId="{7457E03F-E705-4917-80C7-61CA003CD77E}" type="presParOf" srcId="{57B5B0E6-A6C7-458D-93B2-0C4ED0C0DEE0}" destId="{7263FB2E-9ECE-44C0-B61D-5EAA6304DAD4}" srcOrd="8" destOrd="0" presId="urn:microsoft.com/office/officeart/2005/8/layout/hierarchy4"/>
    <dgm:cxn modelId="{8F71A0A4-0FE2-4C9E-8112-65B8F0DE382C}" type="presParOf" srcId="{7263FB2E-9ECE-44C0-B61D-5EAA6304DAD4}" destId="{B40BE7CD-031E-47E0-B783-FC0A4EA4D969}" srcOrd="0" destOrd="0" presId="urn:microsoft.com/office/officeart/2005/8/layout/hierarchy4"/>
    <dgm:cxn modelId="{1C1D37AA-5EB7-4C7A-B0CB-FE064554B02B}" type="presParOf" srcId="{7263FB2E-9ECE-44C0-B61D-5EAA6304DAD4}" destId="{708F174A-A7A5-49F0-B0FF-2C0EDD6C879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D577A4-685C-45DB-8CDD-CC36B6670450}">
      <dsp:nvSpPr>
        <dsp:cNvPr id="0" name=""/>
        <dsp:cNvSpPr/>
      </dsp:nvSpPr>
      <dsp:spPr>
        <a:xfrm>
          <a:off x="3746446" y="1471298"/>
          <a:ext cx="8310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831093" y="45720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500" kern="1200" dirty="0"/>
        </a:p>
      </dsp:txBody>
      <dsp:txXfrm>
        <a:off x="4140451" y="1512709"/>
        <a:ext cx="43084" cy="8616"/>
      </dsp:txXfrm>
    </dsp:sp>
    <dsp:sp modelId="{E05CBAA7-BE6F-4FE1-8E60-9601F31B5D66}">
      <dsp:nvSpPr>
        <dsp:cNvPr id="0" name=""/>
        <dsp:cNvSpPr/>
      </dsp:nvSpPr>
      <dsp:spPr>
        <a:xfrm>
          <a:off x="1754" y="393070"/>
          <a:ext cx="3746492" cy="224789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4000" kern="1200" dirty="0"/>
            <a:t>Review of estimators workings</a:t>
          </a:r>
        </a:p>
      </dsp:txBody>
      <dsp:txXfrm>
        <a:off x="1754" y="393070"/>
        <a:ext cx="3746492" cy="2247895"/>
      </dsp:txXfrm>
    </dsp:sp>
    <dsp:sp modelId="{BD6B5343-D77E-486B-B892-43CE6B8CFB6F}">
      <dsp:nvSpPr>
        <dsp:cNvPr id="0" name=""/>
        <dsp:cNvSpPr/>
      </dsp:nvSpPr>
      <dsp:spPr>
        <a:xfrm>
          <a:off x="1875000" y="2639165"/>
          <a:ext cx="4608185" cy="831093"/>
        </a:xfrm>
        <a:custGeom>
          <a:avLst/>
          <a:gdLst/>
          <a:ahLst/>
          <a:cxnLst/>
          <a:rect l="0" t="0" r="0" b="0"/>
          <a:pathLst>
            <a:path>
              <a:moveTo>
                <a:pt x="4608185" y="0"/>
              </a:moveTo>
              <a:lnTo>
                <a:pt x="4608185" y="432646"/>
              </a:lnTo>
              <a:lnTo>
                <a:pt x="0" y="432646"/>
              </a:lnTo>
              <a:lnTo>
                <a:pt x="0" y="831093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500" kern="1200" dirty="0"/>
        </a:p>
      </dsp:txBody>
      <dsp:txXfrm>
        <a:off x="4061892" y="3050404"/>
        <a:ext cx="234402" cy="8616"/>
      </dsp:txXfrm>
    </dsp:sp>
    <dsp:sp modelId="{A2ADD43D-D6AD-45A0-83BC-958ACE4F39D3}">
      <dsp:nvSpPr>
        <dsp:cNvPr id="0" name=""/>
        <dsp:cNvSpPr/>
      </dsp:nvSpPr>
      <dsp:spPr>
        <a:xfrm>
          <a:off x="4609940" y="393070"/>
          <a:ext cx="3746492" cy="224789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4000" kern="1200" dirty="0"/>
            <a:t>Decision on what mark up to apply</a:t>
          </a:r>
        </a:p>
      </dsp:txBody>
      <dsp:txXfrm>
        <a:off x="4609940" y="393070"/>
        <a:ext cx="3746492" cy="2247895"/>
      </dsp:txXfrm>
    </dsp:sp>
    <dsp:sp modelId="{3FE973EA-B25E-4D62-B76F-785BFAEBA5DB}">
      <dsp:nvSpPr>
        <dsp:cNvPr id="0" name=""/>
        <dsp:cNvSpPr/>
      </dsp:nvSpPr>
      <dsp:spPr>
        <a:xfrm>
          <a:off x="3746446" y="4580886"/>
          <a:ext cx="83109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831093" y="45720"/>
              </a:lnTo>
            </a:path>
          </a:pathLst>
        </a:custGeom>
        <a:noFill/>
        <a:ln w="38100" cap="flat" cmpd="sng" algn="ctr">
          <a:solidFill>
            <a:schemeClr val="tx1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NZ" sz="500" kern="1200" dirty="0"/>
        </a:p>
      </dsp:txBody>
      <dsp:txXfrm>
        <a:off x="4140451" y="4622298"/>
        <a:ext cx="43084" cy="8616"/>
      </dsp:txXfrm>
    </dsp:sp>
    <dsp:sp modelId="{CBF399D6-2B0A-4A43-9BC3-19F44F6E6032}">
      <dsp:nvSpPr>
        <dsp:cNvPr id="0" name=""/>
        <dsp:cNvSpPr/>
      </dsp:nvSpPr>
      <dsp:spPr>
        <a:xfrm>
          <a:off x="1754" y="3502659"/>
          <a:ext cx="3746492" cy="224789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4000" kern="1200" dirty="0"/>
            <a:t>Bid submission details</a:t>
          </a:r>
        </a:p>
      </dsp:txBody>
      <dsp:txXfrm>
        <a:off x="1754" y="3502659"/>
        <a:ext cx="3746492" cy="2247895"/>
      </dsp:txXfrm>
    </dsp:sp>
    <dsp:sp modelId="{2BC2917F-B1F0-47FF-8B81-737717E8B101}">
      <dsp:nvSpPr>
        <dsp:cNvPr id="0" name=""/>
        <dsp:cNvSpPr/>
      </dsp:nvSpPr>
      <dsp:spPr>
        <a:xfrm>
          <a:off x="4609940" y="3502659"/>
          <a:ext cx="3746492" cy="224789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4000" kern="1200" dirty="0"/>
            <a:t>Submit your Tender</a:t>
          </a:r>
        </a:p>
      </dsp:txBody>
      <dsp:txXfrm>
        <a:off x="4609940" y="3502659"/>
        <a:ext cx="3746492" cy="22478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12CE9D-09E2-4862-AFA6-BC08D04843C0}">
      <dsp:nvSpPr>
        <dsp:cNvPr id="0" name=""/>
        <dsp:cNvSpPr/>
      </dsp:nvSpPr>
      <dsp:spPr>
        <a:xfrm>
          <a:off x="0" y="0"/>
          <a:ext cx="7215208" cy="59293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6500" kern="1200" dirty="0"/>
            <a:t>Which evaluation model to use?</a:t>
          </a:r>
        </a:p>
      </dsp:txBody>
      <dsp:txXfrm>
        <a:off x="0" y="0"/>
        <a:ext cx="7215208" cy="3201851"/>
      </dsp:txXfrm>
    </dsp:sp>
    <dsp:sp modelId="{7B903F2F-D958-4530-A3F8-06DF5B53BEC3}">
      <dsp:nvSpPr>
        <dsp:cNvPr id="0" name=""/>
        <dsp:cNvSpPr/>
      </dsp:nvSpPr>
      <dsp:spPr>
        <a:xfrm>
          <a:off x="0" y="3083264"/>
          <a:ext cx="3607603" cy="272750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800" kern="1200" dirty="0"/>
            <a:t>Lowest Price Conforming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2200" kern="1200" dirty="0"/>
            <a:t>Simple or small projects which are relatively straightforward to deliver</a:t>
          </a:r>
        </a:p>
      </dsp:txBody>
      <dsp:txXfrm>
        <a:off x="0" y="3083264"/>
        <a:ext cx="3607603" cy="2727502"/>
      </dsp:txXfrm>
    </dsp:sp>
    <dsp:sp modelId="{D3B8616B-3D35-438D-945F-93D67D30ADCD}">
      <dsp:nvSpPr>
        <dsp:cNvPr id="0" name=""/>
        <dsp:cNvSpPr/>
      </dsp:nvSpPr>
      <dsp:spPr>
        <a:xfrm>
          <a:off x="3607604" y="3083264"/>
          <a:ext cx="3607603" cy="2727502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35560" rIns="199136" bIns="3556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800" kern="1200" dirty="0"/>
            <a:t>Price Quality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NZ" sz="2200" kern="1200" dirty="0"/>
            <a:t>Projects which are more complex &amp; need more information to decide which bidder has the best capabilities in relation to the project’s challenges.</a:t>
          </a:r>
        </a:p>
      </dsp:txBody>
      <dsp:txXfrm>
        <a:off x="3607604" y="3083264"/>
        <a:ext cx="3607603" cy="27275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89D458-6A43-46B2-A8E3-1279BB724459}">
      <dsp:nvSpPr>
        <dsp:cNvPr id="0" name=""/>
        <dsp:cNvSpPr/>
      </dsp:nvSpPr>
      <dsp:spPr>
        <a:xfrm>
          <a:off x="0" y="1372855"/>
          <a:ext cx="676652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C465A3-5048-4E5D-B5E5-3E7A1E7DA2F7}">
      <dsp:nvSpPr>
        <dsp:cNvPr id="0" name=""/>
        <dsp:cNvSpPr/>
      </dsp:nvSpPr>
      <dsp:spPr>
        <a:xfrm>
          <a:off x="338326" y="1003855"/>
          <a:ext cx="4736564" cy="7380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31" tIns="0" rIns="179031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500" kern="1200" dirty="0"/>
            <a:t>Lowest Price conforming</a:t>
          </a:r>
        </a:p>
      </dsp:txBody>
      <dsp:txXfrm>
        <a:off x="374352" y="1039881"/>
        <a:ext cx="4664512" cy="665948"/>
      </dsp:txXfrm>
    </dsp:sp>
    <dsp:sp modelId="{0ACEF3D8-E2DF-4A9E-99D5-30B8ED011F2A}">
      <dsp:nvSpPr>
        <dsp:cNvPr id="0" name=""/>
        <dsp:cNvSpPr/>
      </dsp:nvSpPr>
      <dsp:spPr>
        <a:xfrm>
          <a:off x="0" y="2506855"/>
          <a:ext cx="676652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451115"/>
              <a:satOff val="-3409"/>
              <a:lumOff val="-13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98E88C-6AA4-4FBD-ADA8-496310707B65}">
      <dsp:nvSpPr>
        <dsp:cNvPr id="0" name=""/>
        <dsp:cNvSpPr/>
      </dsp:nvSpPr>
      <dsp:spPr>
        <a:xfrm>
          <a:off x="338326" y="2137855"/>
          <a:ext cx="4736564" cy="738000"/>
        </a:xfrm>
        <a:prstGeom prst="roundRect">
          <a:avLst/>
        </a:prstGeom>
        <a:solidFill>
          <a:schemeClr val="accent5">
            <a:hueOff val="-2451115"/>
            <a:satOff val="-3409"/>
            <a:lumOff val="-13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31" tIns="0" rIns="179031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500" kern="1200" dirty="0"/>
            <a:t>Weighted Attribute method</a:t>
          </a:r>
        </a:p>
      </dsp:txBody>
      <dsp:txXfrm>
        <a:off x="374352" y="2173881"/>
        <a:ext cx="4664512" cy="665948"/>
      </dsp:txXfrm>
    </dsp:sp>
    <dsp:sp modelId="{660297B9-CDF0-40F6-830F-691B1C4BFAD5}">
      <dsp:nvSpPr>
        <dsp:cNvPr id="0" name=""/>
        <dsp:cNvSpPr/>
      </dsp:nvSpPr>
      <dsp:spPr>
        <a:xfrm>
          <a:off x="0" y="3640855"/>
          <a:ext cx="676652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902230"/>
              <a:satOff val="-6819"/>
              <a:lumOff val="-26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177329-9B02-46C5-87DD-616F63C1F8E6}">
      <dsp:nvSpPr>
        <dsp:cNvPr id="0" name=""/>
        <dsp:cNvSpPr/>
      </dsp:nvSpPr>
      <dsp:spPr>
        <a:xfrm>
          <a:off x="338326" y="3271855"/>
          <a:ext cx="4736564" cy="738000"/>
        </a:xfrm>
        <a:prstGeom prst="roundRect">
          <a:avLst/>
        </a:prstGeom>
        <a:solidFill>
          <a:schemeClr val="accent5">
            <a:hueOff val="-4902230"/>
            <a:satOff val="-6819"/>
            <a:lumOff val="-26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31" tIns="0" rIns="179031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500" kern="1200" dirty="0"/>
            <a:t>Brook’s Law method</a:t>
          </a:r>
        </a:p>
      </dsp:txBody>
      <dsp:txXfrm>
        <a:off x="374352" y="3307881"/>
        <a:ext cx="4664512" cy="665948"/>
      </dsp:txXfrm>
    </dsp:sp>
    <dsp:sp modelId="{50AF8225-7A47-4057-8D9E-A4A3A5BB3A85}">
      <dsp:nvSpPr>
        <dsp:cNvPr id="0" name=""/>
        <dsp:cNvSpPr/>
      </dsp:nvSpPr>
      <dsp:spPr>
        <a:xfrm>
          <a:off x="0" y="4774855"/>
          <a:ext cx="676652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960CDC-D034-45D6-AF13-2844EDFD6AC4}">
      <dsp:nvSpPr>
        <dsp:cNvPr id="0" name=""/>
        <dsp:cNvSpPr/>
      </dsp:nvSpPr>
      <dsp:spPr>
        <a:xfrm>
          <a:off x="338326" y="4405855"/>
          <a:ext cx="4736564" cy="738000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9031" tIns="0" rIns="179031" bIns="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2500" kern="1200" dirty="0"/>
            <a:t>Price – Quality trade off method</a:t>
          </a:r>
        </a:p>
      </dsp:txBody>
      <dsp:txXfrm>
        <a:off x="374352" y="4441881"/>
        <a:ext cx="4664512" cy="6659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077F3C-A86D-4BB6-B0D1-29A04FDEBB6D}">
      <dsp:nvSpPr>
        <dsp:cNvPr id="0" name=""/>
        <dsp:cNvSpPr/>
      </dsp:nvSpPr>
      <dsp:spPr>
        <a:xfrm>
          <a:off x="3119" y="4238"/>
          <a:ext cx="7766160" cy="202412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marL="0" lvl="0" indent="0" algn="ctr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5000" kern="1200" dirty="0"/>
            <a:t>The criteria are usually selected from the following:</a:t>
          </a:r>
        </a:p>
      </dsp:txBody>
      <dsp:txXfrm>
        <a:off x="62404" y="63523"/>
        <a:ext cx="7647590" cy="1905553"/>
      </dsp:txXfrm>
    </dsp:sp>
    <dsp:sp modelId="{37989D28-13BF-4E97-B07E-ECFA68342C6F}">
      <dsp:nvSpPr>
        <dsp:cNvPr id="0" name=""/>
        <dsp:cNvSpPr/>
      </dsp:nvSpPr>
      <dsp:spPr>
        <a:xfrm>
          <a:off x="3119" y="2166929"/>
          <a:ext cx="1455427" cy="202412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 dirty="0"/>
            <a:t>Price</a:t>
          </a:r>
        </a:p>
      </dsp:txBody>
      <dsp:txXfrm>
        <a:off x="45747" y="2209557"/>
        <a:ext cx="1370171" cy="1938867"/>
      </dsp:txXfrm>
    </dsp:sp>
    <dsp:sp modelId="{3695BD2D-876E-4D8F-8310-E223A97D5E9D}">
      <dsp:nvSpPr>
        <dsp:cNvPr id="0" name=""/>
        <dsp:cNvSpPr/>
      </dsp:nvSpPr>
      <dsp:spPr>
        <a:xfrm>
          <a:off x="3119" y="4329619"/>
          <a:ext cx="1455427" cy="202412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 dirty="0"/>
            <a:t>Relevant experience</a:t>
          </a:r>
        </a:p>
      </dsp:txBody>
      <dsp:txXfrm>
        <a:off x="45747" y="4372247"/>
        <a:ext cx="1370171" cy="1938867"/>
      </dsp:txXfrm>
    </dsp:sp>
    <dsp:sp modelId="{92BE62F7-86E9-46DE-A5AE-170D3D501923}">
      <dsp:nvSpPr>
        <dsp:cNvPr id="0" name=""/>
        <dsp:cNvSpPr/>
      </dsp:nvSpPr>
      <dsp:spPr>
        <a:xfrm>
          <a:off x="1580802" y="2166929"/>
          <a:ext cx="1455427" cy="202412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 dirty="0"/>
            <a:t>Appreciation of the task</a:t>
          </a:r>
        </a:p>
      </dsp:txBody>
      <dsp:txXfrm>
        <a:off x="1623430" y="2209557"/>
        <a:ext cx="1370171" cy="1938867"/>
      </dsp:txXfrm>
    </dsp:sp>
    <dsp:sp modelId="{CCEB5131-80BE-43FD-87CD-2F0AE0F60661}">
      <dsp:nvSpPr>
        <dsp:cNvPr id="0" name=""/>
        <dsp:cNvSpPr/>
      </dsp:nvSpPr>
      <dsp:spPr>
        <a:xfrm>
          <a:off x="1580802" y="4329619"/>
          <a:ext cx="1455427" cy="202412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 dirty="0"/>
            <a:t>Past performance</a:t>
          </a:r>
        </a:p>
      </dsp:txBody>
      <dsp:txXfrm>
        <a:off x="1623430" y="4372247"/>
        <a:ext cx="1370171" cy="1938867"/>
      </dsp:txXfrm>
    </dsp:sp>
    <dsp:sp modelId="{4E98A8B1-B562-44C1-9BFD-F37016507719}">
      <dsp:nvSpPr>
        <dsp:cNvPr id="0" name=""/>
        <dsp:cNvSpPr/>
      </dsp:nvSpPr>
      <dsp:spPr>
        <a:xfrm>
          <a:off x="3158486" y="2166929"/>
          <a:ext cx="1455427" cy="202412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 dirty="0"/>
            <a:t>Management and technical skills</a:t>
          </a:r>
        </a:p>
      </dsp:txBody>
      <dsp:txXfrm>
        <a:off x="3201114" y="2209557"/>
        <a:ext cx="1370171" cy="1938867"/>
      </dsp:txXfrm>
    </dsp:sp>
    <dsp:sp modelId="{D4BBDF44-C31E-4C2B-BBAD-667A8E070FE1}">
      <dsp:nvSpPr>
        <dsp:cNvPr id="0" name=""/>
        <dsp:cNvSpPr/>
      </dsp:nvSpPr>
      <dsp:spPr>
        <a:xfrm>
          <a:off x="3158486" y="4329619"/>
          <a:ext cx="1455427" cy="202412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 dirty="0"/>
            <a:t>Resources</a:t>
          </a:r>
        </a:p>
      </dsp:txBody>
      <dsp:txXfrm>
        <a:off x="3201114" y="4372247"/>
        <a:ext cx="1370171" cy="1938867"/>
      </dsp:txXfrm>
    </dsp:sp>
    <dsp:sp modelId="{DED51352-524E-404C-904D-4B1818D3CBF4}">
      <dsp:nvSpPr>
        <dsp:cNvPr id="0" name=""/>
        <dsp:cNvSpPr/>
      </dsp:nvSpPr>
      <dsp:spPr>
        <a:xfrm>
          <a:off x="4736169" y="2166929"/>
          <a:ext cx="1455427" cy="202412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 dirty="0"/>
            <a:t>Management systems</a:t>
          </a:r>
        </a:p>
      </dsp:txBody>
      <dsp:txXfrm>
        <a:off x="4778797" y="2209557"/>
        <a:ext cx="1370171" cy="1938867"/>
      </dsp:txXfrm>
    </dsp:sp>
    <dsp:sp modelId="{44E2E89F-A313-4ED3-ACE8-409BA444FE41}">
      <dsp:nvSpPr>
        <dsp:cNvPr id="0" name=""/>
        <dsp:cNvSpPr/>
      </dsp:nvSpPr>
      <dsp:spPr>
        <a:xfrm>
          <a:off x="4736169" y="4329619"/>
          <a:ext cx="1455427" cy="202412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 dirty="0"/>
            <a:t>Methodology</a:t>
          </a:r>
        </a:p>
      </dsp:txBody>
      <dsp:txXfrm>
        <a:off x="4778797" y="4372247"/>
        <a:ext cx="1370171" cy="1938867"/>
      </dsp:txXfrm>
    </dsp:sp>
    <dsp:sp modelId="{B40BE7CD-031E-47E0-B783-FC0A4EA4D969}">
      <dsp:nvSpPr>
        <dsp:cNvPr id="0" name=""/>
        <dsp:cNvSpPr/>
      </dsp:nvSpPr>
      <dsp:spPr>
        <a:xfrm>
          <a:off x="6313852" y="2166929"/>
          <a:ext cx="1455427" cy="2024123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Z" sz="1700" kern="1200" dirty="0"/>
            <a:t>There may be others</a:t>
          </a:r>
        </a:p>
      </dsp:txBody>
      <dsp:txXfrm>
        <a:off x="6356480" y="2209557"/>
        <a:ext cx="1370171" cy="19388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EF106-B0D5-4BDE-A629-37704C8B509C}" type="datetimeFigureOut">
              <a:rPr lang="en-NZ" smtClean="0"/>
              <a:t>7/08/2023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D9C8CF-10C9-42D3-BC45-07CCB3CF48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09096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bid must also include a signed confidentiality agreement that there has been no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collusion between themselves and other bidders (a bidding ring), and that there h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 been no improper contacts or discussions with any of the customer’s staff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D9C8CF-10C9-42D3-BC45-07CCB3CF48E1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9477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Birds nest - China</a:t>
            </a:r>
          </a:p>
          <a:p>
            <a:r>
              <a:rPr lang="en-US" dirty="0"/>
              <a:t>Five</a:t>
            </a:r>
            <a:r>
              <a:rPr lang="en-US" baseline="0" dirty="0"/>
              <a:t> sessions in total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B7A58-BE1E-4EFC-BF82-6CE60DDDF9BA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878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5C1D603-352B-4AE7-A5D9-FABDF2234005}" type="slidenum">
              <a:rPr lang="en-NZ" smtClean="0"/>
              <a:pPr>
                <a:defRPr/>
              </a:pPr>
              <a:t>32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38987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5AD5D6-E9AE-4183-B0A6-2E08691CEF60}" type="slidenum">
              <a:rPr lang="en-NZ" smtClean="0"/>
              <a:pPr>
                <a:defRPr/>
              </a:pPr>
              <a:t>33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40852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5AD5D6-E9AE-4183-B0A6-2E08691CEF60}" type="slidenum">
              <a:rPr lang="en-NZ" smtClean="0"/>
              <a:pPr>
                <a:defRPr/>
              </a:pPr>
              <a:t>34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319230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B7A58-BE1E-4EFC-BF82-6CE60DDDF9BA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149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http://www.oag.govt.nz/2008/procurement-guide/part7.htm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B7A58-BE1E-4EFC-BF82-6CE60DDDF9BA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4153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B7A58-BE1E-4EFC-BF82-6CE60DDDF9BA}" type="slidenum">
              <a:rPr lang="en-US" smtClean="0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1464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http://transportblog.co.nz/wp-content/uploads/2011/09/Att-10.pdf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B7A58-BE1E-4EFC-BF82-6CE60DDDF9BA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344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lbum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7"/>
          <p:cNvSpPr>
            <a:spLocks noGrp="1"/>
          </p:cNvSpPr>
          <p:nvPr>
            <p:ph type="title" hasCustomPrompt="1"/>
          </p:nvPr>
        </p:nvSpPr>
        <p:spPr>
          <a:xfrm>
            <a:off x="228603" y="3962400"/>
            <a:ext cx="8298485" cy="1066800"/>
          </a:xfrm>
        </p:spPr>
        <p:txBody>
          <a:bodyPr bIns="0">
            <a:normAutofit/>
          </a:bodyPr>
          <a:lstStyle>
            <a:lvl1pPr algn="r">
              <a:defRPr lang="en-US" sz="3200" b="0" cap="all" baseline="0" dirty="0">
                <a:solidFill>
                  <a:srgbClr val="A80000"/>
                </a:solidFill>
                <a:latin typeface="Eras Demi ITC" pitchFamily="34" charset="0"/>
              </a:defRPr>
            </a:lvl1pPr>
            <a:extLst/>
          </a:lstStyle>
          <a:p>
            <a:r>
              <a:rPr lang="en-US" dirty="0"/>
              <a:t>Click to add photo album title</a:t>
            </a:r>
          </a:p>
        </p:txBody>
      </p:sp>
      <p:sp>
        <p:nvSpPr>
          <p:cNvPr id="30" name="Rectangle 7"/>
          <p:cNvSpPr>
            <a:spLocks/>
          </p:cNvSpPr>
          <p:nvPr/>
        </p:nvSpPr>
        <p:spPr>
          <a:xfrm>
            <a:off x="453736" y="5181600"/>
            <a:ext cx="8229600" cy="1143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7"/>
          <p:cNvSpPr>
            <a:spLocks noGrp="1"/>
          </p:cNvSpPr>
          <p:nvPr>
            <p:ph type="body" sz="quarter" idx="10" hasCustomPrompt="1"/>
          </p:nvPr>
        </p:nvSpPr>
        <p:spPr>
          <a:xfrm>
            <a:off x="2133600" y="5133975"/>
            <a:ext cx="6386946" cy="1219200"/>
          </a:xfrm>
        </p:spPr>
        <p:txBody>
          <a:bodyPr vert="horz" tIns="0" anchor="t" anchorCtr="0">
            <a:noAutofit/>
          </a:bodyPr>
          <a:lstStyle>
            <a:lvl1pPr marL="0" marR="0" indent="0" algn="r" rtl="0" latinLnBrk="0">
              <a:spcBef>
                <a:spcPct val="20000"/>
              </a:spcBef>
              <a:buFontTx/>
              <a:buNone/>
              <a:defRPr sz="1800" b="0" i="0" baseline="0">
                <a:solidFill>
                  <a:srgbClr val="A80000"/>
                </a:solidFill>
                <a:latin typeface="Eras Demi ITC" pitchFamily="34" charset="0"/>
                <a:ea typeface="+mn-ea"/>
                <a:cs typeface="+mn-cs"/>
              </a:defRPr>
            </a:lvl1pPr>
            <a:extLst/>
          </a:lstStyle>
          <a:p>
            <a:pPr lvl="0"/>
            <a:r>
              <a:rPr lang="en-US" dirty="0"/>
              <a:t>Click to add date and other details</a:t>
            </a:r>
          </a:p>
        </p:txBody>
      </p:sp>
      <p:sp>
        <p:nvSpPr>
          <p:cNvPr id="27" name="Rectangle 6"/>
          <p:cNvSpPr>
            <a:spLocks noGrp="1"/>
          </p:cNvSpPr>
          <p:nvPr>
            <p:ph type="pic" sz="quarter" idx="11"/>
          </p:nvPr>
        </p:nvSpPr>
        <p:spPr>
          <a:xfrm>
            <a:off x="6096000" y="1600200"/>
            <a:ext cx="2286000" cy="2286000"/>
          </a:xfrm>
          <a:noFill/>
          <a:ln w="38100" cap="sq" cmpd="sng" algn="ctr">
            <a:solidFill>
              <a:schemeClr val="tx1"/>
            </a:solidFill>
            <a:prstDash val="solid"/>
            <a:miter lim="800000"/>
          </a:ln>
          <a:effectLst>
            <a:outerShdw blurRad="50800" dist="50800" dir="2700000" algn="tl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/>
          <a:lstStyle/>
          <a:p>
            <a:pPr algn="ctr">
              <a:buFontTx/>
              <a:buNone/>
            </a:pPr>
            <a:r>
              <a:rPr lang="en-US" sz="200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771146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134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50000">
                <a:schemeClr val="bg2"/>
              </a:gs>
              <a:gs pos="100000">
                <a:schemeClr val="bg2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1267485"/>
            <a:ext cx="3651533" cy="5133316"/>
          </a:xfrm>
        </p:spPr>
        <p:txBody>
          <a:bodyPr anchor="ctr" anchorCtr="0"/>
          <a:lstStyle>
            <a:lvl1pPr>
              <a:lnSpc>
                <a:spcPct val="90000"/>
              </a:lnSpc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62600" y="228600"/>
            <a:ext cx="2909934" cy="949569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Content Placeholder 8"/>
          <p:cNvSpPr>
            <a:spLocks noGrp="1"/>
          </p:cNvSpPr>
          <p:nvPr>
            <p:ph sz="quarter" idx="13"/>
          </p:nvPr>
        </p:nvSpPr>
        <p:spPr>
          <a:xfrm>
            <a:off x="990600" y="246404"/>
            <a:ext cx="3730752" cy="615439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9891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365125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09563" y="681038"/>
            <a:ext cx="46037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8288" y="681038"/>
            <a:ext cx="2857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9238" y="681038"/>
            <a:ext cx="9525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22250" y="681038"/>
            <a:ext cx="7938" cy="365125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588" y="5046663"/>
            <a:ext cx="73025" cy="16922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5588" y="4797425"/>
            <a:ext cx="73025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55588" y="4637088"/>
            <a:ext cx="73025" cy="138112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55588" y="4541838"/>
            <a:ext cx="73025" cy="7461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4FA18B-7B1F-4DE1-915F-25E603222E46}" type="datetime1">
              <a:rPr lang="en-NZ"/>
              <a:pPr>
                <a:defRPr/>
              </a:pPr>
              <a:t>7/08/2023</a:t>
            </a:fld>
            <a:endParaRPr lang="en-NZ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NZ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C9CF39-79BE-4F0B-9243-25B60C31AFAD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21313604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98750" y="4283018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solidFill>
                  <a:srgbClr val="A80000"/>
                </a:solidFill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98750" y="2774258"/>
            <a:ext cx="7772400" cy="1508760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7291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8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34966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2782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1282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102" y="365126"/>
            <a:ext cx="7895439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7337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521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2308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8797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9728" y="365126"/>
            <a:ext cx="788562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8" name="Text Box 17"/>
          <p:cNvSpPr txBox="1"/>
          <p:nvPr userDrawn="1"/>
        </p:nvSpPr>
        <p:spPr>
          <a:xfrm>
            <a:off x="150426" y="6319094"/>
            <a:ext cx="8834954" cy="422275"/>
          </a:xfrm>
          <a:prstGeom prst="rect">
            <a:avLst/>
          </a:prstGeom>
          <a:solidFill>
            <a:schemeClr val="tx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9236075" algn="r"/>
                <a:tab pos="11028363" algn="r"/>
              </a:tabLst>
            </a:pPr>
            <a:r>
              <a:rPr lang="en-NZ" sz="2000" baseline="0" dirty="0">
                <a:solidFill>
                  <a:schemeClr val="bg1"/>
                </a:solidFill>
                <a:effectLst/>
                <a:ea typeface="Calibri"/>
                <a:cs typeface="Times New Roman"/>
              </a:rPr>
              <a:t>Tendering (</a:t>
            </a:r>
            <a:r>
              <a:rPr lang="en-NZ" sz="1600" i="0" baseline="0" dirty="0">
                <a:solidFill>
                  <a:schemeClr val="bg1"/>
                </a:solidFill>
                <a:effectLst/>
                <a:latin typeface="+mj-lt"/>
                <a:ea typeface="Calibri"/>
                <a:cs typeface="Aharoni" pitchFamily="2" charset="-79"/>
              </a:rPr>
              <a:t>CONS6811)	Lara Tookey</a:t>
            </a:r>
            <a:endParaRPr lang="en-NZ" sz="1100" i="0" dirty="0">
              <a:solidFill>
                <a:schemeClr val="bg1"/>
              </a:solidFill>
              <a:effectLst/>
              <a:latin typeface="+mj-lt"/>
              <a:ea typeface="Calibri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56307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62" r:id="rId11"/>
    <p:sldLayoutId id="214748366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A8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zta.govt.nz/resources/competitive-pricing-procedures-manual/vol-1/docs/appendices-no-appendices.pdf" TargetMode="Externa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2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HAWKINS SESSION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133600" y="5133975"/>
            <a:ext cx="6386946" cy="1219200"/>
          </a:xfrm>
        </p:spPr>
        <p:txBody>
          <a:bodyPr/>
          <a:lstStyle/>
          <a:p>
            <a:r>
              <a:rPr lang="en-N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Tender Bid Submission</a:t>
            </a:r>
          </a:p>
          <a:p>
            <a:r>
              <a:rPr lang="en-N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Including Tender Evaluation techniques</a:t>
            </a:r>
          </a:p>
          <a:p>
            <a:r>
              <a:rPr lang="en-NZ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NOVEMBER 2023</a:t>
            </a:r>
          </a:p>
        </p:txBody>
      </p:sp>
      <p:sp>
        <p:nvSpPr>
          <p:cNvPr id="2" name="Picture Placeholder 1"/>
          <p:cNvSpPr>
            <a:spLocks noGrp="1"/>
          </p:cNvSpPr>
          <p:nvPr>
            <p:ph type="pic" sz="quarter" idx="11"/>
          </p:nvPr>
        </p:nvSpPr>
        <p:spPr>
          <a:xfrm>
            <a:off x="-2667001" y="748146"/>
            <a:ext cx="2286000" cy="2286000"/>
          </a:xfrm>
        </p:spPr>
      </p:sp>
    </p:spTree>
    <p:extLst>
      <p:ext uri="{BB962C8B-B14F-4D97-AF65-F5344CB8AC3E}">
        <p14:creationId xmlns:p14="http://schemas.microsoft.com/office/powerpoint/2010/main" val="31310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2457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1902114" cy="4351338"/>
          </a:xfrm>
          <a:ln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GB" altLang="en-US" dirty="0"/>
          </a:p>
          <a:p>
            <a:pPr marL="0" indent="0">
              <a:buNone/>
            </a:pPr>
            <a:endParaRPr lang="en-GB" altLang="en-US" dirty="0"/>
          </a:p>
          <a:p>
            <a:pPr marL="0" indent="0">
              <a:buNone/>
            </a:pPr>
            <a:endParaRPr lang="en-GB" altLang="en-US" dirty="0"/>
          </a:p>
          <a:p>
            <a:pPr marL="0" indent="0">
              <a:buNone/>
            </a:pPr>
            <a:r>
              <a:rPr lang="en-GB" altLang="en-US" dirty="0"/>
              <a:t>The</a:t>
            </a:r>
            <a:r>
              <a:rPr lang="en-GB" altLang="en-US" i="1" dirty="0"/>
              <a:t> </a:t>
            </a:r>
            <a:r>
              <a:rPr lang="en-GB" altLang="en-US" dirty="0">
                <a:solidFill>
                  <a:srgbClr val="FFC000"/>
                </a:solidFill>
              </a:rPr>
              <a:t>scope</a:t>
            </a:r>
          </a:p>
          <a:p>
            <a:endParaRPr lang="en-NZ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0764" y="1825625"/>
            <a:ext cx="5984586" cy="4351338"/>
          </a:xfrm>
          <a:ln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GB" altLang="en-US" i="1" dirty="0"/>
          </a:p>
          <a:p>
            <a:pPr marL="0" indent="0">
              <a:buNone/>
            </a:pPr>
            <a:r>
              <a:rPr lang="en-GB" altLang="en-US" i="1" dirty="0"/>
              <a:t>This submission has been completed in accordance with the invitation to tender, dated .............. .  Specification reference No ..........  and drawing No’s ............... as received in the enquiry received from your Consulting Engineer.</a:t>
            </a:r>
            <a:endParaRPr lang="en-NZ" altLang="en-US" i="1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013005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2560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26909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altLang="en-US" dirty="0"/>
          </a:p>
          <a:p>
            <a:pPr marL="0" indent="0">
              <a:buNone/>
            </a:pPr>
            <a:endParaRPr lang="en-GB" altLang="en-US" dirty="0"/>
          </a:p>
          <a:p>
            <a:pPr marL="0" indent="0">
              <a:buNone/>
            </a:pPr>
            <a:r>
              <a:rPr lang="en-GB" altLang="en-US" dirty="0"/>
              <a:t>Clarify </a:t>
            </a:r>
            <a:r>
              <a:rPr lang="en-GB" altLang="en-US" dirty="0">
                <a:solidFill>
                  <a:srgbClr val="FFC000"/>
                </a:solidFill>
              </a:rPr>
              <a:t>included/specified sums</a:t>
            </a:r>
            <a:endParaRPr lang="en-GB" altLang="en-US" i="1" dirty="0"/>
          </a:p>
          <a:p>
            <a:endParaRPr lang="en-NZ" altLang="en-US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altLang="en-US" i="1" dirty="0"/>
          </a:p>
          <a:p>
            <a:pPr marL="0" indent="0">
              <a:buNone/>
            </a:pPr>
            <a:r>
              <a:rPr lang="en-GB" altLang="en-US" i="1" dirty="0"/>
              <a:t>The offer is inclusive of the specified sums (all provisional and contingency sums) of  $ .......... as included in your specification, but exclusive of GST.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60588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Limit liability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571625"/>
            <a:ext cx="8358187" cy="4572000"/>
          </a:xfrm>
        </p:spPr>
        <p:txBody>
          <a:bodyPr/>
          <a:lstStyle/>
          <a:p>
            <a:r>
              <a:rPr lang="en-US" altLang="en-US" dirty="0">
                <a:solidFill>
                  <a:srgbClr val="FFC000"/>
                </a:solidFill>
              </a:rPr>
              <a:t>Apply the rules specific to the type of offer</a:t>
            </a:r>
          </a:p>
          <a:p>
            <a:pPr lvl="1"/>
            <a:r>
              <a:rPr lang="en-US" altLang="en-US" dirty="0"/>
              <a:t>Firm/fixed price or open to Fluctuation?</a:t>
            </a:r>
          </a:p>
          <a:p>
            <a:pPr lvl="1"/>
            <a:r>
              <a:rPr lang="en-US" altLang="en-US" dirty="0"/>
              <a:t>If Fluctuation</a:t>
            </a:r>
          </a:p>
          <a:p>
            <a:pPr lvl="2"/>
            <a:r>
              <a:rPr lang="en-US" altLang="en-US" dirty="0"/>
              <a:t>This tender is firm/fixed and not subject to adjustment until 30 November 2018, or</a:t>
            </a:r>
          </a:p>
          <a:p>
            <a:pPr lvl="2"/>
            <a:r>
              <a:rPr lang="en-US" altLang="en-US" dirty="0"/>
              <a:t>This tender is submitted on the basis of Fluctuation in accordance with the current formula……. (or other applicable).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72212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>
              <a:defRPr/>
            </a:pPr>
            <a:endParaRPr lang="en-NZ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57188" y="1571625"/>
            <a:ext cx="8358187" cy="4572000"/>
          </a:xfrm>
        </p:spPr>
        <p:txBody>
          <a:bodyPr/>
          <a:lstStyle/>
          <a:p>
            <a:r>
              <a:rPr lang="en-GB" altLang="en-US" i="1" dirty="0"/>
              <a:t>As such, this offer is of a </a:t>
            </a:r>
            <a:r>
              <a:rPr lang="en-GB" altLang="en-US" b="1" i="1" dirty="0"/>
              <a:t>fixed price for 12 </a:t>
            </a:r>
            <a:r>
              <a:rPr lang="en-GB" altLang="en-US" i="1" dirty="0"/>
              <a:t>months from the date of this tender and will remain open for acceptance for a period of not exceeding </a:t>
            </a:r>
            <a:r>
              <a:rPr lang="en-GB" altLang="en-US" b="1" i="1" dirty="0"/>
              <a:t>twenty-eight days</a:t>
            </a:r>
            <a:r>
              <a:rPr lang="en-GB" altLang="en-US" i="1" dirty="0"/>
              <a:t>.</a:t>
            </a:r>
            <a:endParaRPr lang="en-NZ" altLang="en-US" i="1" dirty="0"/>
          </a:p>
        </p:txBody>
      </p:sp>
    </p:spTree>
    <p:extLst>
      <p:ext uri="{BB962C8B-B14F-4D97-AF65-F5344CB8AC3E}">
        <p14:creationId xmlns:p14="http://schemas.microsoft.com/office/powerpoint/2010/main" val="4249237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571625"/>
            <a:ext cx="8358187" cy="4572000"/>
          </a:xfrm>
        </p:spPr>
        <p:txBody>
          <a:bodyPr/>
          <a:lstStyle/>
          <a:p>
            <a:r>
              <a:rPr lang="en-US" altLang="en-US"/>
              <a:t>Are you prepared to </a:t>
            </a:r>
            <a:r>
              <a:rPr lang="en-US" altLang="en-US">
                <a:solidFill>
                  <a:srgbClr val="FFC000"/>
                </a:solidFill>
              </a:rPr>
              <a:t>negotiate</a:t>
            </a:r>
            <a:r>
              <a:rPr lang="en-US" altLang="en-US"/>
              <a:t> this offer?</a:t>
            </a:r>
          </a:p>
          <a:p>
            <a:pPr lvl="1"/>
            <a:r>
              <a:rPr lang="en-US" altLang="en-US"/>
              <a:t>E.g. We would be prepared to negotiate a firm price.</a:t>
            </a:r>
          </a:p>
          <a:p>
            <a:pPr lvl="1"/>
            <a:endParaRPr lang="en-US" altLang="en-US"/>
          </a:p>
          <a:p>
            <a:r>
              <a:rPr lang="en-US" altLang="en-US"/>
              <a:t>Limit your </a:t>
            </a:r>
            <a:r>
              <a:rPr lang="en-US" altLang="en-US">
                <a:solidFill>
                  <a:srgbClr val="FFC000"/>
                </a:solidFill>
              </a:rPr>
              <a:t>legal</a:t>
            </a:r>
            <a:r>
              <a:rPr lang="en-US" altLang="en-US"/>
              <a:t> </a:t>
            </a:r>
            <a:r>
              <a:rPr lang="en-US" altLang="en-US">
                <a:solidFill>
                  <a:srgbClr val="FFC000"/>
                </a:solidFill>
              </a:rPr>
              <a:t>liability</a:t>
            </a:r>
            <a:r>
              <a:rPr lang="en-US" altLang="en-US"/>
              <a:t>.</a:t>
            </a:r>
          </a:p>
          <a:p>
            <a:pPr lvl="1"/>
            <a:r>
              <a:rPr lang="en-US" altLang="en-US"/>
              <a:t>‘Reasonable’ period vs. stated time period.</a:t>
            </a:r>
          </a:p>
          <a:p>
            <a:pPr lvl="2"/>
            <a:r>
              <a:rPr lang="en-US" altLang="en-US"/>
              <a:t>E.g. This tender remains open for acceptance for 14 (fourteen) days after this date.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3612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>
              <a:defRPr/>
            </a:pPr>
            <a:r>
              <a:rPr lang="en-NZ" dirty="0">
                <a:solidFill>
                  <a:srgbClr val="00B0F0"/>
                </a:solidFill>
              </a:rPr>
              <a:t>Conditions 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357188" y="1571625"/>
            <a:ext cx="8358187" cy="4572000"/>
          </a:xfrm>
        </p:spPr>
        <p:txBody>
          <a:bodyPr/>
          <a:lstStyle/>
          <a:p>
            <a:r>
              <a:rPr lang="en-GB" altLang="en-US" i="1" dirty="0"/>
              <a:t>Our offer has been compiled on the basis, that the contract will be awarded </a:t>
            </a:r>
            <a:r>
              <a:rPr lang="en-GB" altLang="en-US" i="1" dirty="0">
                <a:solidFill>
                  <a:srgbClr val="FF0000"/>
                </a:solidFill>
              </a:rPr>
              <a:t>as a whole</a:t>
            </a:r>
            <a:r>
              <a:rPr lang="en-GB" altLang="en-US" i="1" dirty="0"/>
              <a:t>.  Should any item in our itemised summary of this tender, (other than the provisional or contingency sums), be deducted before acceptance of the offer, the remaining prices may need to </a:t>
            </a:r>
            <a:r>
              <a:rPr lang="en-GB" altLang="en-US" i="1" dirty="0">
                <a:solidFill>
                  <a:srgbClr val="FF0000"/>
                </a:solidFill>
              </a:rPr>
              <a:t>be adjusted</a:t>
            </a:r>
            <a:r>
              <a:rPr lang="en-GB" altLang="en-US" i="1" dirty="0"/>
              <a:t>.  Such price changes being subject to negotiation. </a:t>
            </a:r>
            <a:endParaRPr lang="en-NZ" altLang="en-US" i="1" dirty="0"/>
          </a:p>
        </p:txBody>
      </p:sp>
    </p:spTree>
    <p:extLst>
      <p:ext uri="{BB962C8B-B14F-4D97-AF65-F5344CB8AC3E}">
        <p14:creationId xmlns:p14="http://schemas.microsoft.com/office/powerpoint/2010/main" val="4047286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571625"/>
            <a:ext cx="8358187" cy="4572000"/>
          </a:xfrm>
        </p:spPr>
        <p:txBody>
          <a:bodyPr/>
          <a:lstStyle/>
          <a:p>
            <a:r>
              <a:rPr lang="en-US" altLang="en-US" dirty="0">
                <a:solidFill>
                  <a:srgbClr val="FFC000"/>
                </a:solidFill>
              </a:rPr>
              <a:t>Special conditions</a:t>
            </a:r>
            <a:r>
              <a:rPr lang="en-US" altLang="en-US" dirty="0"/>
              <a:t>:</a:t>
            </a:r>
          </a:p>
          <a:p>
            <a:pPr lvl="1"/>
            <a:r>
              <a:rPr lang="en-GB" altLang="en-US" i="1" dirty="0"/>
              <a:t>The installation shall be carried out </a:t>
            </a:r>
            <a:r>
              <a:rPr lang="en-GB" altLang="en-US" i="1" dirty="0">
                <a:solidFill>
                  <a:srgbClr val="FFC000"/>
                </a:solidFill>
              </a:rPr>
              <a:t>in accordance </a:t>
            </a:r>
            <a:r>
              <a:rPr lang="en-GB" altLang="en-US" i="1" dirty="0"/>
              <a:t>with the latest edition of ……, all relevant Codes of Practice, and those working practices set by ….</a:t>
            </a:r>
            <a:r>
              <a:rPr lang="en-US" altLang="en-US" dirty="0"/>
              <a:t>	</a:t>
            </a:r>
            <a:endParaRPr lang="en-US" altLang="en-US" sz="1600" dirty="0"/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dirty="0"/>
              <a:t>	Should </a:t>
            </a:r>
            <a:r>
              <a:rPr lang="en-US" altLang="en-US" dirty="0">
                <a:solidFill>
                  <a:srgbClr val="FFC000"/>
                </a:solidFill>
              </a:rPr>
              <a:t>any changes </a:t>
            </a:r>
            <a:r>
              <a:rPr lang="en-US" altLang="en-US" dirty="0"/>
              <a:t>be made to this agreement we reserve the right to submit a </a:t>
            </a:r>
            <a:r>
              <a:rPr lang="en-US" altLang="en-US" dirty="0">
                <a:solidFill>
                  <a:srgbClr val="FFC000"/>
                </a:solidFill>
              </a:rPr>
              <a:t>cost variation </a:t>
            </a:r>
            <a:r>
              <a:rPr lang="en-US" altLang="en-US" dirty="0"/>
              <a:t>for any resultant expenses we incur as a result of these changes.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07801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571625"/>
            <a:ext cx="8358187" cy="4572000"/>
          </a:xfrm>
        </p:spPr>
        <p:txBody>
          <a:bodyPr/>
          <a:lstStyle/>
          <a:p>
            <a:r>
              <a:rPr lang="en-US" altLang="en-US" dirty="0"/>
              <a:t>Special conditions:</a:t>
            </a:r>
          </a:p>
          <a:p>
            <a:pPr lvl="1"/>
            <a:r>
              <a:rPr lang="en-US" altLang="en-US" dirty="0"/>
              <a:t>This tender is based on a </a:t>
            </a:r>
            <a:r>
              <a:rPr lang="en-US" altLang="en-US" dirty="0">
                <a:solidFill>
                  <a:srgbClr val="FFC000"/>
                </a:solidFill>
              </a:rPr>
              <a:t>38 hour, 5 day (Monday to Friday) </a:t>
            </a:r>
            <a:r>
              <a:rPr lang="en-US" altLang="en-US" dirty="0"/>
              <a:t>working week.  </a:t>
            </a:r>
          </a:p>
          <a:p>
            <a:pPr lvl="1"/>
            <a:endParaRPr lang="en-US" altLang="en-US" dirty="0"/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dirty="0"/>
              <a:t>	We have not allowed for any scheduled </a:t>
            </a:r>
            <a:r>
              <a:rPr lang="en-US" altLang="en-US" dirty="0">
                <a:solidFill>
                  <a:srgbClr val="FFC000"/>
                </a:solidFill>
              </a:rPr>
              <a:t>overtime</a:t>
            </a:r>
            <a:r>
              <a:rPr lang="en-US" altLang="en-US" dirty="0"/>
              <a:t> and should this be required, we reserve the right to submit a variation for the costs so incurred.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00290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571625"/>
            <a:ext cx="8358187" cy="4572000"/>
          </a:xfrm>
        </p:spPr>
        <p:txBody>
          <a:bodyPr/>
          <a:lstStyle/>
          <a:p>
            <a:r>
              <a:rPr lang="en-US" altLang="en-US" dirty="0">
                <a:solidFill>
                  <a:srgbClr val="FFC000"/>
                </a:solidFill>
              </a:rPr>
              <a:t>Completion time</a:t>
            </a:r>
          </a:p>
          <a:p>
            <a:pPr lvl="1"/>
            <a:r>
              <a:rPr lang="en-US" altLang="en-US" dirty="0"/>
              <a:t>The contract time will be </a:t>
            </a:r>
            <a:r>
              <a:rPr lang="en-US" altLang="en-US" dirty="0">
                <a:solidFill>
                  <a:srgbClr val="FFC000"/>
                </a:solidFill>
              </a:rPr>
              <a:t>200 working days </a:t>
            </a:r>
            <a:r>
              <a:rPr lang="en-US" altLang="en-US" dirty="0"/>
              <a:t>after issue of the building permit or access to the site, whichever is the later.</a:t>
            </a:r>
          </a:p>
          <a:p>
            <a:pPr lvl="1"/>
            <a:endParaRPr lang="en-US" altLang="en-US" sz="1000" dirty="0"/>
          </a:p>
          <a:p>
            <a:pPr lvl="1"/>
            <a:r>
              <a:rPr lang="en-US" altLang="en-US" dirty="0"/>
              <a:t>Clearly state any special days that you </a:t>
            </a:r>
            <a:r>
              <a:rPr lang="en-US" altLang="en-US" dirty="0">
                <a:solidFill>
                  <a:srgbClr val="FFC000"/>
                </a:solidFill>
              </a:rPr>
              <a:t>will or will not work</a:t>
            </a:r>
            <a:endParaRPr lang="en-US" altLang="en-US" dirty="0"/>
          </a:p>
          <a:p>
            <a:pPr lvl="2"/>
            <a:r>
              <a:rPr lang="en-US" altLang="en-US" sz="2000" dirty="0">
                <a:solidFill>
                  <a:schemeClr val="bg1"/>
                </a:solidFill>
              </a:rPr>
              <a:t>E.g. this tender period does not allow for any ………….. days, which would have to be added to our construction period etc.</a:t>
            </a:r>
            <a:endParaRPr lang="en-GB" alt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349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571625"/>
            <a:ext cx="8358187" cy="4572000"/>
          </a:xfrm>
        </p:spPr>
        <p:txBody>
          <a:bodyPr/>
          <a:lstStyle/>
          <a:p>
            <a:r>
              <a:rPr lang="en-US" altLang="en-US" dirty="0"/>
              <a:t>Detail what you are </a:t>
            </a:r>
            <a:r>
              <a:rPr lang="en-US" altLang="en-US" dirty="0">
                <a:solidFill>
                  <a:srgbClr val="FFC000"/>
                </a:solidFill>
              </a:rPr>
              <a:t>including</a:t>
            </a:r>
            <a:r>
              <a:rPr lang="en-US" altLang="en-US" dirty="0"/>
              <a:t> or </a:t>
            </a:r>
            <a:r>
              <a:rPr lang="en-US" altLang="en-US" dirty="0">
                <a:solidFill>
                  <a:srgbClr val="FFC000"/>
                </a:solidFill>
              </a:rPr>
              <a:t>excluding</a:t>
            </a:r>
            <a:r>
              <a:rPr lang="en-US" altLang="en-US" dirty="0"/>
              <a:t> from your tender.</a:t>
            </a:r>
          </a:p>
          <a:p>
            <a:pPr lvl="1"/>
            <a:r>
              <a:rPr lang="en-US" altLang="en-US" dirty="0"/>
              <a:t>Inclusion - Our tender is submitted in accordance with Specification number A745/93 and Drawing numbers A745/93 sheets 1 to 73 inclusive, revised drawing….</a:t>
            </a:r>
          </a:p>
          <a:p>
            <a:pPr lvl="1"/>
            <a:r>
              <a:rPr lang="en-US" altLang="en-US" dirty="0"/>
              <a:t>Exclusion - site fencing is assumed to be existing and is not included</a:t>
            </a:r>
          </a:p>
          <a:p>
            <a:pPr marL="457200" lvl="1" indent="0">
              <a:buNone/>
            </a:pPr>
            <a:endParaRPr lang="en-US" altLang="en-US" dirty="0"/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848188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3512835"/>
              </p:ext>
            </p:extLst>
          </p:nvPr>
        </p:nvGraphicFramePr>
        <p:xfrm>
          <a:off x="357188" y="0"/>
          <a:ext cx="8358187" cy="614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4436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571625"/>
            <a:ext cx="8358187" cy="4572000"/>
          </a:xfrm>
        </p:spPr>
        <p:txBody>
          <a:bodyPr/>
          <a:lstStyle/>
          <a:p>
            <a:r>
              <a:rPr lang="en-US" altLang="en-US" dirty="0">
                <a:solidFill>
                  <a:srgbClr val="FFC000"/>
                </a:solidFill>
              </a:rPr>
              <a:t>Time to start the project</a:t>
            </a:r>
          </a:p>
          <a:p>
            <a:pPr lvl="1"/>
            <a:r>
              <a:rPr lang="en-US" altLang="en-US" dirty="0"/>
              <a:t>We have submitted this tender on the condition that the work will commence on site by </a:t>
            </a:r>
            <a:r>
              <a:rPr lang="en-US" altLang="en-US" dirty="0">
                <a:solidFill>
                  <a:srgbClr val="FFC000"/>
                </a:solidFill>
              </a:rPr>
              <a:t>30</a:t>
            </a:r>
            <a:r>
              <a:rPr lang="en-US" altLang="en-US" baseline="30000" dirty="0">
                <a:solidFill>
                  <a:srgbClr val="FFC000"/>
                </a:solidFill>
              </a:rPr>
              <a:t>th</a:t>
            </a:r>
            <a:r>
              <a:rPr lang="en-US" altLang="en-US" dirty="0">
                <a:solidFill>
                  <a:srgbClr val="FFC000"/>
                </a:solidFill>
              </a:rPr>
              <a:t> November 2013.  </a:t>
            </a:r>
          </a:p>
          <a:p>
            <a:pPr lvl="1">
              <a:buFont typeface="Wingdings" panose="05000000000000000000" pitchFamily="2" charset="2"/>
              <a:buNone/>
            </a:pPr>
            <a:endParaRPr lang="en-US" altLang="en-US" sz="1600" dirty="0"/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dirty="0"/>
              <a:t>	Should work </a:t>
            </a:r>
            <a:r>
              <a:rPr lang="en-US" altLang="en-US" dirty="0">
                <a:solidFill>
                  <a:srgbClr val="FFC000"/>
                </a:solidFill>
              </a:rPr>
              <a:t>not commence </a:t>
            </a:r>
            <a:r>
              <a:rPr lang="en-US" altLang="en-US" dirty="0"/>
              <a:t>for any reason beyond our control, we will </a:t>
            </a:r>
            <a:r>
              <a:rPr lang="en-US" altLang="en-US" dirty="0">
                <a:solidFill>
                  <a:srgbClr val="FFC000"/>
                </a:solidFill>
              </a:rPr>
              <a:t>charge $1000 </a:t>
            </a:r>
            <a:r>
              <a:rPr lang="en-US" altLang="en-US" dirty="0"/>
              <a:t>per week until work commences.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978030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US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571625"/>
            <a:ext cx="8358187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FFC000"/>
                </a:solidFill>
              </a:rPr>
              <a:t>Economic Factors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Where the contract may include a large value of imported equipment.</a:t>
            </a:r>
          </a:p>
          <a:p>
            <a:pPr lvl="2">
              <a:lnSpc>
                <a:spcPct val="90000"/>
              </a:lnSpc>
            </a:pPr>
            <a:r>
              <a:rPr lang="en-US" altLang="en-US" dirty="0"/>
              <a:t>E.g. This tender is based on the NZ Dollar at a minimum exchange rate of </a:t>
            </a:r>
            <a:r>
              <a:rPr lang="en-US" altLang="en-US" dirty="0">
                <a:solidFill>
                  <a:srgbClr val="FFC000"/>
                </a:solidFill>
              </a:rPr>
              <a:t>1NZD=0.85USD</a:t>
            </a:r>
          </a:p>
          <a:p>
            <a:pPr lvl="2">
              <a:lnSpc>
                <a:spcPct val="90000"/>
              </a:lnSpc>
            </a:pPr>
            <a:endParaRPr lang="en-US" altLang="en-US" dirty="0"/>
          </a:p>
          <a:p>
            <a:pPr lvl="2">
              <a:lnSpc>
                <a:spcPct val="90000"/>
              </a:lnSpc>
            </a:pPr>
            <a:r>
              <a:rPr lang="en-US" altLang="en-US" dirty="0"/>
              <a:t>Should the Dollar </a:t>
            </a:r>
            <a:r>
              <a:rPr lang="en-US" altLang="en-US" dirty="0">
                <a:solidFill>
                  <a:srgbClr val="FFC000"/>
                </a:solidFill>
              </a:rPr>
              <a:t>fall</a:t>
            </a:r>
            <a:r>
              <a:rPr lang="en-US" altLang="en-US" dirty="0"/>
              <a:t> below this level, then any </a:t>
            </a:r>
            <a:r>
              <a:rPr lang="en-US" altLang="en-US" dirty="0">
                <a:solidFill>
                  <a:srgbClr val="FFC000"/>
                </a:solidFill>
              </a:rPr>
              <a:t>additional costs </a:t>
            </a:r>
            <a:r>
              <a:rPr lang="en-US" altLang="en-US" dirty="0"/>
              <a:t>incurred by the import of such equipment will result in a cost variation.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079073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>
              <a:defRPr/>
            </a:pPr>
            <a:r>
              <a:rPr lang="en-NZ" dirty="0"/>
              <a:t>Feedback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357188" y="1571625"/>
            <a:ext cx="8358187" cy="4572000"/>
          </a:xfrm>
        </p:spPr>
        <p:txBody>
          <a:bodyPr/>
          <a:lstStyle/>
          <a:p>
            <a:r>
              <a:rPr lang="en-GB" altLang="en-US" i="1" dirty="0"/>
              <a:t>Early notification of your decision would be helpful for our </a:t>
            </a:r>
            <a:r>
              <a:rPr lang="en-GB" altLang="en-US" b="1" i="1" dirty="0"/>
              <a:t>future workload planning</a:t>
            </a:r>
            <a:r>
              <a:rPr lang="en-GB" altLang="en-US" i="1" dirty="0"/>
              <a:t>.  If this electrical installation work is to be placed elsewhere, an indication of the accepted value of the contract would be most appreciated.</a:t>
            </a:r>
            <a:endParaRPr lang="en-NZ" altLang="en-US" i="1" dirty="0"/>
          </a:p>
        </p:txBody>
      </p:sp>
    </p:spTree>
    <p:extLst>
      <p:ext uri="{BB962C8B-B14F-4D97-AF65-F5344CB8AC3E}">
        <p14:creationId xmlns:p14="http://schemas.microsoft.com/office/powerpoint/2010/main" val="32145417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7188" y="300038"/>
            <a:ext cx="8358187" cy="914400"/>
          </a:xfrm>
        </p:spPr>
        <p:txBody>
          <a:bodyPr/>
          <a:lstStyle/>
          <a:p>
            <a:pPr>
              <a:defRPr/>
            </a:pPr>
            <a:r>
              <a:rPr lang="en-NZ" dirty="0"/>
              <a:t>Where to from here…?</a:t>
            </a:r>
          </a:p>
        </p:txBody>
      </p:sp>
      <p:sp>
        <p:nvSpPr>
          <p:cNvPr id="39939" name="Content Placeholder 3"/>
          <p:cNvSpPr>
            <a:spLocks noGrp="1"/>
          </p:cNvSpPr>
          <p:nvPr>
            <p:ph idx="1"/>
          </p:nvPr>
        </p:nvSpPr>
        <p:spPr>
          <a:xfrm>
            <a:off x="357188" y="1571625"/>
            <a:ext cx="8358187" cy="4572000"/>
          </a:xfrm>
        </p:spPr>
        <p:txBody>
          <a:bodyPr/>
          <a:lstStyle/>
          <a:p>
            <a:r>
              <a:rPr lang="en-NZ" altLang="en-US" dirty="0"/>
              <a:t>Receipt and Opening of Tenders</a:t>
            </a:r>
          </a:p>
          <a:p>
            <a:pPr lvl="1"/>
            <a:r>
              <a:rPr lang="en-NZ" altLang="en-US" dirty="0"/>
              <a:t>By the Client / Agent</a:t>
            </a:r>
          </a:p>
          <a:p>
            <a:pPr marL="457200" lvl="1" indent="0">
              <a:buNone/>
            </a:pPr>
            <a:endParaRPr lang="en-NZ" altLang="en-US" dirty="0"/>
          </a:p>
        </p:txBody>
      </p:sp>
    </p:spTree>
    <p:extLst>
      <p:ext uri="{BB962C8B-B14F-4D97-AF65-F5344CB8AC3E}">
        <p14:creationId xmlns:p14="http://schemas.microsoft.com/office/powerpoint/2010/main" val="13852775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Tender opening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Tender Board-</a:t>
            </a:r>
          </a:p>
          <a:p>
            <a:pPr marL="0" indent="0">
              <a:buNone/>
            </a:pPr>
            <a:r>
              <a:rPr lang="en-US" dirty="0"/>
              <a:t>It might consist of a </a:t>
            </a:r>
            <a:r>
              <a:rPr lang="en-US" dirty="0">
                <a:solidFill>
                  <a:srgbClr val="FF0000"/>
                </a:solidFill>
              </a:rPr>
              <a:t>board member </a:t>
            </a:r>
            <a:r>
              <a:rPr lang="en-US" dirty="0"/>
              <a:t>as chairman, the </a:t>
            </a:r>
            <a:r>
              <a:rPr lang="en-US" dirty="0">
                <a:solidFill>
                  <a:srgbClr val="FF0000"/>
                </a:solidFill>
              </a:rPr>
              <a:t>purchasing director</a:t>
            </a:r>
            <a:r>
              <a:rPr lang="en-US" dirty="0"/>
              <a:t>, probably a </a:t>
            </a:r>
            <a:r>
              <a:rPr lang="en-US" dirty="0">
                <a:solidFill>
                  <a:srgbClr val="FF0000"/>
                </a:solidFill>
              </a:rPr>
              <a:t>technical expert</a:t>
            </a:r>
            <a:r>
              <a:rPr lang="en-US" dirty="0"/>
              <a:t>, and a non-aligned person to act as </a:t>
            </a:r>
            <a:r>
              <a:rPr lang="en-US" dirty="0">
                <a:solidFill>
                  <a:srgbClr val="FF0000"/>
                </a:solidFill>
              </a:rPr>
              <a:t>secretary</a:t>
            </a:r>
            <a:r>
              <a:rPr lang="en-US" dirty="0"/>
              <a:t>.</a:t>
            </a:r>
          </a:p>
          <a:p>
            <a:r>
              <a:rPr lang="en-US" dirty="0"/>
              <a:t>Contractor’s representative</a:t>
            </a:r>
          </a:p>
          <a:p>
            <a:r>
              <a:rPr lang="en-US" dirty="0"/>
              <a:t>All bids are date and time stamped and recorded.</a:t>
            </a:r>
          </a:p>
          <a:p>
            <a:r>
              <a:rPr lang="en-US" dirty="0"/>
              <a:t>The tender price/offer is read out and noted.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1230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Late tender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is </a:t>
            </a:r>
            <a:r>
              <a:rPr lang="en-US"/>
              <a:t>it handled?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0325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7188" y="300038"/>
            <a:ext cx="8358187" cy="914400"/>
          </a:xfrm>
        </p:spPr>
        <p:txBody>
          <a:bodyPr/>
          <a:lstStyle/>
          <a:p>
            <a:pPr>
              <a:defRPr/>
            </a:pPr>
            <a:r>
              <a:rPr lang="en-NZ" dirty="0"/>
              <a:t>Where to from here…?</a:t>
            </a:r>
          </a:p>
        </p:txBody>
      </p:sp>
      <p:sp>
        <p:nvSpPr>
          <p:cNvPr id="39939" name="Content Placeholder 3"/>
          <p:cNvSpPr>
            <a:spLocks noGrp="1"/>
          </p:cNvSpPr>
          <p:nvPr>
            <p:ph idx="1"/>
          </p:nvPr>
        </p:nvSpPr>
        <p:spPr>
          <a:xfrm>
            <a:off x="357188" y="1571625"/>
            <a:ext cx="8358187" cy="4572000"/>
          </a:xfrm>
        </p:spPr>
        <p:txBody>
          <a:bodyPr/>
          <a:lstStyle/>
          <a:p>
            <a:pPr marL="457200" lvl="1" indent="0">
              <a:buNone/>
            </a:pPr>
            <a:endParaRPr lang="en-NZ" altLang="en-US" dirty="0"/>
          </a:p>
          <a:p>
            <a:r>
              <a:rPr lang="en-NZ" altLang="en-US" dirty="0"/>
              <a:t>Tender Evaluation and Recommendations Report</a:t>
            </a:r>
          </a:p>
          <a:p>
            <a:pPr lvl="1"/>
            <a:r>
              <a:rPr lang="en-NZ" altLang="en-US" dirty="0"/>
              <a:t>By the Client / Agent</a:t>
            </a:r>
          </a:p>
        </p:txBody>
      </p:sp>
    </p:spTree>
    <p:extLst>
      <p:ext uri="{BB962C8B-B14F-4D97-AF65-F5344CB8AC3E}">
        <p14:creationId xmlns:p14="http://schemas.microsoft.com/office/powerpoint/2010/main" val="29239867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57188" y="300038"/>
            <a:ext cx="8358187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Congratulations - You Won!!</a:t>
            </a:r>
          </a:p>
        </p:txBody>
      </p:sp>
      <p:sp>
        <p:nvSpPr>
          <p:cNvPr id="40963" name="Rectangle 1027"/>
          <p:cNvSpPr>
            <a:spLocks noGrp="1" noChangeArrowheads="1"/>
          </p:cNvSpPr>
          <p:nvPr>
            <p:ph idx="1"/>
          </p:nvPr>
        </p:nvSpPr>
        <p:spPr>
          <a:xfrm>
            <a:off x="357188" y="1571625"/>
            <a:ext cx="8358187" cy="4572000"/>
          </a:xfrm>
        </p:spPr>
        <p:txBody>
          <a:bodyPr/>
          <a:lstStyle/>
          <a:p>
            <a:r>
              <a:rPr lang="en-US" altLang="en-US" dirty="0"/>
              <a:t>Before you sign the contract document – you must:</a:t>
            </a:r>
          </a:p>
          <a:p>
            <a:pPr lvl="1"/>
            <a:r>
              <a:rPr lang="en-US" altLang="en-US" dirty="0"/>
              <a:t>Check contract documents &amp; establish:</a:t>
            </a:r>
          </a:p>
          <a:p>
            <a:pPr lvl="2"/>
            <a:r>
              <a:rPr lang="en-US" altLang="en-US" dirty="0"/>
              <a:t>Are the drawings the same as those you tendered on?</a:t>
            </a:r>
          </a:p>
          <a:p>
            <a:pPr lvl="2"/>
            <a:r>
              <a:rPr lang="en-US" altLang="en-US" dirty="0"/>
              <a:t>Conditions relating to dates, penalties etc. have not changed from original tender information.</a:t>
            </a:r>
          </a:p>
          <a:p>
            <a:pPr lvl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299343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88" y="300038"/>
            <a:ext cx="8358187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Sorry, Try again…..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571625"/>
            <a:ext cx="8358187" cy="4572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endParaRPr lang="en-US" altLang="en-US" dirty="0">
              <a:solidFill>
                <a:srgbClr val="FFFF00"/>
              </a:solidFill>
            </a:endParaRPr>
          </a:p>
          <a:p>
            <a:pPr>
              <a:spcAft>
                <a:spcPts val="600"/>
              </a:spcAft>
            </a:pPr>
            <a:r>
              <a:rPr lang="en-US" altLang="en-US" dirty="0"/>
              <a:t>Compare your tender price to accepted tender.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Assess your performance!</a:t>
            </a:r>
          </a:p>
          <a:p>
            <a:pPr>
              <a:spcAft>
                <a:spcPts val="600"/>
              </a:spcAft>
            </a:pPr>
            <a:r>
              <a:rPr lang="en-US" altLang="en-US" dirty="0"/>
              <a:t>Inform SC.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678606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5229200"/>
            <a:ext cx="6408712" cy="1171601"/>
          </a:xfrm>
        </p:spPr>
        <p:txBody>
          <a:bodyPr>
            <a:normAutofit fontScale="90000"/>
          </a:bodyPr>
          <a:lstStyle/>
          <a:p>
            <a:pPr algn="r"/>
            <a:r>
              <a:rPr lang="en-US" dirty="0"/>
              <a:t>Tender Evaluation </a:t>
            </a:r>
            <a:br>
              <a:rPr lang="en-US" dirty="0"/>
            </a:br>
            <a:r>
              <a:rPr lang="en-US" dirty="0"/>
              <a:t>[Plan and Process]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4088" y="4315522"/>
            <a:ext cx="3240360" cy="999151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45308"/>
            <a:ext cx="5813648" cy="4385080"/>
          </a:xfrm>
        </p:spPr>
      </p:pic>
    </p:spTree>
    <p:extLst>
      <p:ext uri="{BB962C8B-B14F-4D97-AF65-F5344CB8AC3E}">
        <p14:creationId xmlns:p14="http://schemas.microsoft.com/office/powerpoint/2010/main" val="3510373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Submitting a Tender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571625"/>
            <a:ext cx="8358187" cy="45720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altLang="en-US" dirty="0"/>
              <a:t>Remember, </a:t>
            </a:r>
            <a:r>
              <a:rPr lang="en-US" altLang="en-US" dirty="0">
                <a:solidFill>
                  <a:srgbClr val="FFC000"/>
                </a:solidFill>
              </a:rPr>
              <a:t>you have been invited </a:t>
            </a:r>
            <a:r>
              <a:rPr lang="en-US" altLang="en-US" dirty="0"/>
              <a:t>by the client to make an offer.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altLang="en-US" dirty="0"/>
              <a:t>The client will have set out the </a:t>
            </a:r>
            <a:r>
              <a:rPr lang="en-US" altLang="en-US" b="1" dirty="0"/>
              <a:t>requirements</a:t>
            </a:r>
            <a:r>
              <a:rPr lang="en-US" altLang="en-US" dirty="0"/>
              <a:t> they would like you to follow.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altLang="en-US" dirty="0"/>
              <a:t>A client does not normally accept an offer that does not meet their requirements.</a:t>
            </a:r>
          </a:p>
        </p:txBody>
      </p:sp>
    </p:spTree>
    <p:extLst>
      <p:ext uri="{BB962C8B-B14F-4D97-AF65-F5344CB8AC3E}">
        <p14:creationId xmlns:p14="http://schemas.microsoft.com/office/powerpoint/2010/main" val="11308700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NZ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The purpose of a tender evaluation is </a:t>
            </a:r>
          </a:p>
          <a:p>
            <a:pPr>
              <a:buFont typeface="Wingdings" pitchFamily="2" charset="2"/>
              <a:buNone/>
            </a:pPr>
            <a:r>
              <a:rPr lang="en-NZ" dirty="0"/>
              <a:t>to </a:t>
            </a:r>
            <a:r>
              <a:rPr lang="en-NZ" dirty="0">
                <a:solidFill>
                  <a:srgbClr val="C00000"/>
                </a:solidFill>
              </a:rPr>
              <a:t>identify </a:t>
            </a:r>
            <a:r>
              <a:rPr lang="en-NZ" dirty="0"/>
              <a:t>which bid </a:t>
            </a:r>
            <a:r>
              <a:rPr lang="en-NZ" dirty="0">
                <a:solidFill>
                  <a:srgbClr val="C00000"/>
                </a:solidFill>
              </a:rPr>
              <a:t>offers</a:t>
            </a:r>
            <a:r>
              <a:rPr lang="en-NZ" dirty="0"/>
              <a:t> the </a:t>
            </a:r>
            <a:r>
              <a:rPr lang="en-NZ" dirty="0">
                <a:solidFill>
                  <a:srgbClr val="C00000"/>
                </a:solidFill>
              </a:rPr>
              <a:t>most</a:t>
            </a:r>
            <a:r>
              <a:rPr lang="en-NZ" dirty="0"/>
              <a:t> </a:t>
            </a:r>
            <a:r>
              <a:rPr lang="en-NZ" dirty="0">
                <a:solidFill>
                  <a:srgbClr val="C00000"/>
                </a:solidFill>
              </a:rPr>
              <a:t>economically</a:t>
            </a:r>
            <a:r>
              <a:rPr lang="en-NZ" dirty="0"/>
              <a:t> </a:t>
            </a:r>
            <a:r>
              <a:rPr lang="en-NZ" dirty="0">
                <a:solidFill>
                  <a:srgbClr val="C00000"/>
                </a:solidFill>
              </a:rPr>
              <a:t>advantageous</a:t>
            </a:r>
            <a:r>
              <a:rPr lang="en-NZ" dirty="0"/>
              <a:t> </a:t>
            </a:r>
            <a:r>
              <a:rPr lang="en-NZ" dirty="0">
                <a:solidFill>
                  <a:srgbClr val="C00000"/>
                </a:solidFill>
              </a:rPr>
              <a:t>proposal</a:t>
            </a:r>
            <a:r>
              <a:rPr lang="en-NZ" dirty="0"/>
              <a:t> based on </a:t>
            </a:r>
          </a:p>
          <a:p>
            <a:pPr>
              <a:buFont typeface="Wingdings" pitchFamily="2" charset="2"/>
              <a:buNone/>
            </a:pPr>
            <a:r>
              <a:rPr lang="en-NZ" dirty="0"/>
              <a:t>the </a:t>
            </a:r>
            <a:r>
              <a:rPr lang="en-NZ" dirty="0">
                <a:solidFill>
                  <a:srgbClr val="C00000"/>
                </a:solidFill>
              </a:rPr>
              <a:t>criteria</a:t>
            </a:r>
            <a:r>
              <a:rPr lang="en-NZ" dirty="0"/>
              <a:t> </a:t>
            </a:r>
            <a:r>
              <a:rPr lang="en-NZ" dirty="0">
                <a:solidFill>
                  <a:srgbClr val="C00000"/>
                </a:solidFill>
              </a:rPr>
              <a:t>specified</a:t>
            </a:r>
            <a:r>
              <a:rPr lang="en-NZ" dirty="0"/>
              <a:t> in the invitation to tender.</a:t>
            </a:r>
          </a:p>
        </p:txBody>
      </p:sp>
    </p:spTree>
    <p:extLst>
      <p:ext uri="{BB962C8B-B14F-4D97-AF65-F5344CB8AC3E}">
        <p14:creationId xmlns:p14="http://schemas.microsoft.com/office/powerpoint/2010/main" val="27024905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NZ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b="1" dirty="0"/>
              <a:t>Initial planning </a:t>
            </a:r>
            <a:r>
              <a:rPr lang="en-NZ" dirty="0"/>
              <a:t>of a tendering process is essential to achieving the desired outcome.</a:t>
            </a:r>
          </a:p>
          <a:p>
            <a:endParaRPr lang="en-NZ" dirty="0"/>
          </a:p>
          <a:p>
            <a:r>
              <a:rPr lang="en-NZ" dirty="0"/>
              <a:t>This should consider how process </a:t>
            </a:r>
            <a:r>
              <a:rPr lang="en-NZ" dirty="0">
                <a:solidFill>
                  <a:srgbClr val="C00000"/>
                </a:solidFill>
              </a:rPr>
              <a:t>fairness &amp; probity</a:t>
            </a:r>
            <a:r>
              <a:rPr lang="en-NZ" dirty="0"/>
              <a:t> will be ensured</a:t>
            </a:r>
          </a:p>
          <a:p>
            <a:pPr lvl="1"/>
            <a:r>
              <a:rPr lang="en-NZ" dirty="0"/>
              <a:t>And whether there is a need for a probity plan and/or probity auditor.</a:t>
            </a:r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628434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NZ" dirty="0"/>
              <a:t>The Q’s you ask should help identify …..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The factors that will guide which </a:t>
            </a:r>
            <a:r>
              <a:rPr lang="en-NZ" dirty="0">
                <a:solidFill>
                  <a:srgbClr val="C00000"/>
                </a:solidFill>
              </a:rPr>
              <a:t>evaluation methods</a:t>
            </a:r>
            <a:r>
              <a:rPr lang="en-NZ" dirty="0"/>
              <a:t> to use, </a:t>
            </a:r>
          </a:p>
          <a:p>
            <a:r>
              <a:rPr lang="en-NZ" dirty="0"/>
              <a:t>How you </a:t>
            </a:r>
            <a:r>
              <a:rPr lang="en-NZ" dirty="0">
                <a:solidFill>
                  <a:srgbClr val="C00000"/>
                </a:solidFill>
              </a:rPr>
              <a:t>weigh</a:t>
            </a:r>
            <a:r>
              <a:rPr lang="en-NZ" dirty="0"/>
              <a:t> the </a:t>
            </a:r>
            <a:r>
              <a:rPr lang="en-NZ" dirty="0">
                <a:solidFill>
                  <a:srgbClr val="C00000"/>
                </a:solidFill>
              </a:rPr>
              <a:t>categories</a:t>
            </a:r>
            <a:r>
              <a:rPr lang="en-NZ" dirty="0"/>
              <a:t> in which you are seeking information, and ultimately, </a:t>
            </a:r>
          </a:p>
          <a:p>
            <a:r>
              <a:rPr lang="en-NZ" dirty="0"/>
              <a:t>What </a:t>
            </a:r>
            <a:r>
              <a:rPr lang="en-NZ" dirty="0">
                <a:solidFill>
                  <a:srgbClr val="C00000"/>
                </a:solidFill>
              </a:rPr>
              <a:t>questions</a:t>
            </a:r>
            <a:r>
              <a:rPr lang="en-NZ" dirty="0"/>
              <a:t> you should ask to get the information you want.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889277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14480" y="428604"/>
          <a:ext cx="7215208" cy="5929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46083" name="Group 4"/>
          <p:cNvGrpSpPr>
            <a:grpSpLocks/>
          </p:cNvGrpSpPr>
          <p:nvPr/>
        </p:nvGrpSpPr>
        <p:grpSpPr bwMode="auto">
          <a:xfrm rot="-5400000">
            <a:off x="-2178843" y="2842418"/>
            <a:ext cx="6051550" cy="1122363"/>
            <a:chOff x="432202" y="1742088"/>
            <a:chExt cx="6050777" cy="1121760"/>
          </a:xfrm>
        </p:grpSpPr>
        <p:sp>
          <p:nvSpPr>
            <p:cNvPr id="6" name="Rounded Rectangle 5"/>
            <p:cNvSpPr/>
            <p:nvPr/>
          </p:nvSpPr>
          <p:spPr>
            <a:xfrm>
              <a:off x="432202" y="1742088"/>
              <a:ext cx="6050777" cy="1121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502043" y="1797621"/>
              <a:ext cx="5941253" cy="10106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8705" tIns="0" rIns="228705" bIns="0" spcCol="1270" anchor="ctr"/>
            <a:lstStyle/>
            <a:p>
              <a:pPr defTabSz="1689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3800" b="1" dirty="0"/>
                <a:t>Tender Evaluation Process</a:t>
              </a:r>
              <a:endParaRPr lang="en-NZ" sz="3800" dirty="0"/>
            </a:p>
          </p:txBody>
        </p:sp>
      </p:grpSp>
      <p:pic>
        <p:nvPicPr>
          <p:cNvPr id="2050" name="Picture 2" descr="C:\Users\staff\AppData\Local\Microsoft\Windows\Temporary Internet Files\Content.IE5\KUXH7PY5\MC900339716[2].wmf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16632"/>
            <a:ext cx="885139" cy="895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8254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3" name="Group 4"/>
          <p:cNvGrpSpPr>
            <a:grpSpLocks/>
          </p:cNvGrpSpPr>
          <p:nvPr/>
        </p:nvGrpSpPr>
        <p:grpSpPr bwMode="auto">
          <a:xfrm rot="-5400000">
            <a:off x="-2582068" y="2867818"/>
            <a:ext cx="6858003" cy="1122363"/>
            <a:chOff x="432202" y="1742088"/>
            <a:chExt cx="6050777" cy="1121760"/>
          </a:xfrm>
        </p:grpSpPr>
        <p:sp>
          <p:nvSpPr>
            <p:cNvPr id="6" name="Rounded Rectangle 5"/>
            <p:cNvSpPr/>
            <p:nvPr/>
          </p:nvSpPr>
          <p:spPr>
            <a:xfrm>
              <a:off x="432202" y="1742088"/>
              <a:ext cx="6050777" cy="112176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502043" y="1797621"/>
              <a:ext cx="5941253" cy="101069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228705" tIns="0" rIns="228705" bIns="0" spcCol="1270" anchor="ctr"/>
            <a:lstStyle/>
            <a:p>
              <a:pPr algn="ctr" defTabSz="1689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3800" b="1" dirty="0"/>
                <a:t>Tender Evaluation Techniques</a:t>
              </a:r>
              <a:endParaRPr lang="en-NZ" sz="3800" dirty="0"/>
            </a:p>
          </p:txBody>
        </p:sp>
      </p:grp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780578"/>
              </p:ext>
            </p:extLst>
          </p:nvPr>
        </p:nvGraphicFramePr>
        <p:xfrm>
          <a:off x="1763688" y="188640"/>
          <a:ext cx="6766520" cy="6408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098285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NZ" sz="4400" dirty="0">
                <a:ln w="12700">
                  <a:solidFill>
                    <a:schemeClr val="tx2"/>
                  </a:solidFill>
                </a:ln>
                <a:solidFill>
                  <a:srgbClr val="C00000"/>
                </a:solidFill>
                <a:effectLst>
                  <a:outerShdw blurRad="762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Lowest price </a:t>
            </a:r>
            <a:r>
              <a:rPr lang="en-NZ" sz="4400" dirty="0" err="1">
                <a:ln w="12700">
                  <a:solidFill>
                    <a:schemeClr val="tx2"/>
                  </a:solidFill>
                </a:ln>
                <a:solidFill>
                  <a:srgbClr val="C00000"/>
                </a:solidFill>
                <a:effectLst>
                  <a:outerShdw blurRad="762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vs</a:t>
            </a:r>
            <a:r>
              <a:rPr lang="en-NZ" sz="4400" dirty="0">
                <a:ln w="12700">
                  <a:solidFill>
                    <a:schemeClr val="tx2"/>
                  </a:solidFill>
                </a:ln>
                <a:solidFill>
                  <a:srgbClr val="C00000"/>
                </a:solidFill>
                <a:effectLst>
                  <a:outerShdw blurRad="762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 lowest price conforming</a:t>
            </a:r>
          </a:p>
        </p:txBody>
      </p:sp>
      <p:sp>
        <p:nvSpPr>
          <p:cNvPr id="23555" name="Subtitle 4"/>
          <p:cNvSpPr>
            <a:spLocks noGrp="1"/>
          </p:cNvSpPr>
          <p:nvPr>
            <p:ph type="subTitle" idx="1"/>
          </p:nvPr>
        </p:nvSpPr>
        <p:spPr>
          <a:xfrm>
            <a:off x="914400" y="2835275"/>
            <a:ext cx="7772400" cy="15081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NZ" dirty="0"/>
              <a:t>The usual….. But flawed</a:t>
            </a:r>
          </a:p>
        </p:txBody>
      </p:sp>
    </p:spTree>
    <p:extLst>
      <p:ext uri="{BB962C8B-B14F-4D97-AF65-F5344CB8AC3E}">
        <p14:creationId xmlns:p14="http://schemas.microsoft.com/office/powerpoint/2010/main" val="2252109789"/>
      </p:ext>
    </p:extLst>
  </p:cSld>
  <p:clrMapOvr>
    <a:masterClrMapping/>
  </p:clrMapOvr>
  <p:transition spd="med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 lowest-price conforming model is the </a:t>
            </a:r>
            <a:r>
              <a:rPr lang="en-US" dirty="0">
                <a:solidFill>
                  <a:srgbClr val="C00000"/>
                </a:solidFill>
              </a:rPr>
              <a:t>most basic </a:t>
            </a:r>
            <a:r>
              <a:rPr lang="en-US" dirty="0"/>
              <a:t>model, and has the strongest </a:t>
            </a:r>
            <a:r>
              <a:rPr lang="en-US" dirty="0">
                <a:solidFill>
                  <a:srgbClr val="C00000"/>
                </a:solidFill>
              </a:rPr>
              <a:t>emphasis on price</a:t>
            </a:r>
            <a:r>
              <a:rPr lang="en-US" dirty="0"/>
              <a:t>. With this model, the lowest-priced tender or proposal is selected </a:t>
            </a:r>
            <a:r>
              <a:rPr lang="en-US" b="1" i="1" dirty="0"/>
              <a:t>once a prerequisite level of quality is met</a:t>
            </a:r>
            <a:r>
              <a:rPr lang="en-US" dirty="0"/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Lowest Price Conforming Tender (LPCT)</a:t>
            </a:r>
          </a:p>
        </p:txBody>
      </p:sp>
    </p:spTree>
    <p:extLst>
      <p:ext uri="{BB962C8B-B14F-4D97-AF65-F5344CB8AC3E}">
        <p14:creationId xmlns:p14="http://schemas.microsoft.com/office/powerpoint/2010/main" val="29488232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NZ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is applicable where </a:t>
            </a:r>
            <a:r>
              <a:rPr lang="en-US" dirty="0">
                <a:solidFill>
                  <a:srgbClr val="C00000"/>
                </a:solidFill>
              </a:rPr>
              <a:t>additional quality </a:t>
            </a:r>
            <a:r>
              <a:rPr lang="en-US" dirty="0"/>
              <a:t>over and above a minimum threshold is not important (that is, it does not offer greater value for money).</a:t>
            </a:r>
            <a:endParaRPr lang="en-NZ" dirty="0"/>
          </a:p>
          <a:p>
            <a:pPr eaLnBrk="1" hangingPunct="1"/>
            <a:endParaRPr lang="en-NZ" dirty="0"/>
          </a:p>
          <a:p>
            <a:pPr eaLnBrk="1" hangingPunct="1"/>
            <a:r>
              <a:rPr lang="en-NZ" dirty="0"/>
              <a:t>There should be </a:t>
            </a:r>
            <a:r>
              <a:rPr lang="en-NZ" dirty="0">
                <a:solidFill>
                  <a:srgbClr val="C00000"/>
                </a:solidFill>
              </a:rPr>
              <a:t>no procedure </a:t>
            </a:r>
            <a:r>
              <a:rPr lang="en-NZ" dirty="0"/>
              <a:t>which awards purely </a:t>
            </a:r>
            <a:r>
              <a:rPr lang="en-NZ" dirty="0">
                <a:solidFill>
                  <a:srgbClr val="C00000"/>
                </a:solidFill>
              </a:rPr>
              <a:t>on the basis of price with no regard to quality</a:t>
            </a:r>
          </a:p>
          <a:p>
            <a:pPr lvl="1" eaLnBrk="1" hangingPunct="1"/>
            <a:r>
              <a:rPr lang="en-NZ" dirty="0"/>
              <a:t>Only on extensive repeat business </a:t>
            </a:r>
          </a:p>
          <a:p>
            <a:pPr marL="914400" lvl="2" indent="0" eaLnBrk="1" hangingPunct="1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778631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NZ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/>
              <a:t>The attitude of LPCT to quality is that of a </a:t>
            </a:r>
            <a:r>
              <a:rPr lang="en-NZ" dirty="0">
                <a:solidFill>
                  <a:srgbClr val="C00000"/>
                </a:solidFill>
              </a:rPr>
              <a:t>minimum standard</a:t>
            </a:r>
          </a:p>
          <a:p>
            <a:pPr lvl="1" eaLnBrk="1" hangingPunct="1"/>
            <a:r>
              <a:rPr lang="en-NZ" dirty="0"/>
              <a:t>So long as minimum standards of capability, experience and track record are met, the contract is awarded to the lowest priced tender.</a:t>
            </a:r>
          </a:p>
          <a:p>
            <a:pPr eaLnBrk="1" hangingPunct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0098606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NZ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clear, </a:t>
            </a:r>
            <a:r>
              <a:rPr lang="en-US" dirty="0">
                <a:solidFill>
                  <a:srgbClr val="C00000"/>
                </a:solidFill>
              </a:rPr>
              <a:t>‘pass/ fail</a:t>
            </a:r>
            <a:r>
              <a:rPr lang="en-US" dirty="0"/>
              <a:t>’, objective definition of what constitutes a ‘fail’ or non-conformance, included in the RFT.</a:t>
            </a:r>
          </a:p>
          <a:p>
            <a:r>
              <a:rPr lang="en-US" dirty="0">
                <a:solidFill>
                  <a:srgbClr val="C00000"/>
                </a:solidFill>
              </a:rPr>
              <a:t>Two envelopes </a:t>
            </a:r>
            <a:r>
              <a:rPr lang="en-US" dirty="0"/>
              <a:t>[price and non-price], so that the evaluation of price information is obviously distinct from evaluation of attributes.</a:t>
            </a:r>
            <a:endParaRPr lang="en-NZ" dirty="0"/>
          </a:p>
          <a:p>
            <a:pPr eaLnBrk="1" hangingPunct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811557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GB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57188" y="1571624"/>
            <a:ext cx="8358187" cy="4795721"/>
          </a:xfrm>
        </p:spPr>
        <p:txBody>
          <a:bodyPr>
            <a:normAutofit lnSpcReduction="10000"/>
          </a:bodyPr>
          <a:lstStyle/>
          <a:p>
            <a:r>
              <a:rPr lang="en-GB" altLang="en-US" dirty="0"/>
              <a:t>Procedures as set in tender documents must be </a:t>
            </a:r>
            <a:r>
              <a:rPr lang="en-GB" altLang="en-US" dirty="0">
                <a:solidFill>
                  <a:srgbClr val="FFC000"/>
                </a:solidFill>
              </a:rPr>
              <a:t>followed meticulously </a:t>
            </a:r>
            <a:r>
              <a:rPr lang="en-GB" altLang="en-US" dirty="0"/>
              <a:t>to avoid the tender being disqualified:</a:t>
            </a:r>
          </a:p>
          <a:p>
            <a:pPr lvl="1"/>
            <a:r>
              <a:rPr lang="en-GB" altLang="en-US" dirty="0"/>
              <a:t>Form of tender to be signed by an authorised person</a:t>
            </a:r>
          </a:p>
          <a:p>
            <a:pPr lvl="1"/>
            <a:r>
              <a:rPr lang="en-GB" altLang="en-US" dirty="0"/>
              <a:t>Bond details</a:t>
            </a:r>
          </a:p>
          <a:p>
            <a:r>
              <a:rPr lang="en-GB" altLang="en-US" dirty="0"/>
              <a:t>Confirmation of confidential clause-</a:t>
            </a:r>
            <a:r>
              <a:rPr lang="en-US" sz="1200" dirty="0"/>
              <a:t> </a:t>
            </a:r>
            <a:r>
              <a:rPr lang="en-US" sz="1900" dirty="0"/>
              <a:t>a signed </a:t>
            </a:r>
            <a:r>
              <a:rPr lang="en-US" sz="1800" dirty="0"/>
              <a:t>confidentiality agreement that there has been no collusion between themselves and other bidders, and that there has been no improper contacts or discussions with any of the customer’s staff</a:t>
            </a:r>
            <a:endParaRPr lang="en-GB" altLang="en-US" dirty="0"/>
          </a:p>
          <a:p>
            <a:pPr lvl="1"/>
            <a:r>
              <a:rPr lang="en-GB" altLang="en-US" dirty="0"/>
              <a:t>Basic requirements to be met when submitting </a:t>
            </a:r>
            <a:r>
              <a:rPr lang="en-GB" altLang="en-US" b="1" dirty="0"/>
              <a:t>alternative proposals</a:t>
            </a:r>
          </a:p>
        </p:txBody>
      </p:sp>
    </p:spTree>
    <p:extLst>
      <p:ext uri="{BB962C8B-B14F-4D97-AF65-F5344CB8AC3E}">
        <p14:creationId xmlns:p14="http://schemas.microsoft.com/office/powerpoint/2010/main" val="12096683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NZ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Best practice requires opening of the </a:t>
            </a:r>
            <a:r>
              <a:rPr lang="en-US" dirty="0">
                <a:solidFill>
                  <a:srgbClr val="C00000"/>
                </a:solidFill>
              </a:rPr>
              <a:t>price envelopes first</a:t>
            </a:r>
            <a:r>
              <a:rPr lang="en-US" dirty="0"/>
              <a:t>, then ranking of the prices from lowest to highest.</a:t>
            </a:r>
          </a:p>
          <a:p>
            <a:r>
              <a:rPr lang="en-US" dirty="0"/>
              <a:t>Due diligence on the lowest price bidder to check there are </a:t>
            </a:r>
            <a:r>
              <a:rPr lang="en-US" dirty="0">
                <a:solidFill>
                  <a:srgbClr val="C00000"/>
                </a:solidFill>
              </a:rPr>
              <a:t>no tags </a:t>
            </a:r>
            <a:r>
              <a:rPr lang="en-US" dirty="0"/>
              <a:t>that would have a financial effect, and no </a:t>
            </a:r>
            <a:r>
              <a:rPr lang="en-US" dirty="0">
                <a:solidFill>
                  <a:srgbClr val="C00000"/>
                </a:solidFill>
              </a:rPr>
              <a:t>pricing errors</a:t>
            </a:r>
            <a:r>
              <a:rPr lang="en-US" dirty="0"/>
              <a:t>.</a:t>
            </a:r>
          </a:p>
          <a:p>
            <a:pPr eaLnBrk="1" hangingPunct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719196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NZ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Only the attributes of the lowest price bidder are checked for </a:t>
            </a:r>
            <a:r>
              <a:rPr lang="en-US" dirty="0">
                <a:solidFill>
                  <a:srgbClr val="C00000"/>
                </a:solidFill>
              </a:rPr>
              <a:t>conformance to the pass/ fail standards</a:t>
            </a:r>
            <a:r>
              <a:rPr lang="en-US" dirty="0"/>
              <a:t> defined in the RFT. </a:t>
            </a:r>
          </a:p>
          <a:p>
            <a:r>
              <a:rPr lang="en-US" dirty="0"/>
              <a:t>If those attributes conform, the </a:t>
            </a:r>
            <a:r>
              <a:rPr lang="en-US" dirty="0">
                <a:solidFill>
                  <a:srgbClr val="C00000"/>
                </a:solidFill>
              </a:rPr>
              <a:t>process is complete</a:t>
            </a:r>
            <a:r>
              <a:rPr lang="en-US" dirty="0"/>
              <a:t> and the attributes of the other bidders </a:t>
            </a:r>
            <a:r>
              <a:rPr lang="en-US" dirty="0">
                <a:solidFill>
                  <a:srgbClr val="C00000"/>
                </a:solidFill>
              </a:rPr>
              <a:t>do not </a:t>
            </a:r>
            <a:r>
              <a:rPr lang="en-US" dirty="0"/>
              <a:t>need to be checked.</a:t>
            </a:r>
          </a:p>
          <a:p>
            <a:pPr marL="0" indent="0" eaLnBrk="1" hangingPunct="1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9463159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NZ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contract is awarded to the </a:t>
            </a:r>
            <a:r>
              <a:rPr lang="en-US" dirty="0">
                <a:solidFill>
                  <a:srgbClr val="C00000"/>
                </a:solidFill>
              </a:rPr>
              <a:t>lowest price </a:t>
            </a:r>
            <a:r>
              <a:rPr lang="en-US" dirty="0"/>
              <a:t>bidder provided it </a:t>
            </a:r>
            <a:r>
              <a:rPr lang="en-US" dirty="0">
                <a:solidFill>
                  <a:srgbClr val="C00000"/>
                </a:solidFill>
              </a:rPr>
              <a:t>conforms.</a:t>
            </a:r>
            <a:r>
              <a:rPr lang="en-US" dirty="0"/>
              <a:t> The attributes of the other bidders are discarded or returned</a:t>
            </a:r>
          </a:p>
          <a:p>
            <a:pPr eaLnBrk="1" hangingPunct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5568562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(10 min)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rgbClr val="002060"/>
                </a:solidFill>
              </a:rPr>
              <a:t>What are the benefits and limitations </a:t>
            </a:r>
            <a:r>
              <a:rPr lang="en-US" sz="4400">
                <a:solidFill>
                  <a:srgbClr val="002060"/>
                </a:solidFill>
              </a:rPr>
              <a:t>of LPCT?</a:t>
            </a:r>
            <a:endParaRPr lang="en-US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1487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dirty="0"/>
              <a:t>LPCT – what could be hidden?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/>
              <a:t>The fact that the pass level is relatively low and that the lowest price is being favoured often means the Contractor may be only </a:t>
            </a:r>
            <a:r>
              <a:rPr lang="en-NZ" dirty="0">
                <a:solidFill>
                  <a:srgbClr val="C00000"/>
                </a:solidFill>
              </a:rPr>
              <a:t>marginally qualified </a:t>
            </a:r>
            <a:r>
              <a:rPr lang="en-NZ" dirty="0"/>
              <a:t>to the do the job and may also have </a:t>
            </a:r>
            <a:r>
              <a:rPr lang="en-NZ" dirty="0">
                <a:solidFill>
                  <a:srgbClr val="C00000"/>
                </a:solidFill>
              </a:rPr>
              <a:t>under-priced</a:t>
            </a:r>
            <a:r>
              <a:rPr lang="en-NZ" dirty="0"/>
              <a:t>.</a:t>
            </a:r>
          </a:p>
          <a:p>
            <a:pPr eaLnBrk="1" hangingPunct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258069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NZ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NZ" dirty="0"/>
              <a:t>Therefore, at the very least, there should be </a:t>
            </a:r>
            <a:r>
              <a:rPr lang="en-NZ" dirty="0">
                <a:solidFill>
                  <a:srgbClr val="C00000"/>
                </a:solidFill>
              </a:rPr>
              <a:t>additional contract management costs </a:t>
            </a:r>
            <a:r>
              <a:rPr lang="en-NZ" dirty="0"/>
              <a:t>to </a:t>
            </a:r>
          </a:p>
          <a:p>
            <a:pPr lvl="1" eaLnBrk="1" hangingPunct="1"/>
            <a:r>
              <a:rPr lang="en-NZ" dirty="0"/>
              <a:t>Ensure quality workmanship, </a:t>
            </a:r>
          </a:p>
          <a:p>
            <a:pPr lvl="1" eaLnBrk="1" hangingPunct="1"/>
            <a:r>
              <a:rPr lang="en-NZ" dirty="0"/>
              <a:t>Overcome poor management or</a:t>
            </a:r>
          </a:p>
          <a:p>
            <a:pPr lvl="1" eaLnBrk="1" hangingPunct="1"/>
            <a:r>
              <a:rPr lang="en-NZ" dirty="0"/>
              <a:t>Prevent attempts to cut corners</a:t>
            </a:r>
          </a:p>
          <a:p>
            <a:pPr lvl="1" eaLnBrk="1" hangingPunct="1"/>
            <a:endParaRPr lang="en-NZ" sz="800" dirty="0"/>
          </a:p>
          <a:p>
            <a:pPr eaLnBrk="1" hangingPunct="1"/>
            <a:r>
              <a:rPr lang="en-NZ" dirty="0"/>
              <a:t>There is also an increased risk of ‘</a:t>
            </a:r>
            <a:r>
              <a:rPr lang="en-NZ" dirty="0">
                <a:solidFill>
                  <a:srgbClr val="C00000"/>
                </a:solidFill>
              </a:rPr>
              <a:t>claims’</a:t>
            </a:r>
            <a:r>
              <a:rPr lang="en-NZ" dirty="0"/>
              <a:t> as the </a:t>
            </a:r>
            <a:r>
              <a:rPr lang="en-NZ" dirty="0">
                <a:solidFill>
                  <a:srgbClr val="A80000"/>
                </a:solidFill>
              </a:rPr>
              <a:t>under priced </a:t>
            </a:r>
            <a:r>
              <a:rPr lang="en-NZ" dirty="0"/>
              <a:t>Contractor attempts to make up margins on claims for extras.</a:t>
            </a:r>
          </a:p>
        </p:txBody>
      </p:sp>
    </p:spTree>
    <p:extLst>
      <p:ext uri="{BB962C8B-B14F-4D97-AF65-F5344CB8AC3E}">
        <p14:creationId xmlns:p14="http://schemas.microsoft.com/office/powerpoint/2010/main" val="14835837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dirty="0"/>
              <a:t>LPCT Dangers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/>
              <a:t>The reality is often that the lowest price is </a:t>
            </a:r>
            <a:r>
              <a:rPr lang="en-NZ" dirty="0">
                <a:solidFill>
                  <a:srgbClr val="C00000"/>
                </a:solidFill>
              </a:rPr>
              <a:t>submitted by </a:t>
            </a:r>
            <a:r>
              <a:rPr lang="en-NZ" dirty="0"/>
              <a:t>the one who has</a:t>
            </a:r>
          </a:p>
          <a:p>
            <a:pPr lvl="1" eaLnBrk="1" hangingPunct="1"/>
            <a:r>
              <a:rPr lang="en-NZ" b="1" dirty="0"/>
              <a:t>Misunderstood</a:t>
            </a:r>
            <a:r>
              <a:rPr lang="en-NZ" dirty="0"/>
              <a:t> the documents</a:t>
            </a:r>
          </a:p>
          <a:p>
            <a:pPr lvl="1" eaLnBrk="1" hangingPunct="1"/>
            <a:r>
              <a:rPr lang="en-NZ" dirty="0"/>
              <a:t>Failed to </a:t>
            </a:r>
            <a:r>
              <a:rPr lang="en-NZ" b="1" dirty="0"/>
              <a:t>appreciate</a:t>
            </a:r>
            <a:r>
              <a:rPr lang="en-NZ" dirty="0"/>
              <a:t> the difficulty of the work</a:t>
            </a:r>
          </a:p>
          <a:p>
            <a:pPr lvl="1" eaLnBrk="1" hangingPunct="1"/>
            <a:r>
              <a:rPr lang="en-NZ" dirty="0"/>
              <a:t>Has </a:t>
            </a:r>
            <a:r>
              <a:rPr lang="en-NZ" b="1" dirty="0"/>
              <a:t>deliberately priced low </a:t>
            </a:r>
            <a:r>
              <a:rPr lang="en-NZ" dirty="0"/>
              <a:t>with the intention of making up on claims.</a:t>
            </a:r>
          </a:p>
        </p:txBody>
      </p:sp>
    </p:spTree>
    <p:extLst>
      <p:ext uri="{BB962C8B-B14F-4D97-AF65-F5344CB8AC3E}">
        <p14:creationId xmlns:p14="http://schemas.microsoft.com/office/powerpoint/2010/main" val="92431434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NZ" sz="4400" dirty="0">
                <a:ln w="12700">
                  <a:solidFill>
                    <a:schemeClr val="tx2"/>
                  </a:solidFill>
                </a:ln>
                <a:solidFill>
                  <a:srgbClr val="C00000"/>
                </a:solidFill>
                <a:effectLst>
                  <a:outerShdw blurRad="762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Weighted attributes</a:t>
            </a:r>
          </a:p>
        </p:txBody>
      </p:sp>
      <p:sp>
        <p:nvSpPr>
          <p:cNvPr id="23555" name="Subtitle 4"/>
          <p:cNvSpPr>
            <a:spLocks noGrp="1"/>
          </p:cNvSpPr>
          <p:nvPr>
            <p:ph type="subTitle" idx="1"/>
          </p:nvPr>
        </p:nvSpPr>
        <p:spPr>
          <a:xfrm>
            <a:off x="914400" y="2835275"/>
            <a:ext cx="7772400" cy="15081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NZ"/>
              <a:t>The PARADIGM SHIFT…..</a:t>
            </a:r>
          </a:p>
        </p:txBody>
      </p:sp>
    </p:spTree>
    <p:extLst>
      <p:ext uri="{BB962C8B-B14F-4D97-AF65-F5344CB8AC3E}">
        <p14:creationId xmlns:p14="http://schemas.microsoft.com/office/powerpoint/2010/main" val="1014903609"/>
      </p:ext>
    </p:extLst>
  </p:cSld>
  <p:clrMapOvr>
    <a:masterClrMapping/>
  </p:clrMapOvr>
  <p:transition spd="med"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NZ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/>
              <a:t>The weighted attributes (WA) process seeks to </a:t>
            </a:r>
            <a:r>
              <a:rPr lang="en-NZ" dirty="0">
                <a:solidFill>
                  <a:srgbClr val="C00000"/>
                </a:solidFill>
              </a:rPr>
              <a:t>balance</a:t>
            </a:r>
            <a:r>
              <a:rPr lang="en-NZ" dirty="0"/>
              <a:t> between price and quality in a manner that is </a:t>
            </a:r>
            <a:r>
              <a:rPr lang="en-NZ" dirty="0">
                <a:solidFill>
                  <a:srgbClr val="C00000"/>
                </a:solidFill>
              </a:rPr>
              <a:t>transparent</a:t>
            </a:r>
            <a:r>
              <a:rPr lang="en-NZ" dirty="0"/>
              <a:t>….</a:t>
            </a:r>
          </a:p>
          <a:p>
            <a:pPr eaLnBrk="1" hangingPunct="1"/>
            <a:endParaRPr lang="en-NZ" dirty="0"/>
          </a:p>
          <a:p>
            <a:pPr algn="ctr" eaLnBrk="1" hangingPunct="1">
              <a:buFont typeface="Wingdings" pitchFamily="2" charset="2"/>
              <a:buNone/>
            </a:pPr>
            <a:r>
              <a:rPr lang="en-NZ" i="1" dirty="0"/>
              <a:t>“justice must not only be done,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NZ" i="1" dirty="0"/>
              <a:t>it must be seen to be done”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pt-BR" sz="1400" b="1" i="1" dirty="0"/>
              <a:t>R v Sussex Justices, Ex parte McCarthy </a:t>
            </a:r>
            <a:r>
              <a:rPr lang="pt-BR" sz="1400" dirty="0"/>
              <a:t>(1924)</a:t>
            </a:r>
            <a:endParaRPr lang="en-NZ" sz="1400" i="1" dirty="0"/>
          </a:p>
        </p:txBody>
      </p:sp>
    </p:spTree>
    <p:extLst>
      <p:ext uri="{BB962C8B-B14F-4D97-AF65-F5344CB8AC3E}">
        <p14:creationId xmlns:p14="http://schemas.microsoft.com/office/powerpoint/2010/main" val="23607079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NZ" dirty="0"/>
              <a:t>WA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/>
              <a:t>The </a:t>
            </a:r>
            <a:r>
              <a:rPr lang="en-NZ" dirty="0">
                <a:solidFill>
                  <a:srgbClr val="C00000"/>
                </a:solidFill>
              </a:rPr>
              <a:t>two-envelope</a:t>
            </a:r>
            <a:r>
              <a:rPr lang="en-NZ" dirty="0"/>
              <a:t> system, where the evaluation of non-price attributes is undertaken </a:t>
            </a:r>
            <a:r>
              <a:rPr lang="en-NZ" dirty="0">
                <a:solidFill>
                  <a:srgbClr val="C00000"/>
                </a:solidFill>
              </a:rPr>
              <a:t>without knowledge of the prices</a:t>
            </a:r>
            <a:r>
              <a:rPr lang="en-NZ" dirty="0"/>
              <a:t>, contributes to the transparency of this method.</a:t>
            </a:r>
          </a:p>
        </p:txBody>
      </p:sp>
    </p:spTree>
    <p:extLst>
      <p:ext uri="{BB962C8B-B14F-4D97-AF65-F5344CB8AC3E}">
        <p14:creationId xmlns:p14="http://schemas.microsoft.com/office/powerpoint/2010/main" val="1878890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en-GB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57188" y="1571625"/>
            <a:ext cx="8358187" cy="4572000"/>
          </a:xfrm>
        </p:spPr>
        <p:txBody>
          <a:bodyPr/>
          <a:lstStyle/>
          <a:p>
            <a:r>
              <a:rPr lang="en-GB" altLang="en-US" dirty="0"/>
              <a:t>Tender must be submitted </a:t>
            </a:r>
            <a:r>
              <a:rPr lang="en-GB" altLang="en-US" dirty="0">
                <a:solidFill>
                  <a:srgbClr val="C00000"/>
                </a:solidFill>
              </a:rPr>
              <a:t>on or before </a:t>
            </a:r>
            <a:r>
              <a:rPr lang="en-GB" altLang="en-US" dirty="0"/>
              <a:t>the time and </a:t>
            </a:r>
            <a:r>
              <a:rPr lang="en-GB" altLang="en-US" dirty="0">
                <a:solidFill>
                  <a:srgbClr val="C00000"/>
                </a:solidFill>
              </a:rPr>
              <a:t>date</a:t>
            </a:r>
            <a:r>
              <a:rPr lang="en-GB" altLang="en-US" dirty="0"/>
              <a:t> stipulated in the invitation to tender. </a:t>
            </a:r>
          </a:p>
          <a:p>
            <a:endParaRPr lang="en-GB" altLang="en-US" dirty="0"/>
          </a:p>
          <a:p>
            <a:r>
              <a:rPr lang="en-GB" altLang="en-US" dirty="0"/>
              <a:t>Public sector </a:t>
            </a:r>
            <a:r>
              <a:rPr lang="en-GB" altLang="en-US" dirty="0">
                <a:solidFill>
                  <a:srgbClr val="C00000"/>
                </a:solidFill>
              </a:rPr>
              <a:t>does not accept </a:t>
            </a:r>
            <a:r>
              <a:rPr lang="en-GB" altLang="en-US" dirty="0"/>
              <a:t>late tenders under any circumstances.</a:t>
            </a:r>
          </a:p>
        </p:txBody>
      </p:sp>
    </p:spTree>
    <p:extLst>
      <p:ext uri="{BB962C8B-B14F-4D97-AF65-F5344CB8AC3E}">
        <p14:creationId xmlns:p14="http://schemas.microsoft.com/office/powerpoint/2010/main" val="189214476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dirty="0"/>
              <a:t>Purpose of criteria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/>
              <a:t>In order to assess tenders, a system of criteria intended to encapsulate the </a:t>
            </a:r>
            <a:r>
              <a:rPr lang="en-NZ" dirty="0">
                <a:solidFill>
                  <a:srgbClr val="C00000"/>
                </a:solidFill>
              </a:rPr>
              <a:t>competence</a:t>
            </a:r>
            <a:r>
              <a:rPr lang="en-NZ" dirty="0"/>
              <a:t> of the tendering organisations </a:t>
            </a:r>
            <a:r>
              <a:rPr lang="en-NZ" dirty="0">
                <a:solidFill>
                  <a:srgbClr val="C00000"/>
                </a:solidFill>
              </a:rPr>
              <a:t>ability</a:t>
            </a:r>
            <a:r>
              <a:rPr lang="en-NZ" dirty="0"/>
              <a:t> to undertake a particular project is used to</a:t>
            </a:r>
            <a:r>
              <a:rPr lang="en-NZ" dirty="0">
                <a:solidFill>
                  <a:srgbClr val="C00000"/>
                </a:solidFill>
              </a:rPr>
              <a:t> rate </a:t>
            </a:r>
            <a:r>
              <a:rPr lang="en-NZ" dirty="0"/>
              <a:t>tenderers’ bids.</a:t>
            </a:r>
          </a:p>
        </p:txBody>
      </p:sp>
    </p:spTree>
    <p:extLst>
      <p:ext uri="{BB962C8B-B14F-4D97-AF65-F5344CB8AC3E}">
        <p14:creationId xmlns:p14="http://schemas.microsoft.com/office/powerpoint/2010/main" val="104090022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dirty="0"/>
              <a:t>Ideal criteria 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NZ" dirty="0"/>
              <a:t>The criteria must be:</a:t>
            </a:r>
          </a:p>
          <a:p>
            <a:pPr lvl="1" eaLnBrk="1" hangingPunct="1"/>
            <a:r>
              <a:rPr lang="en-NZ" dirty="0">
                <a:solidFill>
                  <a:srgbClr val="C00000"/>
                </a:solidFill>
              </a:rPr>
              <a:t>Relevant</a:t>
            </a:r>
            <a:r>
              <a:rPr lang="en-NZ" dirty="0"/>
              <a:t> to the project;</a:t>
            </a:r>
          </a:p>
          <a:p>
            <a:pPr lvl="1" eaLnBrk="1" hangingPunct="1"/>
            <a:r>
              <a:rPr lang="en-NZ" dirty="0"/>
              <a:t>They must be able to be </a:t>
            </a:r>
            <a:r>
              <a:rPr lang="en-NZ" dirty="0">
                <a:solidFill>
                  <a:srgbClr val="C00000"/>
                </a:solidFill>
              </a:rPr>
              <a:t>evaluated</a:t>
            </a:r>
            <a:r>
              <a:rPr lang="en-NZ" dirty="0"/>
              <a:t> in a meaningful way; and</a:t>
            </a:r>
          </a:p>
          <a:p>
            <a:pPr lvl="1" eaLnBrk="1" hangingPunct="1"/>
            <a:r>
              <a:rPr lang="en-NZ" dirty="0"/>
              <a:t>They must be able to be used to </a:t>
            </a:r>
            <a:r>
              <a:rPr lang="en-NZ" dirty="0">
                <a:solidFill>
                  <a:srgbClr val="C00000"/>
                </a:solidFill>
              </a:rPr>
              <a:t>allocate a score </a:t>
            </a:r>
            <a:r>
              <a:rPr lang="en-NZ" dirty="0"/>
              <a:t>to the tender submissions.</a:t>
            </a:r>
          </a:p>
        </p:txBody>
      </p:sp>
    </p:spTree>
    <p:extLst>
      <p:ext uri="{BB962C8B-B14F-4D97-AF65-F5344CB8AC3E}">
        <p14:creationId xmlns:p14="http://schemas.microsoft.com/office/powerpoint/2010/main" val="4092097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285728"/>
          <a:ext cx="7772400" cy="6357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197429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dirty="0"/>
              <a:t>Relevant Experience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/>
              <a:t>Previous experience needs to be assessed in relation to the </a:t>
            </a:r>
            <a:r>
              <a:rPr lang="en-NZ" dirty="0">
                <a:solidFill>
                  <a:srgbClr val="C00000"/>
                </a:solidFill>
              </a:rPr>
              <a:t>fields of expertise </a:t>
            </a:r>
            <a:r>
              <a:rPr lang="en-NZ" dirty="0"/>
              <a:t>required to achieve the intended outcomes of the project.</a:t>
            </a:r>
          </a:p>
          <a:p>
            <a:pPr eaLnBrk="1" hangingPunct="1"/>
            <a:endParaRPr lang="en-NZ" dirty="0"/>
          </a:p>
          <a:p>
            <a:pPr eaLnBrk="1" hangingPunct="1"/>
            <a:r>
              <a:rPr lang="en-NZ" dirty="0">
                <a:solidFill>
                  <a:srgbClr val="C00000"/>
                </a:solidFill>
              </a:rPr>
              <a:t>Recent experience is more valuable </a:t>
            </a:r>
            <a:r>
              <a:rPr lang="en-NZ" dirty="0"/>
              <a:t>than historic experience.</a:t>
            </a:r>
          </a:p>
        </p:txBody>
      </p:sp>
    </p:spTree>
    <p:extLst>
      <p:ext uri="{BB962C8B-B14F-4D97-AF65-F5344CB8AC3E}">
        <p14:creationId xmlns:p14="http://schemas.microsoft.com/office/powerpoint/2010/main" val="28959709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NZ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/>
              <a:t>The tenderer’s previous experience in:</a:t>
            </a:r>
          </a:p>
          <a:p>
            <a:pPr lvl="1" eaLnBrk="1" hangingPunct="1"/>
            <a:r>
              <a:rPr lang="en-NZ" dirty="0">
                <a:solidFill>
                  <a:srgbClr val="C00000"/>
                </a:solidFill>
              </a:rPr>
              <a:t> technical </a:t>
            </a:r>
            <a:r>
              <a:rPr lang="en-NZ" dirty="0"/>
              <a:t>areas comparable to the tendered project;</a:t>
            </a:r>
          </a:p>
          <a:p>
            <a:pPr lvl="1" eaLnBrk="1" hangingPunct="1"/>
            <a:r>
              <a:rPr lang="en-NZ" dirty="0"/>
              <a:t>the </a:t>
            </a:r>
            <a:r>
              <a:rPr lang="en-NZ" dirty="0">
                <a:solidFill>
                  <a:srgbClr val="C00000"/>
                </a:solidFill>
              </a:rPr>
              <a:t>scale</a:t>
            </a:r>
            <a:r>
              <a:rPr lang="en-NZ" dirty="0"/>
              <a:t> of past projects; and </a:t>
            </a:r>
          </a:p>
          <a:p>
            <a:pPr lvl="1" eaLnBrk="1" hangingPunct="1"/>
            <a:r>
              <a:rPr lang="en-NZ" dirty="0"/>
              <a:t>the </a:t>
            </a:r>
            <a:r>
              <a:rPr lang="en-NZ" dirty="0">
                <a:solidFill>
                  <a:srgbClr val="C00000"/>
                </a:solidFill>
              </a:rPr>
              <a:t>role</a:t>
            </a:r>
            <a:r>
              <a:rPr lang="en-NZ" dirty="0"/>
              <a:t> undertaken within those projects should be considered.</a:t>
            </a:r>
          </a:p>
          <a:p>
            <a:pPr eaLnBrk="1" hangingPunct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0714925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NZ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/>
              <a:t>Information required should include a </a:t>
            </a:r>
            <a:r>
              <a:rPr lang="en-NZ" dirty="0">
                <a:solidFill>
                  <a:srgbClr val="C00000"/>
                </a:solidFill>
              </a:rPr>
              <a:t>list of relevant projects undertaken </a:t>
            </a:r>
            <a:r>
              <a:rPr lang="en-NZ" dirty="0"/>
              <a:t>and for each project you would provide:</a:t>
            </a:r>
          </a:p>
          <a:p>
            <a:pPr lvl="1" eaLnBrk="1" hangingPunct="1"/>
            <a:r>
              <a:rPr lang="en-NZ" dirty="0">
                <a:solidFill>
                  <a:srgbClr val="C00000"/>
                </a:solidFill>
              </a:rPr>
              <a:t>Description</a:t>
            </a:r>
            <a:r>
              <a:rPr lang="en-NZ" dirty="0"/>
              <a:t> and relevance to the tendered project;</a:t>
            </a:r>
          </a:p>
          <a:p>
            <a:pPr lvl="1" eaLnBrk="1" hangingPunct="1"/>
            <a:r>
              <a:rPr lang="en-NZ" dirty="0">
                <a:solidFill>
                  <a:srgbClr val="C00000"/>
                </a:solidFill>
              </a:rPr>
              <a:t>Role</a:t>
            </a:r>
            <a:r>
              <a:rPr lang="en-NZ" dirty="0"/>
              <a:t> of the tenderer;</a:t>
            </a:r>
          </a:p>
          <a:p>
            <a:pPr lvl="1" eaLnBrk="1" hangingPunct="1"/>
            <a:r>
              <a:rPr lang="en-NZ" dirty="0"/>
              <a:t>Project </a:t>
            </a:r>
            <a:r>
              <a:rPr lang="en-NZ" dirty="0">
                <a:solidFill>
                  <a:srgbClr val="C00000"/>
                </a:solidFill>
              </a:rPr>
              <a:t>cost</a:t>
            </a:r>
            <a:r>
              <a:rPr lang="en-NZ" dirty="0"/>
              <a:t>; and</a:t>
            </a:r>
          </a:p>
          <a:p>
            <a:pPr lvl="1" eaLnBrk="1" hangingPunct="1"/>
            <a:r>
              <a:rPr lang="en-NZ" dirty="0">
                <a:solidFill>
                  <a:srgbClr val="C00000"/>
                </a:solidFill>
              </a:rPr>
              <a:t>Duration</a:t>
            </a:r>
            <a:r>
              <a:rPr lang="en-NZ" dirty="0"/>
              <a:t> of project.</a:t>
            </a:r>
          </a:p>
        </p:txBody>
      </p:sp>
    </p:spTree>
    <p:extLst>
      <p:ext uri="{BB962C8B-B14F-4D97-AF65-F5344CB8AC3E}">
        <p14:creationId xmlns:p14="http://schemas.microsoft.com/office/powerpoint/2010/main" val="322716933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dirty="0"/>
              <a:t>Past Performance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/>
              <a:t>You are assessing the tendering organisation’s performance in completing past projects to;</a:t>
            </a:r>
          </a:p>
          <a:p>
            <a:pPr lvl="1" eaLnBrk="1" hangingPunct="1"/>
            <a:r>
              <a:rPr lang="en-NZ" dirty="0"/>
              <a:t>the </a:t>
            </a:r>
            <a:r>
              <a:rPr lang="en-NZ" dirty="0">
                <a:solidFill>
                  <a:srgbClr val="C00000"/>
                </a:solidFill>
              </a:rPr>
              <a:t>quality</a:t>
            </a:r>
            <a:r>
              <a:rPr lang="en-NZ" dirty="0"/>
              <a:t> standards required, </a:t>
            </a:r>
          </a:p>
          <a:p>
            <a:pPr lvl="1" eaLnBrk="1" hangingPunct="1"/>
            <a:r>
              <a:rPr lang="en-NZ" dirty="0">
                <a:solidFill>
                  <a:srgbClr val="C00000"/>
                </a:solidFill>
              </a:rPr>
              <a:t>time</a:t>
            </a:r>
            <a:r>
              <a:rPr lang="en-NZ" dirty="0"/>
              <a:t> performance, </a:t>
            </a:r>
          </a:p>
          <a:p>
            <a:pPr lvl="1" eaLnBrk="1" hangingPunct="1"/>
            <a:r>
              <a:rPr lang="en-NZ" dirty="0"/>
              <a:t>within </a:t>
            </a:r>
            <a:r>
              <a:rPr lang="en-NZ" dirty="0">
                <a:solidFill>
                  <a:srgbClr val="C00000"/>
                </a:solidFill>
              </a:rPr>
              <a:t>budget</a:t>
            </a:r>
            <a:r>
              <a:rPr lang="en-NZ" dirty="0"/>
              <a:t>, </a:t>
            </a:r>
          </a:p>
          <a:p>
            <a:pPr lvl="1" eaLnBrk="1" hangingPunct="1"/>
            <a:r>
              <a:rPr lang="en-NZ" dirty="0"/>
              <a:t>claims history, </a:t>
            </a:r>
          </a:p>
          <a:p>
            <a:pPr lvl="1" eaLnBrk="1" hangingPunct="1"/>
            <a:r>
              <a:rPr lang="en-NZ" dirty="0"/>
              <a:t>project management, and </a:t>
            </a:r>
          </a:p>
          <a:p>
            <a:pPr lvl="1" eaLnBrk="1" hangingPunct="1"/>
            <a:r>
              <a:rPr lang="en-NZ" dirty="0"/>
              <a:t>product value.</a:t>
            </a:r>
          </a:p>
        </p:txBody>
      </p:sp>
    </p:spTree>
    <p:extLst>
      <p:ext uri="{BB962C8B-B14F-4D97-AF65-F5344CB8AC3E}">
        <p14:creationId xmlns:p14="http://schemas.microsoft.com/office/powerpoint/2010/main" val="293231608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NZ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>
                <a:solidFill>
                  <a:srgbClr val="C00000"/>
                </a:solidFill>
              </a:rPr>
              <a:t>Extension</a:t>
            </a:r>
            <a:r>
              <a:rPr lang="en-NZ" dirty="0"/>
              <a:t> to the contact completion date and claims for </a:t>
            </a:r>
            <a:r>
              <a:rPr lang="en-NZ" dirty="0">
                <a:solidFill>
                  <a:srgbClr val="C00000"/>
                </a:solidFill>
              </a:rPr>
              <a:t>variations</a:t>
            </a:r>
            <a:r>
              <a:rPr lang="en-NZ" dirty="0"/>
              <a:t> also give an indication of performance capability.</a:t>
            </a:r>
          </a:p>
          <a:p>
            <a:pPr eaLnBrk="1" hangingPunct="1"/>
            <a:endParaRPr lang="en-NZ" dirty="0"/>
          </a:p>
          <a:p>
            <a:pPr eaLnBrk="1" hangingPunct="1"/>
            <a:r>
              <a:rPr lang="en-NZ" dirty="0"/>
              <a:t>Satisfaction of </a:t>
            </a:r>
            <a:r>
              <a:rPr lang="en-NZ" dirty="0">
                <a:solidFill>
                  <a:srgbClr val="C00000"/>
                </a:solidFill>
              </a:rPr>
              <a:t>previous client </a:t>
            </a:r>
            <a:r>
              <a:rPr lang="en-NZ" dirty="0"/>
              <a:t>regarding the management of the project and project outcome provide useful subjective information on the performance of the tenderer.</a:t>
            </a:r>
          </a:p>
        </p:txBody>
      </p:sp>
    </p:spTree>
    <p:extLst>
      <p:ext uri="{BB962C8B-B14F-4D97-AF65-F5344CB8AC3E}">
        <p14:creationId xmlns:p14="http://schemas.microsoft.com/office/powerpoint/2010/main" val="40331565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NZ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/>
              <a:t>The information required should include the following information on each project:</a:t>
            </a:r>
          </a:p>
          <a:p>
            <a:pPr lvl="1" eaLnBrk="1" hangingPunct="1"/>
            <a:r>
              <a:rPr lang="en-NZ" dirty="0"/>
              <a:t>Project name;</a:t>
            </a:r>
          </a:p>
          <a:p>
            <a:pPr lvl="1" eaLnBrk="1" hangingPunct="1"/>
            <a:r>
              <a:rPr lang="en-NZ" dirty="0"/>
              <a:t>Client’s project manager (+ contact details);</a:t>
            </a:r>
          </a:p>
          <a:p>
            <a:pPr lvl="1" eaLnBrk="1" hangingPunct="1"/>
            <a:r>
              <a:rPr lang="en-NZ" dirty="0"/>
              <a:t>Quality standards, target performance levels;</a:t>
            </a:r>
          </a:p>
          <a:p>
            <a:pPr lvl="1" eaLnBrk="1" hangingPunct="1"/>
            <a:r>
              <a:rPr lang="en-NZ" dirty="0"/>
              <a:t>Tender </a:t>
            </a:r>
            <a:r>
              <a:rPr lang="en-NZ" b="1" dirty="0"/>
              <a:t>price, variations and final cost</a:t>
            </a:r>
            <a:r>
              <a:rPr lang="en-NZ" dirty="0"/>
              <a:t>;</a:t>
            </a:r>
          </a:p>
          <a:p>
            <a:pPr lvl="1" eaLnBrk="1" hangingPunct="1"/>
            <a:r>
              <a:rPr lang="en-NZ" dirty="0"/>
              <a:t>Completion date and extension of time granted; and</a:t>
            </a:r>
          </a:p>
          <a:p>
            <a:pPr lvl="1" eaLnBrk="1" hangingPunct="1"/>
            <a:r>
              <a:rPr lang="en-NZ" dirty="0"/>
              <a:t>Details of OHS records.</a:t>
            </a:r>
          </a:p>
          <a:p>
            <a:pPr lvl="1" eaLnBrk="1" hangingPunct="1"/>
            <a:endParaRPr lang="en-NZ" dirty="0"/>
          </a:p>
          <a:p>
            <a:pPr lvl="1" eaLnBrk="1" hangingPunct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0379353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dirty="0"/>
              <a:t>Technical Skills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/>
              <a:t>The </a:t>
            </a:r>
            <a:r>
              <a:rPr lang="en-NZ" dirty="0">
                <a:solidFill>
                  <a:srgbClr val="C00000"/>
                </a:solidFill>
              </a:rPr>
              <a:t>competence</a:t>
            </a:r>
            <a:r>
              <a:rPr lang="en-NZ" dirty="0"/>
              <a:t> of key management, professional and </a:t>
            </a:r>
            <a:r>
              <a:rPr lang="en-NZ" dirty="0">
                <a:solidFill>
                  <a:srgbClr val="C00000"/>
                </a:solidFill>
              </a:rPr>
              <a:t>technical personnel </a:t>
            </a:r>
            <a:r>
              <a:rPr lang="en-NZ" dirty="0"/>
              <a:t>that the tenderer proposes to employ on the project needs to be assessed with particular emphasis on the </a:t>
            </a:r>
            <a:r>
              <a:rPr lang="en-NZ" dirty="0">
                <a:solidFill>
                  <a:srgbClr val="C00000"/>
                </a:solidFill>
              </a:rPr>
              <a:t>skills and experience </a:t>
            </a:r>
            <a:r>
              <a:rPr lang="en-NZ" dirty="0"/>
              <a:t>in technical areas comparable to the project.</a:t>
            </a:r>
          </a:p>
          <a:p>
            <a:pPr eaLnBrk="1" hangingPunct="1"/>
            <a:endParaRPr lang="en-NZ" dirty="0"/>
          </a:p>
          <a:p>
            <a:pPr eaLnBrk="1" hangingPunct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92480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57188" y="473662"/>
            <a:ext cx="8358187" cy="914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NZ" dirty="0"/>
              <a:t>What would you expect to be included in your cover letter [MC submitting tender to Client]?</a:t>
            </a:r>
          </a:p>
        </p:txBody>
      </p:sp>
      <p:sp>
        <p:nvSpPr>
          <p:cNvPr id="21507" name="Content Placeholder 3"/>
          <p:cNvSpPr>
            <a:spLocks noGrp="1"/>
          </p:cNvSpPr>
          <p:nvPr>
            <p:ph idx="1"/>
          </p:nvPr>
        </p:nvSpPr>
        <p:spPr>
          <a:xfrm>
            <a:off x="357188" y="2025569"/>
            <a:ext cx="8358187" cy="4118055"/>
          </a:xfrm>
        </p:spPr>
        <p:txBody>
          <a:bodyPr/>
          <a:lstStyle/>
          <a:p>
            <a:pPr marL="0" indent="0" algn="ctr">
              <a:buNone/>
            </a:pPr>
            <a:endParaRPr lang="en-NZ" altLang="en-US" dirty="0">
              <a:solidFill>
                <a:srgbClr val="0000FF"/>
              </a:solidFill>
            </a:endParaRPr>
          </a:p>
          <a:p>
            <a:pPr marL="0" indent="0" algn="ctr">
              <a:buNone/>
            </a:pPr>
            <a:endParaRPr lang="en-NZ" altLang="en-US" dirty="0">
              <a:solidFill>
                <a:srgbClr val="0000FF"/>
              </a:solidFill>
            </a:endParaRPr>
          </a:p>
          <a:p>
            <a:pPr marL="0" indent="0" algn="ctr">
              <a:buNone/>
            </a:pPr>
            <a:r>
              <a:rPr lang="en-NZ" altLang="en-US" dirty="0">
                <a:solidFill>
                  <a:srgbClr val="0000FF"/>
                </a:solidFill>
              </a:rPr>
              <a:t>Take 10 minutes and identify the information that you would expect to be included in the tender cover letter.</a:t>
            </a:r>
          </a:p>
          <a:p>
            <a:pPr marL="0" indent="0">
              <a:buNone/>
            </a:pPr>
            <a:endParaRPr lang="en-NZ" altLang="en-US" dirty="0"/>
          </a:p>
        </p:txBody>
      </p:sp>
    </p:spTree>
    <p:extLst>
      <p:ext uri="{BB962C8B-B14F-4D97-AF65-F5344CB8AC3E}">
        <p14:creationId xmlns:p14="http://schemas.microsoft.com/office/powerpoint/2010/main" val="154730058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NZ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/>
              <a:t>The information required should include the following </a:t>
            </a:r>
            <a:r>
              <a:rPr lang="en-NZ" dirty="0">
                <a:solidFill>
                  <a:srgbClr val="C00000"/>
                </a:solidFill>
              </a:rPr>
              <a:t>details</a:t>
            </a:r>
            <a:r>
              <a:rPr lang="en-NZ" dirty="0"/>
              <a:t> of the </a:t>
            </a:r>
            <a:r>
              <a:rPr lang="en-NZ" dirty="0">
                <a:solidFill>
                  <a:srgbClr val="C00000"/>
                </a:solidFill>
              </a:rPr>
              <a:t>proposed project team:</a:t>
            </a:r>
          </a:p>
          <a:p>
            <a:pPr lvl="1" eaLnBrk="1" hangingPunct="1"/>
            <a:r>
              <a:rPr lang="en-NZ" dirty="0"/>
              <a:t>Names</a:t>
            </a:r>
          </a:p>
          <a:p>
            <a:pPr lvl="1" eaLnBrk="1" hangingPunct="1"/>
            <a:r>
              <a:rPr lang="en-NZ" dirty="0"/>
              <a:t>Function</a:t>
            </a:r>
          </a:p>
          <a:p>
            <a:pPr lvl="1" eaLnBrk="1" hangingPunct="1"/>
            <a:r>
              <a:rPr lang="en-NZ" dirty="0"/>
              <a:t>Technical expertise</a:t>
            </a:r>
          </a:p>
          <a:p>
            <a:pPr lvl="1" eaLnBrk="1" hangingPunct="1"/>
            <a:r>
              <a:rPr lang="en-NZ" dirty="0"/>
              <a:t>CV’s to be provided</a:t>
            </a:r>
          </a:p>
        </p:txBody>
      </p:sp>
    </p:spTree>
    <p:extLst>
      <p:ext uri="{BB962C8B-B14F-4D97-AF65-F5344CB8AC3E}">
        <p14:creationId xmlns:p14="http://schemas.microsoft.com/office/powerpoint/2010/main" val="64768450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dirty="0"/>
              <a:t>Management Skills &amp; systems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/>
              <a:t>The availability within the tenderer’s organisation of personnel with </a:t>
            </a:r>
            <a:r>
              <a:rPr lang="en-NZ" dirty="0">
                <a:solidFill>
                  <a:srgbClr val="C00000"/>
                </a:solidFill>
              </a:rPr>
              <a:t>appropriate management skills</a:t>
            </a:r>
            <a:r>
              <a:rPr lang="en-NZ" dirty="0"/>
              <a:t> together with </a:t>
            </a:r>
            <a:r>
              <a:rPr lang="en-NZ" dirty="0">
                <a:solidFill>
                  <a:srgbClr val="C00000"/>
                </a:solidFill>
              </a:rPr>
              <a:t>effective management systems and methods</a:t>
            </a:r>
            <a:r>
              <a:rPr lang="en-NZ" dirty="0"/>
              <a:t> appropriate to the successful management of the project.</a:t>
            </a:r>
          </a:p>
        </p:txBody>
      </p:sp>
    </p:spTree>
    <p:extLst>
      <p:ext uri="{BB962C8B-B14F-4D97-AF65-F5344CB8AC3E}">
        <p14:creationId xmlns:p14="http://schemas.microsoft.com/office/powerpoint/2010/main" val="302122873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NZ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/>
              <a:t>The information required should include the following:</a:t>
            </a:r>
          </a:p>
          <a:p>
            <a:pPr lvl="1" eaLnBrk="1" hangingPunct="1"/>
            <a:r>
              <a:rPr lang="en-NZ" b="1" dirty="0"/>
              <a:t>Quality</a:t>
            </a:r>
            <a:r>
              <a:rPr lang="en-NZ" dirty="0"/>
              <a:t> systems</a:t>
            </a:r>
          </a:p>
          <a:p>
            <a:pPr lvl="1" eaLnBrk="1" hangingPunct="1"/>
            <a:r>
              <a:rPr lang="en-NZ" dirty="0"/>
              <a:t>Project management tools</a:t>
            </a:r>
          </a:p>
          <a:p>
            <a:pPr lvl="1" eaLnBrk="1" hangingPunct="1"/>
            <a:r>
              <a:rPr lang="en-NZ" dirty="0"/>
              <a:t>Programme software</a:t>
            </a:r>
          </a:p>
          <a:p>
            <a:pPr lvl="1" eaLnBrk="1" hangingPunct="1"/>
            <a:r>
              <a:rPr lang="en-NZ" b="1" dirty="0"/>
              <a:t>Environmental </a:t>
            </a:r>
            <a:r>
              <a:rPr lang="en-NZ" dirty="0"/>
              <a:t>management systems</a:t>
            </a:r>
          </a:p>
          <a:p>
            <a:pPr lvl="1" eaLnBrk="1" hangingPunct="1"/>
            <a:r>
              <a:rPr lang="en-NZ" b="1" dirty="0"/>
              <a:t>OHS</a:t>
            </a:r>
            <a:r>
              <a:rPr lang="en-NZ" dirty="0"/>
              <a:t> management systems</a:t>
            </a:r>
          </a:p>
        </p:txBody>
      </p:sp>
    </p:spTree>
    <p:extLst>
      <p:ext uri="{BB962C8B-B14F-4D97-AF65-F5344CB8AC3E}">
        <p14:creationId xmlns:p14="http://schemas.microsoft.com/office/powerpoint/2010/main" val="113371481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dirty="0"/>
              <a:t>Resources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/>
              <a:t>The equipment, including facilities and intellectual property, which the tenderer proposes to use on the project need to be assessed.</a:t>
            </a:r>
          </a:p>
          <a:p>
            <a:pPr eaLnBrk="1" hangingPunct="1"/>
            <a:endParaRPr lang="en-NZ" dirty="0"/>
          </a:p>
          <a:p>
            <a:pPr eaLnBrk="1" hangingPunct="1"/>
            <a:r>
              <a:rPr lang="en-NZ" dirty="0"/>
              <a:t>Competency vs capacity</a:t>
            </a:r>
          </a:p>
          <a:p>
            <a:pPr lvl="1" eaLnBrk="1" hangingPunct="1"/>
            <a:r>
              <a:rPr lang="en-NZ" dirty="0">
                <a:solidFill>
                  <a:srgbClr val="C00000"/>
                </a:solidFill>
              </a:rPr>
              <a:t>Know how </a:t>
            </a:r>
            <a:r>
              <a:rPr lang="en-NZ" dirty="0"/>
              <a:t>vs </a:t>
            </a:r>
            <a:r>
              <a:rPr lang="en-NZ" dirty="0">
                <a:solidFill>
                  <a:srgbClr val="C00000"/>
                </a:solidFill>
              </a:rPr>
              <a:t>can do</a:t>
            </a:r>
            <a:r>
              <a:rPr lang="en-NZ" dirty="0"/>
              <a:t>!</a:t>
            </a:r>
          </a:p>
          <a:p>
            <a:pPr lvl="1" eaLnBrk="1" hangingPunct="1"/>
            <a:r>
              <a:rPr lang="en-NZ" dirty="0"/>
              <a:t>I know how to build a road, but all I have is a shovel!</a:t>
            </a:r>
          </a:p>
          <a:p>
            <a:pPr lvl="1" eaLnBrk="1" hangingPunct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3489014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NZ" dirty="0"/>
              <a:t>Methodology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/>
              <a:t>The </a:t>
            </a:r>
            <a:r>
              <a:rPr lang="en-NZ" dirty="0">
                <a:solidFill>
                  <a:srgbClr val="C00000"/>
                </a:solidFill>
              </a:rPr>
              <a:t>procedures or innovative methods </a:t>
            </a:r>
            <a:r>
              <a:rPr lang="en-NZ" dirty="0"/>
              <a:t>the tenderer proposed to use to achieve the specified end results, or the special </a:t>
            </a:r>
            <a:r>
              <a:rPr lang="en-NZ" dirty="0">
                <a:solidFill>
                  <a:srgbClr val="C00000"/>
                </a:solidFill>
              </a:rPr>
              <a:t>processes</a:t>
            </a:r>
            <a:r>
              <a:rPr lang="en-NZ" dirty="0"/>
              <a:t> detailed in tender documents.</a:t>
            </a:r>
          </a:p>
          <a:p>
            <a:pPr eaLnBrk="1" hangingPunct="1"/>
            <a:r>
              <a:rPr lang="en-NZ" dirty="0"/>
              <a:t>The tenderer should be able to demonstrate capability to bring the contract to a satisfactory conclusion by </a:t>
            </a:r>
            <a:r>
              <a:rPr lang="en-NZ" dirty="0">
                <a:solidFill>
                  <a:srgbClr val="C00000"/>
                </a:solidFill>
              </a:rPr>
              <a:t>describing the methodology of approach to accomplish </a:t>
            </a:r>
            <a:r>
              <a:rPr lang="en-NZ" dirty="0"/>
              <a:t>the project’s required outcomes</a:t>
            </a:r>
          </a:p>
        </p:txBody>
      </p:sp>
    </p:spTree>
    <p:extLst>
      <p:ext uri="{BB962C8B-B14F-4D97-AF65-F5344CB8AC3E}">
        <p14:creationId xmlns:p14="http://schemas.microsoft.com/office/powerpoint/2010/main" val="2045910482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NZ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NZ" dirty="0"/>
              <a:t>The information required should include the following:</a:t>
            </a:r>
          </a:p>
          <a:p>
            <a:pPr lvl="1" eaLnBrk="1" hangingPunct="1"/>
            <a:r>
              <a:rPr lang="en-NZ" dirty="0"/>
              <a:t>Program of works</a:t>
            </a:r>
          </a:p>
          <a:p>
            <a:pPr lvl="1" eaLnBrk="1" hangingPunct="1"/>
            <a:r>
              <a:rPr lang="en-NZ" dirty="0"/>
              <a:t>Key performance indicators</a:t>
            </a:r>
          </a:p>
          <a:p>
            <a:pPr lvl="1" eaLnBrk="1" hangingPunct="1"/>
            <a:r>
              <a:rPr lang="en-NZ" dirty="0"/>
              <a:t>Division of works into subcontracts</a:t>
            </a:r>
          </a:p>
          <a:p>
            <a:pPr lvl="1" eaLnBrk="1" hangingPunct="1"/>
            <a:r>
              <a:rPr lang="en-NZ" dirty="0"/>
              <a:t>Innovative procedures to be used</a:t>
            </a:r>
          </a:p>
          <a:p>
            <a:pPr lvl="1" eaLnBrk="1" hangingPunct="1"/>
            <a:r>
              <a:rPr lang="en-NZ" dirty="0"/>
              <a:t>Reporting and recording systems</a:t>
            </a:r>
          </a:p>
          <a:p>
            <a:pPr lvl="1" eaLnBrk="1" hangingPunct="1"/>
            <a:r>
              <a:rPr lang="en-NZ" dirty="0"/>
              <a:t>Quality plan</a:t>
            </a:r>
          </a:p>
        </p:txBody>
      </p:sp>
    </p:spTree>
    <p:extLst>
      <p:ext uri="{BB962C8B-B14F-4D97-AF65-F5344CB8AC3E}">
        <p14:creationId xmlns:p14="http://schemas.microsoft.com/office/powerpoint/2010/main" val="113632266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 calculations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attributes and the price are all weighted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Then contractor’s attributes are evaluated and scored by the evaluation team.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023929"/>
              </p:ext>
            </p:extLst>
          </p:nvPr>
        </p:nvGraphicFramePr>
        <p:xfrm>
          <a:off x="900306" y="2494951"/>
          <a:ext cx="3983928" cy="14748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83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3744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Quality weighting: 60%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744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Price weighting: 40%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165698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6106035"/>
              </p:ext>
            </p:extLst>
          </p:nvPr>
        </p:nvGraphicFramePr>
        <p:xfrm>
          <a:off x="569624" y="756084"/>
          <a:ext cx="8358187" cy="5459989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9286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95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3452">
                <a:tc>
                  <a:txBody>
                    <a:bodyPr/>
                    <a:lstStyle/>
                    <a:p>
                      <a:r>
                        <a:rPr kumimoji="0" lang="en-AU" sz="2400" kern="1200" dirty="0"/>
                        <a:t>100</a:t>
                      </a:r>
                      <a:endParaRPr kumimoji="0" lang="en-NZ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AU" sz="2400" kern="1200" dirty="0"/>
                        <a:t>Meets all requirements of an ideal tender.</a:t>
                      </a:r>
                      <a:endParaRPr lang="en-NZ" sz="2400" dirty="0"/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78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400" kern="1200" dirty="0"/>
                        <a:t>90</a:t>
                      </a:r>
                      <a:endParaRPr lang="en-NZ" sz="24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AU" sz="2400" kern="1200" dirty="0"/>
                        <a:t>Meets most requirements of ideal tender.</a:t>
                      </a:r>
                      <a:endParaRPr lang="en-NZ" sz="2400" dirty="0"/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4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400" kern="1200" dirty="0"/>
                        <a:t>80</a:t>
                      </a:r>
                      <a:endParaRPr lang="en-NZ" sz="24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AU" sz="2400" kern="1200" dirty="0"/>
                        <a:t>Meets many of the requirements of ideal tender.</a:t>
                      </a:r>
                      <a:endParaRPr lang="en-NZ" sz="2400" dirty="0"/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4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400" kern="1200" dirty="0"/>
                        <a:t>70</a:t>
                      </a:r>
                      <a:endParaRPr lang="en-NZ" sz="24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AU" sz="2400" kern="1200" dirty="0"/>
                        <a:t>Meets a number of the requirements of ideal tender.</a:t>
                      </a:r>
                      <a:endParaRPr lang="en-NZ" sz="2400" dirty="0"/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42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400" kern="1200" dirty="0"/>
                        <a:t>60</a:t>
                      </a:r>
                      <a:endParaRPr lang="en-NZ" sz="24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r>
                        <a:rPr kumimoji="0" lang="en-AU" sz="2400" kern="1200" dirty="0"/>
                        <a:t>Meets the minimum requirements but only just satisfactory for this criterion.</a:t>
                      </a:r>
                      <a:endParaRPr lang="en-NZ" sz="2400" dirty="0"/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142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400" kern="1200" dirty="0"/>
                        <a:t>&lt; 60</a:t>
                      </a:r>
                      <a:endParaRPr lang="en-NZ" sz="2400" dirty="0"/>
                    </a:p>
                  </a:txBody>
                  <a:tcPr marT="45727" marB="4572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AU" sz="2400" kern="1200" dirty="0"/>
                        <a:t>Fails to meet the minimum requirements. May pass over this tender.</a:t>
                      </a:r>
                      <a:endParaRPr lang="en-NZ" sz="2400" dirty="0"/>
                    </a:p>
                  </a:txBody>
                  <a:tcPr marT="45727" marB="4572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3373">
                <a:tc gridSpan="2">
                  <a:txBody>
                    <a:bodyPr/>
                    <a:lstStyle/>
                    <a:p>
                      <a:endParaRPr kumimoji="0" lang="en-NZ" sz="2400" kern="1200" dirty="0">
                        <a:solidFill>
                          <a:srgbClr val="FFC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7" marB="45727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N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7048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14313" y="214313"/>
          <a:ext cx="8786812" cy="6388106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1352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345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6781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2000" dirty="0"/>
                        <a:t>SCORE</a:t>
                      </a:r>
                      <a:endParaRPr lang="en-NZ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AU" sz="2000" dirty="0"/>
                        <a:t>DESCRIPTION</a:t>
                      </a:r>
                      <a:endParaRPr lang="en-NZ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392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/>
                        <a:t>10</a:t>
                      </a:r>
                      <a:endParaRPr lang="en-NZ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kumimoji="0" lang="en-AU" sz="2000" kern="1200" dirty="0"/>
                        <a:t>Superior, beyond expectations. Offers an excellent level of performance that exceeds notional requirements. Represents industry best practice.</a:t>
                      </a:r>
                      <a:endParaRPr lang="en-AU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3551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/>
                        <a:t>9</a:t>
                      </a:r>
                      <a:endParaRPr lang="en-NZ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215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/>
                        <a:t>8</a:t>
                      </a:r>
                      <a:endParaRPr lang="en-NZ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/>
                        <a:t>Very good, negligible risk of failure. Satisfies the selection criterion in all respects.  Highly competent and above average.</a:t>
                      </a:r>
                      <a:endParaRPr lang="en-NZ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781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/>
                        <a:t>7</a:t>
                      </a:r>
                      <a:endParaRPr lang="en-NZ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3564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/>
                        <a:t>6</a:t>
                      </a:r>
                      <a:endParaRPr lang="en-NZ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/>
                        <a:t>Satisfies all requirements. Average, acceptable and compliant.  Successful completion highly probable. No shortcomings apparent.</a:t>
                      </a:r>
                      <a:endParaRPr lang="en-NZ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781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/>
                        <a:t>5</a:t>
                      </a:r>
                      <a:endParaRPr lang="en-NZ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20345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/>
                        <a:t>4</a:t>
                      </a:r>
                      <a:endParaRPr lang="en-NZ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/>
                        <a:t>Acceptable and mainly compliant, generally meets the requirements except for minor aspects and shortcomings. Successful completion likely.</a:t>
                      </a:r>
                      <a:endParaRPr lang="en-NZ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781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/>
                        <a:t>3</a:t>
                      </a:r>
                      <a:endParaRPr lang="en-NZ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20345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/>
                        <a:t>2</a:t>
                      </a:r>
                      <a:endParaRPr lang="en-NZ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/>
                        <a:t>Marginally adequate, does not satisfy all requirements. Successful completion uncertain. Concerns regarding competence or capacity and ability to successfully fulfil the contract requirements.</a:t>
                      </a:r>
                      <a:endParaRPr lang="en-NZ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781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/>
                        <a:t>1</a:t>
                      </a:r>
                      <a:endParaRPr lang="en-NZ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endParaRPr lang="en-AU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6781"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/>
                        <a:t>0</a:t>
                      </a:r>
                      <a:endParaRPr lang="en-NZ" sz="200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AU" sz="2000" dirty="0"/>
                        <a:t>Non – Compliant. Fails to satisfy specified requirements.</a:t>
                      </a:r>
                      <a:endParaRPr lang="en-NZ" sz="2000" dirty="0"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627241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89" y="1547169"/>
            <a:ext cx="7672799" cy="520965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8" y="0"/>
            <a:ext cx="6706536" cy="1676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277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5575"/>
            <a:ext cx="8229600" cy="125253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Starting Point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57188" y="1571625"/>
            <a:ext cx="8358187" cy="45720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altLang="en-US" dirty="0"/>
              <a:t>Always </a:t>
            </a:r>
            <a:r>
              <a:rPr lang="en-US" altLang="en-US" dirty="0">
                <a:solidFill>
                  <a:srgbClr val="FFC000"/>
                </a:solidFill>
              </a:rPr>
              <a:t>date</a:t>
            </a:r>
            <a:r>
              <a:rPr lang="en-US" altLang="en-US" dirty="0"/>
              <a:t> your letter.</a:t>
            </a:r>
          </a:p>
          <a:p>
            <a:pPr>
              <a:lnSpc>
                <a:spcPct val="90000"/>
              </a:lnSpc>
              <a:spcAft>
                <a:spcPts val="1200"/>
              </a:spcAft>
            </a:pPr>
            <a:r>
              <a:rPr lang="en-US" altLang="en-US" dirty="0"/>
              <a:t>Always </a:t>
            </a:r>
            <a:r>
              <a:rPr lang="en-US" altLang="en-US" dirty="0">
                <a:solidFill>
                  <a:srgbClr val="FFC000"/>
                </a:solidFill>
              </a:rPr>
              <a:t>address</a:t>
            </a:r>
            <a:r>
              <a:rPr lang="en-US" altLang="en-US" dirty="0"/>
              <a:t> it </a:t>
            </a:r>
            <a:r>
              <a:rPr lang="en-US" altLang="en-US" dirty="0">
                <a:solidFill>
                  <a:srgbClr val="FFC000"/>
                </a:solidFill>
              </a:rPr>
              <a:t>to</a:t>
            </a:r>
            <a:r>
              <a:rPr lang="en-US" altLang="en-US" dirty="0"/>
              <a:t> the </a:t>
            </a:r>
            <a:r>
              <a:rPr lang="en-US" altLang="en-US" dirty="0">
                <a:solidFill>
                  <a:srgbClr val="FFC000"/>
                </a:solidFill>
              </a:rPr>
              <a:t>client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594937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Price score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price score is calculated for each of the bidders. </a:t>
            </a:r>
          </a:p>
          <a:p>
            <a:r>
              <a:rPr lang="en-US" dirty="0"/>
              <a:t>The </a:t>
            </a:r>
            <a:r>
              <a:rPr lang="en-US" dirty="0">
                <a:solidFill>
                  <a:srgbClr val="C00000"/>
                </a:solidFill>
              </a:rPr>
              <a:t>lowest price </a:t>
            </a:r>
            <a:r>
              <a:rPr lang="en-US" dirty="0"/>
              <a:t>tender should receive the </a:t>
            </a:r>
            <a:r>
              <a:rPr lang="en-US" dirty="0">
                <a:solidFill>
                  <a:srgbClr val="C00000"/>
                </a:solidFill>
              </a:rPr>
              <a:t>maximum score</a:t>
            </a:r>
            <a:r>
              <a:rPr lang="en-US" dirty="0"/>
              <a:t>, and those tender with </a:t>
            </a:r>
            <a:r>
              <a:rPr lang="en-US" dirty="0">
                <a:solidFill>
                  <a:srgbClr val="C00000"/>
                </a:solidFill>
              </a:rPr>
              <a:t>higher prices </a:t>
            </a:r>
            <a:r>
              <a:rPr lang="en-US" dirty="0"/>
              <a:t>should </a:t>
            </a:r>
            <a:r>
              <a:rPr lang="en-US" dirty="0">
                <a:solidFill>
                  <a:srgbClr val="C00000"/>
                </a:solidFill>
              </a:rPr>
              <a:t>score less </a:t>
            </a:r>
            <a:r>
              <a:rPr lang="en-US" dirty="0"/>
              <a:t>than that. </a:t>
            </a:r>
          </a:p>
        </p:txBody>
      </p:sp>
    </p:spTree>
    <p:extLst>
      <p:ext uri="{BB962C8B-B14F-4D97-AF65-F5344CB8AC3E}">
        <p14:creationId xmlns:p14="http://schemas.microsoft.com/office/powerpoint/2010/main" val="147469746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Scoring formulae: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Price Score = 50 - {100 x (Tender Price/Estimate)}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rgbClr val="C00000"/>
                </a:solidFill>
              </a:rPr>
              <a:t>Price Score = 100 x {(Lowest Tender Price)/(Tenderer X's Price)}</a:t>
            </a:r>
          </a:p>
        </p:txBody>
      </p:sp>
    </p:spTree>
    <p:extLst>
      <p:ext uri="{BB962C8B-B14F-4D97-AF65-F5344CB8AC3E}">
        <p14:creationId xmlns:p14="http://schemas.microsoft.com/office/powerpoint/2010/main" val="319440472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all the attributes are scored, and the Price of each bidder is scored, the scores are </a:t>
            </a:r>
            <a:r>
              <a:rPr lang="en-US" b="1" dirty="0"/>
              <a:t>multiplied by the weights </a:t>
            </a:r>
            <a:r>
              <a:rPr lang="en-US" dirty="0"/>
              <a:t>for the respective attributes and then added together. </a:t>
            </a:r>
          </a:p>
          <a:p>
            <a:r>
              <a:rPr lang="en-US" dirty="0"/>
              <a:t>The </a:t>
            </a:r>
            <a:r>
              <a:rPr lang="en-US" b="1" dirty="0"/>
              <a:t>highest weighted score </a:t>
            </a:r>
            <a:r>
              <a:rPr lang="en-US" dirty="0"/>
              <a:t>is the winning bid</a:t>
            </a:r>
          </a:p>
        </p:txBody>
      </p:sp>
    </p:spTree>
    <p:extLst>
      <p:ext uri="{BB962C8B-B14F-4D97-AF65-F5344CB8AC3E}">
        <p14:creationId xmlns:p14="http://schemas.microsoft.com/office/powerpoint/2010/main" val="28804331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Activity (10min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002060"/>
                </a:solidFill>
              </a:rPr>
              <a:t>What are the benefits and limitations of WA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2587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23555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398405" cy="4351338"/>
          </a:xfrm>
          <a:ln w="28575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NZ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NZ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NZ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NZ" dirty="0">
                <a:solidFill>
                  <a:srgbClr val="FFC000"/>
                </a:solidFill>
              </a:rPr>
              <a:t>Thank</a:t>
            </a:r>
            <a:r>
              <a:rPr lang="en-NZ" dirty="0"/>
              <a:t> the client for the invitation</a:t>
            </a:r>
            <a:endParaRPr lang="en-GB" altLang="en-US" i="1" dirty="0"/>
          </a:p>
          <a:p>
            <a:pPr marL="0" indent="0">
              <a:buNone/>
            </a:pPr>
            <a:endParaRPr lang="en-GB" altLang="en-US" i="1" dirty="0"/>
          </a:p>
          <a:p>
            <a:endParaRPr lang="en-NZ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27055" y="1825625"/>
            <a:ext cx="4488295" cy="4351338"/>
          </a:xfrm>
          <a:ln w="28575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i="1" dirty="0"/>
              <a:t>We thank you for the opportunity to tender for the proposed................ ................................  We have pleasure in submitting our quotation for your consideration.</a:t>
            </a:r>
            <a:endParaRPr lang="en-NZ" altLang="en-US" i="1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814737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352223" cy="4351338"/>
          </a:xfrm>
          <a:ln w="19050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endParaRPr lang="en-US" altLang="en-US" dirty="0"/>
          </a:p>
          <a:p>
            <a:pPr marL="0" indent="0">
              <a:spcAft>
                <a:spcPts val="1200"/>
              </a:spcAft>
              <a:buNone/>
            </a:pPr>
            <a:endParaRPr lang="en-US" altLang="en-US" dirty="0"/>
          </a:p>
          <a:p>
            <a:pPr marL="0" indent="0">
              <a:spcAft>
                <a:spcPts val="1200"/>
              </a:spcAft>
              <a:buNone/>
            </a:pPr>
            <a:r>
              <a:rPr lang="en-US" altLang="en-US" dirty="0"/>
              <a:t>Tell them </a:t>
            </a:r>
            <a:r>
              <a:rPr lang="en-US" altLang="en-US" dirty="0">
                <a:solidFill>
                  <a:srgbClr val="FFC000"/>
                </a:solidFill>
              </a:rPr>
              <a:t>what</a:t>
            </a:r>
            <a:r>
              <a:rPr lang="en-US" altLang="en-US" dirty="0"/>
              <a:t> it is your </a:t>
            </a:r>
            <a:r>
              <a:rPr lang="en-US" altLang="en-US" dirty="0">
                <a:solidFill>
                  <a:srgbClr val="FFC000"/>
                </a:solidFill>
              </a:rPr>
              <a:t>are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C000"/>
                </a:solidFill>
              </a:rPr>
              <a:t>offering</a:t>
            </a:r>
            <a:r>
              <a:rPr lang="en-US" altLang="en-US" dirty="0"/>
              <a:t>.</a:t>
            </a:r>
          </a:p>
          <a:p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980873" y="1825625"/>
            <a:ext cx="4534477" cy="4351338"/>
          </a:xfrm>
          <a:ln w="19050">
            <a:solidFill>
              <a:srgbClr val="0000FF"/>
            </a:solidFill>
          </a:ln>
        </p:spPr>
        <p:txBody>
          <a:bodyPr>
            <a:normAutofit/>
          </a:bodyPr>
          <a:lstStyle/>
          <a:p>
            <a:pPr marL="0" lvl="1" indent="0">
              <a:spcBef>
                <a:spcPts val="1000"/>
              </a:spcBef>
              <a:buNone/>
            </a:pPr>
            <a:endParaRPr lang="en-US" altLang="en-US" dirty="0"/>
          </a:p>
          <a:p>
            <a:pPr marL="0" lvl="1" indent="0">
              <a:spcBef>
                <a:spcPts val="1000"/>
              </a:spcBef>
              <a:buNone/>
            </a:pPr>
            <a:r>
              <a:rPr lang="en-US" altLang="en-US" dirty="0"/>
              <a:t>We hereby offer to carry out the work described below for the sum of $1,350,468.00 (One million, three hundred &amp; fifty thousand, four hundred &amp; sixty eight dollars.)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81678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1526</TotalTime>
  <Words>2887</Words>
  <Application>Microsoft Office PowerPoint</Application>
  <PresentationFormat>On-screen Show (4:3)</PresentationFormat>
  <Paragraphs>324</Paragraphs>
  <Slides>73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9" baseType="lpstr">
      <vt:lpstr>Arial</vt:lpstr>
      <vt:lpstr>Calibri</vt:lpstr>
      <vt:lpstr>Calibri Light</vt:lpstr>
      <vt:lpstr>Eras Demi ITC</vt:lpstr>
      <vt:lpstr>Wingdings</vt:lpstr>
      <vt:lpstr>Office Theme</vt:lpstr>
      <vt:lpstr>HAWKINS SESSION</vt:lpstr>
      <vt:lpstr>PowerPoint Presentation</vt:lpstr>
      <vt:lpstr>Submitting a Tender</vt:lpstr>
      <vt:lpstr>PowerPoint Presentation</vt:lpstr>
      <vt:lpstr>PowerPoint Presentation</vt:lpstr>
      <vt:lpstr>What would you expect to be included in your cover letter [MC submitting tender to Client]?</vt:lpstr>
      <vt:lpstr>Starting Point</vt:lpstr>
      <vt:lpstr>PowerPoint Presentation</vt:lpstr>
      <vt:lpstr>PowerPoint Presentation</vt:lpstr>
      <vt:lpstr>PowerPoint Presentation</vt:lpstr>
      <vt:lpstr>PowerPoint Presentation</vt:lpstr>
      <vt:lpstr>Limit liability</vt:lpstr>
      <vt:lpstr>PowerPoint Presentation</vt:lpstr>
      <vt:lpstr>PowerPoint Presentation</vt:lpstr>
      <vt:lpstr>Conditions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Feedback</vt:lpstr>
      <vt:lpstr>Where to from here…?</vt:lpstr>
      <vt:lpstr>Tender opening</vt:lpstr>
      <vt:lpstr>Late tender</vt:lpstr>
      <vt:lpstr>Where to from here…?</vt:lpstr>
      <vt:lpstr>Congratulations - You Won!!</vt:lpstr>
      <vt:lpstr>Sorry, Try again…..</vt:lpstr>
      <vt:lpstr>Tender Evaluation  [Plan and Process]</vt:lpstr>
      <vt:lpstr>PowerPoint Presentation</vt:lpstr>
      <vt:lpstr>PowerPoint Presentation</vt:lpstr>
      <vt:lpstr>The Q’s you ask should help identify …..</vt:lpstr>
      <vt:lpstr>PowerPoint Presentation</vt:lpstr>
      <vt:lpstr>PowerPoint Presentation</vt:lpstr>
      <vt:lpstr>Lowest price vs lowest price conforming</vt:lpstr>
      <vt:lpstr>Lowest Price Conforming Tender (LPCT)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Activity (10 min)</vt:lpstr>
      <vt:lpstr>LPCT – what could be hidden?</vt:lpstr>
      <vt:lpstr>PowerPoint Presentation</vt:lpstr>
      <vt:lpstr>LPCT Dangers</vt:lpstr>
      <vt:lpstr>Weighted attributes</vt:lpstr>
      <vt:lpstr>PowerPoint Presentation</vt:lpstr>
      <vt:lpstr>WA</vt:lpstr>
      <vt:lpstr>Purpose of criteria</vt:lpstr>
      <vt:lpstr>Ideal criteria </vt:lpstr>
      <vt:lpstr>PowerPoint Presentation</vt:lpstr>
      <vt:lpstr>Relevant Experience</vt:lpstr>
      <vt:lpstr>PowerPoint Presentation</vt:lpstr>
      <vt:lpstr>PowerPoint Presentation</vt:lpstr>
      <vt:lpstr>Past Performance</vt:lpstr>
      <vt:lpstr>PowerPoint Presentation</vt:lpstr>
      <vt:lpstr>PowerPoint Presentation</vt:lpstr>
      <vt:lpstr>Technical Skills</vt:lpstr>
      <vt:lpstr>PowerPoint Presentation</vt:lpstr>
      <vt:lpstr>Management Skills &amp; systems</vt:lpstr>
      <vt:lpstr>PowerPoint Presentation</vt:lpstr>
      <vt:lpstr>Resources</vt:lpstr>
      <vt:lpstr>Methodology</vt:lpstr>
      <vt:lpstr>PowerPoint Presentation</vt:lpstr>
      <vt:lpstr>WA calculations</vt:lpstr>
      <vt:lpstr>PowerPoint Presentation</vt:lpstr>
      <vt:lpstr>PowerPoint Presentation</vt:lpstr>
      <vt:lpstr>PowerPoint Presentation</vt:lpstr>
      <vt:lpstr>Price score</vt:lpstr>
      <vt:lpstr>PowerPoint Presentation</vt:lpstr>
      <vt:lpstr>PowerPoint Presentation</vt:lpstr>
      <vt:lpstr>Activity (10min)</vt:lpstr>
    </vt:vector>
  </TitlesOfParts>
  <Company>Unitec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Lara Tookey</dc:creator>
  <cp:lastModifiedBy>Ronnie Matafeo</cp:lastModifiedBy>
  <cp:revision>110</cp:revision>
  <dcterms:created xsi:type="dcterms:W3CDTF">2015-05-04T23:40:57Z</dcterms:created>
  <dcterms:modified xsi:type="dcterms:W3CDTF">2023-08-07T01:17:26Z</dcterms:modified>
</cp:coreProperties>
</file>