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 id="2147483782" r:id="rId3"/>
    <p:sldMasterId id="2147483799" r:id="rId4"/>
    <p:sldMasterId id="2147483811" r:id="rId5"/>
    <p:sldMasterId id="2147483823" r:id="rId6"/>
  </p:sldMasterIdLst>
  <p:notesMasterIdLst>
    <p:notesMasterId r:id="rId46"/>
  </p:notesMasterIdLst>
  <p:sldIdLst>
    <p:sldId id="384" r:id="rId7"/>
    <p:sldId id="415" r:id="rId8"/>
    <p:sldId id="260" r:id="rId9"/>
    <p:sldId id="331" r:id="rId10"/>
    <p:sldId id="446" r:id="rId11"/>
    <p:sldId id="445" r:id="rId12"/>
    <p:sldId id="266" r:id="rId13"/>
    <p:sldId id="424" r:id="rId14"/>
    <p:sldId id="439" r:id="rId15"/>
    <p:sldId id="335" r:id="rId16"/>
    <p:sldId id="441" r:id="rId17"/>
    <p:sldId id="314" r:id="rId18"/>
    <p:sldId id="313" r:id="rId19"/>
    <p:sldId id="382" r:id="rId20"/>
    <p:sldId id="316" r:id="rId21"/>
    <p:sldId id="263" r:id="rId22"/>
    <p:sldId id="321" r:id="rId23"/>
    <p:sldId id="332" r:id="rId24"/>
    <p:sldId id="323" r:id="rId25"/>
    <p:sldId id="324" r:id="rId26"/>
    <p:sldId id="309" r:id="rId27"/>
    <p:sldId id="325" r:id="rId28"/>
    <p:sldId id="444" r:id="rId29"/>
    <p:sldId id="326" r:id="rId30"/>
    <p:sldId id="443" r:id="rId31"/>
    <p:sldId id="409" r:id="rId32"/>
    <p:sldId id="312" r:id="rId33"/>
    <p:sldId id="318" r:id="rId34"/>
    <p:sldId id="319" r:id="rId35"/>
    <p:sldId id="276" r:id="rId36"/>
    <p:sldId id="399" r:id="rId37"/>
    <p:sldId id="442" r:id="rId38"/>
    <p:sldId id="367" r:id="rId39"/>
    <p:sldId id="311" r:id="rId40"/>
    <p:sldId id="403" r:id="rId41"/>
    <p:sldId id="406" r:id="rId42"/>
    <p:sldId id="334" r:id="rId43"/>
    <p:sldId id="267" r:id="rId44"/>
    <p:sldId id="258" r:id="rId45"/>
  </p:sldIdLst>
  <p:sldSz cx="9144000" cy="6858000" type="screen4x3"/>
  <p:notesSz cx="9926638" cy="1435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CC29F7-042E-44AD-BDBC-4ED627855DBA}" v="494" dt="2023-08-03T22:02:59.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71" autoAdjust="0"/>
  </p:normalViewPr>
  <p:slideViewPr>
    <p:cSldViewPr>
      <p:cViewPr varScale="1">
        <p:scale>
          <a:sx n="70" d="100"/>
          <a:sy n="70" d="100"/>
        </p:scale>
        <p:origin x="104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17788"/>
          </a:xfrm>
          <a:prstGeom prst="rect">
            <a:avLst/>
          </a:prstGeom>
        </p:spPr>
        <p:txBody>
          <a:bodyPr vert="horz" lIns="138751" tIns="69376" rIns="138751" bIns="69376" rtlCol="0"/>
          <a:lstStyle>
            <a:lvl1pPr algn="l">
              <a:defRPr sz="1800"/>
            </a:lvl1pPr>
          </a:lstStyle>
          <a:p>
            <a:endParaRPr lang="en-NZ"/>
          </a:p>
        </p:txBody>
      </p:sp>
      <p:sp>
        <p:nvSpPr>
          <p:cNvPr id="3" name="Date Placeholder 2"/>
          <p:cNvSpPr>
            <a:spLocks noGrp="1"/>
          </p:cNvSpPr>
          <p:nvPr>
            <p:ph type="dt" idx="1"/>
          </p:nvPr>
        </p:nvSpPr>
        <p:spPr>
          <a:xfrm>
            <a:off x="5622798" y="0"/>
            <a:ext cx="4301543" cy="717788"/>
          </a:xfrm>
          <a:prstGeom prst="rect">
            <a:avLst/>
          </a:prstGeom>
        </p:spPr>
        <p:txBody>
          <a:bodyPr vert="horz" lIns="138751" tIns="69376" rIns="138751" bIns="69376" rtlCol="0"/>
          <a:lstStyle>
            <a:lvl1pPr algn="r">
              <a:defRPr sz="1800"/>
            </a:lvl1pPr>
          </a:lstStyle>
          <a:p>
            <a:fld id="{43CF5CF5-E011-4931-904F-9F4FFE3BE867}" type="datetimeFigureOut">
              <a:rPr lang="en-NZ" smtClean="0"/>
              <a:t>4/08/2023</a:t>
            </a:fld>
            <a:endParaRPr lang="en-NZ"/>
          </a:p>
        </p:txBody>
      </p:sp>
      <p:sp>
        <p:nvSpPr>
          <p:cNvPr id="4" name="Slide Image Placeholder 3"/>
          <p:cNvSpPr>
            <a:spLocks noGrp="1" noRot="1" noChangeAspect="1"/>
          </p:cNvSpPr>
          <p:nvPr>
            <p:ph type="sldImg" idx="2"/>
          </p:nvPr>
        </p:nvSpPr>
        <p:spPr>
          <a:xfrm>
            <a:off x="1374775" y="1076325"/>
            <a:ext cx="7177088" cy="5383213"/>
          </a:xfrm>
          <a:prstGeom prst="rect">
            <a:avLst/>
          </a:prstGeom>
          <a:noFill/>
          <a:ln w="12700">
            <a:solidFill>
              <a:prstClr val="black"/>
            </a:solidFill>
          </a:ln>
        </p:spPr>
        <p:txBody>
          <a:bodyPr vert="horz" lIns="138751" tIns="69376" rIns="138751" bIns="69376" rtlCol="0" anchor="ctr"/>
          <a:lstStyle/>
          <a:p>
            <a:endParaRPr lang="en-NZ"/>
          </a:p>
        </p:txBody>
      </p:sp>
      <p:sp>
        <p:nvSpPr>
          <p:cNvPr id="5" name="Notes Placeholder 4"/>
          <p:cNvSpPr>
            <a:spLocks noGrp="1"/>
          </p:cNvSpPr>
          <p:nvPr>
            <p:ph type="body" sz="quarter" idx="3"/>
          </p:nvPr>
        </p:nvSpPr>
        <p:spPr>
          <a:xfrm>
            <a:off x="992664" y="6818988"/>
            <a:ext cx="7941310" cy="6460093"/>
          </a:xfrm>
          <a:prstGeom prst="rect">
            <a:avLst/>
          </a:prstGeom>
        </p:spPr>
        <p:txBody>
          <a:bodyPr vert="horz" lIns="138751" tIns="69376" rIns="138751" bIns="693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13635483"/>
            <a:ext cx="4301543" cy="717788"/>
          </a:xfrm>
          <a:prstGeom prst="rect">
            <a:avLst/>
          </a:prstGeom>
        </p:spPr>
        <p:txBody>
          <a:bodyPr vert="horz" lIns="138751" tIns="69376" rIns="138751" bIns="69376" rtlCol="0" anchor="b"/>
          <a:lstStyle>
            <a:lvl1pPr algn="l">
              <a:defRPr sz="1800"/>
            </a:lvl1pPr>
          </a:lstStyle>
          <a:p>
            <a:endParaRPr lang="en-NZ"/>
          </a:p>
        </p:txBody>
      </p:sp>
      <p:sp>
        <p:nvSpPr>
          <p:cNvPr id="7" name="Slide Number Placeholder 6"/>
          <p:cNvSpPr>
            <a:spLocks noGrp="1"/>
          </p:cNvSpPr>
          <p:nvPr>
            <p:ph type="sldNum" sz="quarter" idx="5"/>
          </p:nvPr>
        </p:nvSpPr>
        <p:spPr>
          <a:xfrm>
            <a:off x="5622798" y="13635483"/>
            <a:ext cx="4301543" cy="717788"/>
          </a:xfrm>
          <a:prstGeom prst="rect">
            <a:avLst/>
          </a:prstGeom>
        </p:spPr>
        <p:txBody>
          <a:bodyPr vert="horz" lIns="138751" tIns="69376" rIns="138751" bIns="69376" rtlCol="0" anchor="b"/>
          <a:lstStyle>
            <a:lvl1pPr algn="r">
              <a:defRPr sz="1800"/>
            </a:lvl1pPr>
          </a:lstStyle>
          <a:p>
            <a:fld id="{F335FC74-95E3-4FAC-9D05-E9BDC744D115}" type="slidenum">
              <a:rPr lang="en-NZ" smtClean="0"/>
              <a:t>‹#›</a:t>
            </a:fld>
            <a:endParaRPr lang="en-NZ"/>
          </a:p>
        </p:txBody>
      </p:sp>
    </p:spTree>
    <p:extLst>
      <p:ext uri="{BB962C8B-B14F-4D97-AF65-F5344CB8AC3E}">
        <p14:creationId xmlns:p14="http://schemas.microsoft.com/office/powerpoint/2010/main" val="163933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32405A-A883-4250-BD69-C09C90D7F11C}" type="slidenum">
              <a:rPr kumimoji="0" lang="en-NZ"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Z"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438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6F61A5-5266-4429-BD4D-EF5713C3483B}"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620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E51C776-4F7D-46FB-B65A-89DE47113F3A}" type="datetime1">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360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95389809-BF61-4CC7-B6A2-525DB8DE6E1E}"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7613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0" y="1447800"/>
            <a:ext cx="5999486" cy="2323374"/>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447800" y="3771174"/>
            <a:ext cx="5459737" cy="342174"/>
          </a:xfrm>
        </p:spPr>
        <p:txBody>
          <a:bodyPr anchor="t">
            <a:normAutofit/>
          </a:bodyPr>
          <a:lstStyle>
            <a:lvl1pPr marL="0" indent="0">
              <a:buNone/>
              <a:defRPr lang="en-US" sz="1050" b="0" i="0" kern="1200" cap="small" dirty="0">
                <a:solidFill>
                  <a:schemeClr val="accent1">
                    <a:lumMod val="60000"/>
                    <a:lumOff val="4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61D688BE-C710-407B-9FB9-FB8BE538D45B}"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673721" y="971254"/>
            <a:ext cx="601434" cy="1500411"/>
          </a:xfrm>
          <a:prstGeom prst="rect">
            <a:avLst/>
          </a:prstGeom>
          <a:noFill/>
        </p:spPr>
        <p:txBody>
          <a:bodyPr wrap="square" rtlCol="0">
            <a:spAutoFit/>
          </a:bodyPr>
          <a:lstStyle/>
          <a:p>
            <a:pPr algn="r"/>
            <a:r>
              <a:rPr lang="en-US" sz="9150" b="0" i="0" dirty="0">
                <a:solidFill>
                  <a:schemeClr val="accent1">
                    <a:lumMod val="60000"/>
                    <a:lumOff val="40000"/>
                  </a:schemeClr>
                </a:solidFill>
                <a:latin typeface="Arial"/>
                <a:ea typeface="+mj-ea"/>
                <a:cs typeface="+mj-cs"/>
              </a:rPr>
              <a:t>“</a:t>
            </a:r>
          </a:p>
        </p:txBody>
      </p:sp>
      <p:sp>
        <p:nvSpPr>
          <p:cNvPr id="11" name="TextBox 10"/>
          <p:cNvSpPr txBox="1"/>
          <p:nvPr/>
        </p:nvSpPr>
        <p:spPr>
          <a:xfrm>
            <a:off x="6997868" y="2613788"/>
            <a:ext cx="601434" cy="1500411"/>
          </a:xfrm>
          <a:prstGeom prst="rect">
            <a:avLst/>
          </a:prstGeom>
          <a:noFill/>
        </p:spPr>
        <p:txBody>
          <a:bodyPr wrap="square" rtlCol="0">
            <a:spAutoFit/>
          </a:bodyPr>
          <a:lstStyle/>
          <a:p>
            <a:pPr algn="r"/>
            <a:r>
              <a:rPr lang="en-US" sz="915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457757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4" cy="165318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B94D94-E522-4DD9-B256-B570A966B148}"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562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6E65EA4-5517-43D8-9AD7-1F934BCEAC27}" type="datetime1">
              <a:rPr lang="en-US" smtClean="0"/>
              <a:t>8/4/2023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7305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2F8857-82F3-4D5B-BEC7-CF814DDEE0A1}" type="datetime1">
              <a:rPr lang="en-US" smtClean="0"/>
              <a:t>8/4/2023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2734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65E4A-2C77-4194-BC0A-DCB739F782B0}"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4905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1521-CE41-41B3-8CFE-6420F5B58032}"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6124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DB2A-4858-4E16-BDC5-129432304E9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NZ"/>
          </a:p>
        </p:txBody>
      </p:sp>
      <p:sp>
        <p:nvSpPr>
          <p:cNvPr id="3" name="Subtitle 2">
            <a:extLst>
              <a:ext uri="{FF2B5EF4-FFF2-40B4-BE49-F238E27FC236}">
                <a16:creationId xmlns:a16="http://schemas.microsoft.com/office/drawing/2014/main" id="{BF041D81-051F-4716-B1A2-30E11CBE5EA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5D9A1BB-1931-48DD-9A1B-1C0FD6F1D133}"/>
              </a:ext>
            </a:extLst>
          </p:cNvPr>
          <p:cNvSpPr>
            <a:spLocks noGrp="1"/>
          </p:cNvSpPr>
          <p:nvPr>
            <p:ph type="dt" sz="half" idx="10"/>
          </p:nvPr>
        </p:nvSpPr>
        <p:spPr/>
        <p:txBody>
          <a:bodyPr/>
          <a:lstStyle/>
          <a:p>
            <a:fld id="{40580B0B-E79F-4FC4-A0E7-177526CDCC73}" type="datetime1">
              <a:rPr lang="en-US" smtClean="0"/>
              <a:t>8/4/2023</a:t>
            </a:fld>
            <a:endParaRPr lang="en-NZ"/>
          </a:p>
        </p:txBody>
      </p:sp>
      <p:sp>
        <p:nvSpPr>
          <p:cNvPr id="5" name="Footer Placeholder 4">
            <a:extLst>
              <a:ext uri="{FF2B5EF4-FFF2-40B4-BE49-F238E27FC236}">
                <a16:creationId xmlns:a16="http://schemas.microsoft.com/office/drawing/2014/main" id="{3CF47F06-D0E0-4D62-A690-02A8531B415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AF2B170-B05D-4BC9-9703-9D0CF2364243}"/>
              </a:ext>
            </a:extLst>
          </p:cNvPr>
          <p:cNvSpPr>
            <a:spLocks noGrp="1"/>
          </p:cNvSpPr>
          <p:nvPr>
            <p:ph type="sldNum" sz="quarter" idx="12"/>
          </p:nvPr>
        </p:nvSpPr>
        <p:spPr/>
        <p:txBody>
          <a:bodyPr/>
          <a:lstStyle/>
          <a:p>
            <a:fld id="{ABBA13C0-18D9-4AC5-9AA6-E535117CAA0E}" type="slidenum">
              <a:rPr lang="en-NZ" smtClean="0"/>
              <a:t>‹#›</a:t>
            </a:fld>
            <a:endParaRPr lang="en-NZ"/>
          </a:p>
        </p:txBody>
      </p:sp>
    </p:spTree>
    <p:extLst>
      <p:ext uri="{BB962C8B-B14F-4D97-AF65-F5344CB8AC3E}">
        <p14:creationId xmlns:p14="http://schemas.microsoft.com/office/powerpoint/2010/main" val="1880493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0D34-751F-449E-B9C5-32A49AA017B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DA21258-83C3-4E3D-8655-05C1798B85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76039C7-64F2-4A60-8E39-6DBB64AAD027}"/>
              </a:ext>
            </a:extLst>
          </p:cNvPr>
          <p:cNvSpPr>
            <a:spLocks noGrp="1"/>
          </p:cNvSpPr>
          <p:nvPr>
            <p:ph type="dt" sz="half" idx="10"/>
          </p:nvPr>
        </p:nvSpPr>
        <p:spPr/>
        <p:txBody>
          <a:bodyPr/>
          <a:lstStyle/>
          <a:p>
            <a:fld id="{E5157FEC-C22F-4205-909A-BE3A860D0CED}" type="datetime1">
              <a:rPr lang="en-US" smtClean="0"/>
              <a:t>8/4/2023</a:t>
            </a:fld>
            <a:endParaRPr lang="en-NZ"/>
          </a:p>
        </p:txBody>
      </p:sp>
      <p:sp>
        <p:nvSpPr>
          <p:cNvPr id="5" name="Footer Placeholder 4">
            <a:extLst>
              <a:ext uri="{FF2B5EF4-FFF2-40B4-BE49-F238E27FC236}">
                <a16:creationId xmlns:a16="http://schemas.microsoft.com/office/drawing/2014/main" id="{DF67C729-A42B-4F80-AAD5-04DCDA7421B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24CCA1A-F6FA-4704-9292-7FCF4B169EE6}"/>
              </a:ext>
            </a:extLst>
          </p:cNvPr>
          <p:cNvSpPr>
            <a:spLocks noGrp="1"/>
          </p:cNvSpPr>
          <p:nvPr>
            <p:ph type="sldNum" sz="quarter" idx="12"/>
          </p:nvPr>
        </p:nvSpPr>
        <p:spPr/>
        <p:txBody>
          <a:bodyPr/>
          <a:lstStyle/>
          <a:p>
            <a:fld id="{ABBA13C0-18D9-4AC5-9AA6-E535117CAA0E}" type="slidenum">
              <a:rPr lang="en-NZ" smtClean="0"/>
              <a:t>‹#›</a:t>
            </a:fld>
            <a:endParaRPr lang="en-NZ"/>
          </a:p>
        </p:txBody>
      </p:sp>
    </p:spTree>
    <p:extLst>
      <p:ext uri="{BB962C8B-B14F-4D97-AF65-F5344CB8AC3E}">
        <p14:creationId xmlns:p14="http://schemas.microsoft.com/office/powerpoint/2010/main" val="271557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6444D-D2CF-4E39-99FB-CC5A9090625D}"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7166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78352-66EE-4426-9E4F-C935A9ADF37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C986661-23B2-4682-BAB3-DC4E52CA8EF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1FEC99-FED6-48F0-B66E-C39DEF2D3D2B}"/>
              </a:ext>
            </a:extLst>
          </p:cNvPr>
          <p:cNvSpPr>
            <a:spLocks noGrp="1"/>
          </p:cNvSpPr>
          <p:nvPr>
            <p:ph type="dt" sz="half" idx="10"/>
          </p:nvPr>
        </p:nvSpPr>
        <p:spPr/>
        <p:txBody>
          <a:bodyPr/>
          <a:lstStyle/>
          <a:p>
            <a:fld id="{ECFC8254-793E-48A8-8283-D333E02BBA7C}" type="datetime1">
              <a:rPr lang="en-US" smtClean="0"/>
              <a:t>8/4/2023</a:t>
            </a:fld>
            <a:endParaRPr lang="en-NZ"/>
          </a:p>
        </p:txBody>
      </p:sp>
      <p:sp>
        <p:nvSpPr>
          <p:cNvPr id="5" name="Footer Placeholder 4">
            <a:extLst>
              <a:ext uri="{FF2B5EF4-FFF2-40B4-BE49-F238E27FC236}">
                <a16:creationId xmlns:a16="http://schemas.microsoft.com/office/drawing/2014/main" id="{0BAEC466-9976-410D-AF98-FD452A1BC24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2882B9E-1518-41BF-9A86-D33FCBB7DB3C}"/>
              </a:ext>
            </a:extLst>
          </p:cNvPr>
          <p:cNvSpPr>
            <a:spLocks noGrp="1"/>
          </p:cNvSpPr>
          <p:nvPr>
            <p:ph type="sldNum" sz="quarter" idx="12"/>
          </p:nvPr>
        </p:nvSpPr>
        <p:spPr/>
        <p:txBody>
          <a:bodyPr/>
          <a:lstStyle/>
          <a:p>
            <a:fld id="{ABBA13C0-18D9-4AC5-9AA6-E535117CAA0E}" type="slidenum">
              <a:rPr lang="en-NZ" smtClean="0"/>
              <a:t>‹#›</a:t>
            </a:fld>
            <a:endParaRPr lang="en-NZ"/>
          </a:p>
        </p:txBody>
      </p:sp>
    </p:spTree>
    <p:extLst>
      <p:ext uri="{BB962C8B-B14F-4D97-AF65-F5344CB8AC3E}">
        <p14:creationId xmlns:p14="http://schemas.microsoft.com/office/powerpoint/2010/main" val="2595449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0BA5-0427-4B91-8C01-F261C1D8562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FC9C5ED-C12D-48B8-B35C-B31469CD142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110019A-BD70-491B-9EA4-7F9B2AF1F21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7723FD3-AFE7-47BF-B638-6593DAD64A25}"/>
              </a:ext>
            </a:extLst>
          </p:cNvPr>
          <p:cNvSpPr>
            <a:spLocks noGrp="1"/>
          </p:cNvSpPr>
          <p:nvPr>
            <p:ph type="dt" sz="half" idx="10"/>
          </p:nvPr>
        </p:nvSpPr>
        <p:spPr/>
        <p:txBody>
          <a:bodyPr/>
          <a:lstStyle/>
          <a:p>
            <a:fld id="{32850AE3-AC41-4FFB-BA9D-4CE03477A39C}" type="datetime1">
              <a:rPr lang="en-US" smtClean="0"/>
              <a:t>8/4/2023</a:t>
            </a:fld>
            <a:endParaRPr lang="en-NZ"/>
          </a:p>
        </p:txBody>
      </p:sp>
      <p:sp>
        <p:nvSpPr>
          <p:cNvPr id="6" name="Footer Placeholder 5">
            <a:extLst>
              <a:ext uri="{FF2B5EF4-FFF2-40B4-BE49-F238E27FC236}">
                <a16:creationId xmlns:a16="http://schemas.microsoft.com/office/drawing/2014/main" id="{7EE8E39D-71D1-4005-98F7-935B3CB4B75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90DB0FA-1C40-4C4F-BF41-DD9D803F1842}"/>
              </a:ext>
            </a:extLst>
          </p:cNvPr>
          <p:cNvSpPr>
            <a:spLocks noGrp="1"/>
          </p:cNvSpPr>
          <p:nvPr>
            <p:ph type="sldNum" sz="quarter" idx="12"/>
          </p:nvPr>
        </p:nvSpPr>
        <p:spPr/>
        <p:txBody>
          <a:bodyPr/>
          <a:lstStyle/>
          <a:p>
            <a:fld id="{ABBA13C0-18D9-4AC5-9AA6-E535117CAA0E}" type="slidenum">
              <a:rPr lang="en-NZ" smtClean="0"/>
              <a:t>‹#›</a:t>
            </a:fld>
            <a:endParaRPr lang="en-NZ"/>
          </a:p>
        </p:txBody>
      </p:sp>
    </p:spTree>
    <p:extLst>
      <p:ext uri="{BB962C8B-B14F-4D97-AF65-F5344CB8AC3E}">
        <p14:creationId xmlns:p14="http://schemas.microsoft.com/office/powerpoint/2010/main" val="313390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85F1-C167-40D5-9FCF-571F270E54DE}"/>
              </a:ext>
            </a:extLst>
          </p:cNvPr>
          <p:cNvSpPr>
            <a:spLocks noGrp="1"/>
          </p:cNvSpPr>
          <p:nvPr>
            <p:ph type="title"/>
          </p:nvPr>
        </p:nvSpPr>
        <p:spPr>
          <a:xfrm>
            <a:off x="629841" y="365126"/>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CAD93B4-317D-4CB1-8657-0B82C13F177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A0C07B5-8AA5-47CB-8D46-A4EDB118CF7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05F680B-A177-4EE0-A9B3-BD34A8F3A6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D59AA5A-53D8-4911-A2E1-42FADF77ED7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0681EE4-4690-48A0-A0D5-A9CFA0AA20AB}"/>
              </a:ext>
            </a:extLst>
          </p:cNvPr>
          <p:cNvSpPr>
            <a:spLocks noGrp="1"/>
          </p:cNvSpPr>
          <p:nvPr>
            <p:ph type="dt" sz="half" idx="10"/>
          </p:nvPr>
        </p:nvSpPr>
        <p:spPr/>
        <p:txBody>
          <a:bodyPr/>
          <a:lstStyle/>
          <a:p>
            <a:fld id="{11B10990-F4D9-433D-AD42-0CB564B58E3C}" type="datetime1">
              <a:rPr lang="en-US" smtClean="0"/>
              <a:t>8/4/2023</a:t>
            </a:fld>
            <a:endParaRPr lang="en-NZ"/>
          </a:p>
        </p:txBody>
      </p:sp>
      <p:sp>
        <p:nvSpPr>
          <p:cNvPr id="8" name="Footer Placeholder 7">
            <a:extLst>
              <a:ext uri="{FF2B5EF4-FFF2-40B4-BE49-F238E27FC236}">
                <a16:creationId xmlns:a16="http://schemas.microsoft.com/office/drawing/2014/main" id="{90A87B39-6F2F-4E67-BAC7-E9C538A8C11B}"/>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3189FB78-9EDA-4676-92DC-D55A2FA03ECA}"/>
              </a:ext>
            </a:extLst>
          </p:cNvPr>
          <p:cNvSpPr>
            <a:spLocks noGrp="1"/>
          </p:cNvSpPr>
          <p:nvPr>
            <p:ph type="sldNum" sz="quarter" idx="12"/>
          </p:nvPr>
        </p:nvSpPr>
        <p:spPr/>
        <p:txBody>
          <a:bodyPr/>
          <a:lstStyle/>
          <a:p>
            <a:fld id="{ABBA13C0-18D9-4AC5-9AA6-E535117CAA0E}" type="slidenum">
              <a:rPr lang="en-NZ" smtClean="0"/>
              <a:t>‹#›</a:t>
            </a:fld>
            <a:endParaRPr lang="en-NZ"/>
          </a:p>
        </p:txBody>
      </p:sp>
    </p:spTree>
    <p:extLst>
      <p:ext uri="{BB962C8B-B14F-4D97-AF65-F5344CB8AC3E}">
        <p14:creationId xmlns:p14="http://schemas.microsoft.com/office/powerpoint/2010/main" val="1863851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0D36-386B-41C8-A7B0-781B3EC44B4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D9D68786-53BC-41D8-95DE-7D8D3DF65927}"/>
              </a:ext>
            </a:extLst>
          </p:cNvPr>
          <p:cNvSpPr>
            <a:spLocks noGrp="1"/>
          </p:cNvSpPr>
          <p:nvPr>
            <p:ph type="dt" sz="half" idx="10"/>
          </p:nvPr>
        </p:nvSpPr>
        <p:spPr/>
        <p:txBody>
          <a:bodyPr/>
          <a:lstStyle/>
          <a:p>
            <a:fld id="{83DDC30E-03BF-4A85-B36C-0A66514E46FB}" type="datetime1">
              <a:rPr lang="en-US" smtClean="0"/>
              <a:t>8/4/2023</a:t>
            </a:fld>
            <a:endParaRPr lang="en-NZ"/>
          </a:p>
        </p:txBody>
      </p:sp>
      <p:sp>
        <p:nvSpPr>
          <p:cNvPr id="4" name="Footer Placeholder 3">
            <a:extLst>
              <a:ext uri="{FF2B5EF4-FFF2-40B4-BE49-F238E27FC236}">
                <a16:creationId xmlns:a16="http://schemas.microsoft.com/office/drawing/2014/main" id="{4BAD6D06-EF91-45B1-9B99-6C2C7505CF97}"/>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257A9ABB-6BF6-48E8-88CC-D45B43AA124E}"/>
              </a:ext>
            </a:extLst>
          </p:cNvPr>
          <p:cNvSpPr>
            <a:spLocks noGrp="1"/>
          </p:cNvSpPr>
          <p:nvPr>
            <p:ph type="sldNum" sz="quarter" idx="12"/>
          </p:nvPr>
        </p:nvSpPr>
        <p:spPr/>
        <p:txBody>
          <a:bodyPr/>
          <a:lstStyle/>
          <a:p>
            <a:fld id="{ABBA13C0-18D9-4AC5-9AA6-E535117CAA0E}" type="slidenum">
              <a:rPr lang="en-NZ" smtClean="0"/>
              <a:t>‹#›</a:t>
            </a:fld>
            <a:endParaRPr lang="en-NZ"/>
          </a:p>
        </p:txBody>
      </p:sp>
    </p:spTree>
    <p:extLst>
      <p:ext uri="{BB962C8B-B14F-4D97-AF65-F5344CB8AC3E}">
        <p14:creationId xmlns:p14="http://schemas.microsoft.com/office/powerpoint/2010/main" val="2362077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2A036-C27A-4634-A390-E9D905FD9E57}"/>
              </a:ext>
            </a:extLst>
          </p:cNvPr>
          <p:cNvSpPr>
            <a:spLocks noGrp="1"/>
          </p:cNvSpPr>
          <p:nvPr>
            <p:ph type="dt" sz="half" idx="10"/>
          </p:nvPr>
        </p:nvSpPr>
        <p:spPr/>
        <p:txBody>
          <a:bodyPr/>
          <a:lstStyle/>
          <a:p>
            <a:fld id="{536EB160-E99E-4D6A-9990-E04F74D391FB}" type="datetime1">
              <a:rPr lang="en-US" smtClean="0"/>
              <a:t>8/4/2023</a:t>
            </a:fld>
            <a:endParaRPr lang="en-NZ"/>
          </a:p>
        </p:txBody>
      </p:sp>
      <p:sp>
        <p:nvSpPr>
          <p:cNvPr id="3" name="Footer Placeholder 2">
            <a:extLst>
              <a:ext uri="{FF2B5EF4-FFF2-40B4-BE49-F238E27FC236}">
                <a16:creationId xmlns:a16="http://schemas.microsoft.com/office/drawing/2014/main" id="{27FA2CBF-02A0-49F6-B118-E506A3B39111}"/>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1106CF0-AE2C-4D78-A3CE-1D079F524017}"/>
              </a:ext>
            </a:extLst>
          </p:cNvPr>
          <p:cNvSpPr>
            <a:spLocks noGrp="1"/>
          </p:cNvSpPr>
          <p:nvPr>
            <p:ph type="sldNum" sz="quarter" idx="12"/>
          </p:nvPr>
        </p:nvSpPr>
        <p:spPr/>
        <p:txBody>
          <a:bodyPr/>
          <a:lstStyle/>
          <a:p>
            <a:fld id="{ABBA13C0-18D9-4AC5-9AA6-E535117CAA0E}" type="slidenum">
              <a:rPr lang="en-NZ" smtClean="0"/>
              <a:t>‹#›</a:t>
            </a:fld>
            <a:endParaRPr lang="en-NZ"/>
          </a:p>
        </p:txBody>
      </p:sp>
    </p:spTree>
    <p:extLst>
      <p:ext uri="{BB962C8B-B14F-4D97-AF65-F5344CB8AC3E}">
        <p14:creationId xmlns:p14="http://schemas.microsoft.com/office/powerpoint/2010/main" val="29072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0365-D8A9-47D3-8B3C-EC2A7713C93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215748F-3E96-4395-875C-AF262743C51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847DEC45-5D82-45BC-BDDF-C20B847F22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6F33AA-65DE-4B23-A609-DDFCA33D036B}"/>
              </a:ext>
            </a:extLst>
          </p:cNvPr>
          <p:cNvSpPr>
            <a:spLocks noGrp="1"/>
          </p:cNvSpPr>
          <p:nvPr>
            <p:ph type="dt" sz="half" idx="10"/>
          </p:nvPr>
        </p:nvSpPr>
        <p:spPr/>
        <p:txBody>
          <a:bodyPr/>
          <a:lstStyle/>
          <a:p>
            <a:fld id="{8F693569-F6EA-4774-ADFB-DC1D11C2A25D}" type="datetime1">
              <a:rPr lang="en-US" smtClean="0"/>
              <a:t>8/4/2023</a:t>
            </a:fld>
            <a:endParaRPr lang="en-NZ"/>
          </a:p>
        </p:txBody>
      </p:sp>
      <p:sp>
        <p:nvSpPr>
          <p:cNvPr id="6" name="Footer Placeholder 5">
            <a:extLst>
              <a:ext uri="{FF2B5EF4-FFF2-40B4-BE49-F238E27FC236}">
                <a16:creationId xmlns:a16="http://schemas.microsoft.com/office/drawing/2014/main" id="{2886C779-1C45-4A94-801A-502F4325536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06B580C-B038-4DB8-8D63-D15A38B458D6}"/>
              </a:ext>
            </a:extLst>
          </p:cNvPr>
          <p:cNvSpPr>
            <a:spLocks noGrp="1"/>
          </p:cNvSpPr>
          <p:nvPr>
            <p:ph type="sldNum" sz="quarter" idx="12"/>
          </p:nvPr>
        </p:nvSpPr>
        <p:spPr/>
        <p:txBody>
          <a:bodyPr/>
          <a:lstStyle/>
          <a:p>
            <a:fld id="{ABBA13C0-18D9-4AC5-9AA6-E535117CAA0E}" type="slidenum">
              <a:rPr lang="en-NZ" smtClean="0"/>
              <a:t>‹#›</a:t>
            </a:fld>
            <a:endParaRPr lang="en-NZ"/>
          </a:p>
        </p:txBody>
      </p:sp>
    </p:spTree>
    <p:extLst>
      <p:ext uri="{BB962C8B-B14F-4D97-AF65-F5344CB8AC3E}">
        <p14:creationId xmlns:p14="http://schemas.microsoft.com/office/powerpoint/2010/main" val="422237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C720-D3D5-4043-B731-C1F4F6B552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F6F5364-B51C-4285-B08F-0887DA0F599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a:extLst>
              <a:ext uri="{FF2B5EF4-FFF2-40B4-BE49-F238E27FC236}">
                <a16:creationId xmlns:a16="http://schemas.microsoft.com/office/drawing/2014/main" id="{F0914018-93B8-41C1-A5A2-2CDA38A7F19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BD8B2D-ED0A-4ECE-979B-8236F58DF25A}"/>
              </a:ext>
            </a:extLst>
          </p:cNvPr>
          <p:cNvSpPr>
            <a:spLocks noGrp="1"/>
          </p:cNvSpPr>
          <p:nvPr>
            <p:ph type="dt" sz="half" idx="10"/>
          </p:nvPr>
        </p:nvSpPr>
        <p:spPr/>
        <p:txBody>
          <a:bodyPr/>
          <a:lstStyle/>
          <a:p>
            <a:fld id="{B7B18F71-988C-4E94-B7AD-969A72646A5B}" type="datetime1">
              <a:rPr lang="en-US" smtClean="0"/>
              <a:t>8/4/2023</a:t>
            </a:fld>
            <a:endParaRPr lang="en-NZ"/>
          </a:p>
        </p:txBody>
      </p:sp>
      <p:sp>
        <p:nvSpPr>
          <p:cNvPr id="6" name="Footer Placeholder 5">
            <a:extLst>
              <a:ext uri="{FF2B5EF4-FFF2-40B4-BE49-F238E27FC236}">
                <a16:creationId xmlns:a16="http://schemas.microsoft.com/office/drawing/2014/main" id="{1CCBAA55-467E-4F7C-919C-ABC7068F073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5D32032-8266-4F8E-8127-F7955FE2B587}"/>
              </a:ext>
            </a:extLst>
          </p:cNvPr>
          <p:cNvSpPr>
            <a:spLocks noGrp="1"/>
          </p:cNvSpPr>
          <p:nvPr>
            <p:ph type="sldNum" sz="quarter" idx="12"/>
          </p:nvPr>
        </p:nvSpPr>
        <p:spPr/>
        <p:txBody>
          <a:bodyPr/>
          <a:lstStyle/>
          <a:p>
            <a:fld id="{ABBA13C0-18D9-4AC5-9AA6-E535117CAA0E}" type="slidenum">
              <a:rPr lang="en-NZ" smtClean="0"/>
              <a:t>‹#›</a:t>
            </a:fld>
            <a:endParaRPr lang="en-NZ"/>
          </a:p>
        </p:txBody>
      </p:sp>
    </p:spTree>
    <p:extLst>
      <p:ext uri="{BB962C8B-B14F-4D97-AF65-F5344CB8AC3E}">
        <p14:creationId xmlns:p14="http://schemas.microsoft.com/office/powerpoint/2010/main" val="3791798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F77A-76D4-4BDB-8499-BEE1D600A24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2627A59-848A-47D1-8774-A41A5863E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6249BDE-E1B4-4FD6-B06C-6D42223F281C}"/>
              </a:ext>
            </a:extLst>
          </p:cNvPr>
          <p:cNvSpPr>
            <a:spLocks noGrp="1"/>
          </p:cNvSpPr>
          <p:nvPr>
            <p:ph type="dt" sz="half" idx="10"/>
          </p:nvPr>
        </p:nvSpPr>
        <p:spPr/>
        <p:txBody>
          <a:bodyPr/>
          <a:lstStyle/>
          <a:p>
            <a:fld id="{949C397F-4951-4972-8515-53C8E99849AB}" type="datetime1">
              <a:rPr lang="en-US" smtClean="0"/>
              <a:t>8/4/2023</a:t>
            </a:fld>
            <a:endParaRPr lang="en-NZ"/>
          </a:p>
        </p:txBody>
      </p:sp>
      <p:sp>
        <p:nvSpPr>
          <p:cNvPr id="5" name="Footer Placeholder 4">
            <a:extLst>
              <a:ext uri="{FF2B5EF4-FFF2-40B4-BE49-F238E27FC236}">
                <a16:creationId xmlns:a16="http://schemas.microsoft.com/office/drawing/2014/main" id="{0D39EAF4-2493-4608-8F06-A59553FAE17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3DAA3C6-2CB7-41C3-B146-276454B774C7}"/>
              </a:ext>
            </a:extLst>
          </p:cNvPr>
          <p:cNvSpPr>
            <a:spLocks noGrp="1"/>
          </p:cNvSpPr>
          <p:nvPr>
            <p:ph type="sldNum" sz="quarter" idx="12"/>
          </p:nvPr>
        </p:nvSpPr>
        <p:spPr/>
        <p:txBody>
          <a:bodyPr/>
          <a:lstStyle/>
          <a:p>
            <a:fld id="{ABBA13C0-18D9-4AC5-9AA6-E535117CAA0E}" type="slidenum">
              <a:rPr lang="en-NZ" smtClean="0"/>
              <a:t>‹#›</a:t>
            </a:fld>
            <a:endParaRPr lang="en-NZ"/>
          </a:p>
        </p:txBody>
      </p:sp>
    </p:spTree>
    <p:extLst>
      <p:ext uri="{BB962C8B-B14F-4D97-AF65-F5344CB8AC3E}">
        <p14:creationId xmlns:p14="http://schemas.microsoft.com/office/powerpoint/2010/main" val="1310059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79178-C955-4851-A673-A8506B0E7F0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40B56AE-A891-41AF-A4C1-2BE5C1A9AFB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98C2529-BBF1-46C0-B607-F6D291069C71}"/>
              </a:ext>
            </a:extLst>
          </p:cNvPr>
          <p:cNvSpPr>
            <a:spLocks noGrp="1"/>
          </p:cNvSpPr>
          <p:nvPr>
            <p:ph type="dt" sz="half" idx="10"/>
          </p:nvPr>
        </p:nvSpPr>
        <p:spPr/>
        <p:txBody>
          <a:bodyPr/>
          <a:lstStyle/>
          <a:p>
            <a:fld id="{8CF4887F-2517-4D68-96A2-E03BDB52C7EC}" type="datetime1">
              <a:rPr lang="en-US" smtClean="0"/>
              <a:t>8/4/2023</a:t>
            </a:fld>
            <a:endParaRPr lang="en-NZ"/>
          </a:p>
        </p:txBody>
      </p:sp>
      <p:sp>
        <p:nvSpPr>
          <p:cNvPr id="5" name="Footer Placeholder 4">
            <a:extLst>
              <a:ext uri="{FF2B5EF4-FFF2-40B4-BE49-F238E27FC236}">
                <a16:creationId xmlns:a16="http://schemas.microsoft.com/office/drawing/2014/main" id="{BD4F6B71-CCE2-49DD-82BE-BDC7F88CB5F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D5559A5-641F-469B-A0BC-B122AFBDE895}"/>
              </a:ext>
            </a:extLst>
          </p:cNvPr>
          <p:cNvSpPr>
            <a:spLocks noGrp="1"/>
          </p:cNvSpPr>
          <p:nvPr>
            <p:ph type="sldNum" sz="quarter" idx="12"/>
          </p:nvPr>
        </p:nvSpPr>
        <p:spPr/>
        <p:txBody>
          <a:bodyPr/>
          <a:lstStyle/>
          <a:p>
            <a:fld id="{ABBA13C0-18D9-4AC5-9AA6-E535117CAA0E}" type="slidenum">
              <a:rPr lang="en-NZ" smtClean="0"/>
              <a:t>‹#›</a:t>
            </a:fld>
            <a:endParaRPr lang="en-NZ"/>
          </a:p>
        </p:txBody>
      </p:sp>
    </p:spTree>
    <p:extLst>
      <p:ext uri="{BB962C8B-B14F-4D97-AF65-F5344CB8AC3E}">
        <p14:creationId xmlns:p14="http://schemas.microsoft.com/office/powerpoint/2010/main" val="1727975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5999561" y="1051551"/>
            <a:ext cx="2674143" cy="2384898"/>
          </a:xfrm>
        </p:spPr>
        <p:txBody>
          <a:bodyPr anchor="b" anchorCtr="0">
            <a:noAutofit/>
          </a:bodyPr>
          <a:lstStyle/>
          <a:p>
            <a:r>
              <a:rPr lang="en-US" sz="36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558927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5999560" y="445272"/>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8103000" y="5613661"/>
            <a:ext cx="667802" cy="473606"/>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5999560" y="3568701"/>
            <a:ext cx="2674143" cy="1731963"/>
          </a:xfrm>
        </p:spPr>
        <p:txBody>
          <a:bodyPr>
            <a:noAutofit/>
          </a:bodyPr>
          <a:lstStyle>
            <a:lvl1pPr>
              <a:buNone/>
              <a:defRPr sz="1500"/>
            </a:lvl1pPr>
            <a:lvl2pPr>
              <a:buNone/>
              <a:defRPr sz="1500"/>
            </a:lvl2pPr>
            <a:lvl3pPr>
              <a:buNone/>
              <a:defRPr sz="1500"/>
            </a:lvl3pPr>
            <a:lvl4pPr>
              <a:buNone/>
              <a:defRPr sz="1500"/>
            </a:lvl4pPr>
            <a:lvl5pPr>
              <a:buNone/>
              <a:defRPr sz="1500"/>
            </a:lvl5pPr>
          </a:lstStyle>
          <a:p>
            <a:pPr lvl="0"/>
            <a:r>
              <a:rPr lang="en-US"/>
              <a:t>Click to edit Master text styles</a:t>
            </a:r>
          </a:p>
        </p:txBody>
      </p:sp>
    </p:spTree>
    <p:extLst>
      <p:ext uri="{BB962C8B-B14F-4D97-AF65-F5344CB8AC3E}">
        <p14:creationId xmlns:p14="http://schemas.microsoft.com/office/powerpoint/2010/main" val="156511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20A725-54E9-407D-9F73-975E262B7AA7}"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0691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413148" y="549276"/>
            <a:ext cx="2674143"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413148" y="2677307"/>
            <a:ext cx="2674144" cy="3415519"/>
          </a:xfrm>
        </p:spPr>
        <p:txBody>
          <a:bodyPr anchor="t" anchorCtr="0">
            <a:noAutofit/>
          </a:bodyPr>
          <a:lstStyle>
            <a:lvl1pPr>
              <a:buNone/>
              <a:defRPr/>
            </a:lvl1pPr>
          </a:lstStyle>
          <a:p>
            <a:pPr>
              <a:lnSpc>
                <a:spcPct val="120000"/>
              </a:lnSpc>
            </a:pPr>
            <a:r>
              <a:rPr lang="en-US" sz="12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3906696" y="1596771"/>
            <a:ext cx="2586419"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6688931" y="596392"/>
            <a:ext cx="1697832"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6818709" y="3324733"/>
            <a:ext cx="2202657"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4911566" y="850167"/>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4201723" y="5691007"/>
            <a:ext cx="50085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a:p>
          </p:txBody>
        </p:sp>
      </p:grpSp>
    </p:spTree>
    <p:extLst>
      <p:ext uri="{BB962C8B-B14F-4D97-AF65-F5344CB8AC3E}">
        <p14:creationId xmlns:p14="http://schemas.microsoft.com/office/powerpoint/2010/main" val="4132287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413147" y="4507201"/>
            <a:ext cx="337542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2290572"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2290572" y="0"/>
            <a:ext cx="2290572"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4562856" y="0"/>
            <a:ext cx="2290572"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6853428" y="0"/>
            <a:ext cx="2290572"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3946808" y="4508500"/>
            <a:ext cx="4666059" cy="1563688"/>
          </a:xfrm>
        </p:spPr>
        <p:txBody>
          <a:bodyPr>
            <a:noAutofit/>
          </a:bodyPr>
          <a:lstStyle>
            <a:lvl1pPr marL="171450" indent="-171450">
              <a:lnSpc>
                <a:spcPct val="100000"/>
              </a:lnSpc>
              <a:buFont typeface="Arial" panose="020B0604020202020204" pitchFamily="34" charset="0"/>
              <a:buChar char="•"/>
              <a:defRPr sz="1500"/>
            </a:lvl1pPr>
            <a:lvl2pPr>
              <a:buNone/>
              <a:defRPr sz="1425"/>
            </a:lvl2pPr>
            <a:lvl3pPr>
              <a:buNone/>
              <a:defRPr sz="1425"/>
            </a:lvl3pPr>
            <a:lvl4pPr>
              <a:buNone/>
              <a:defRPr sz="1425"/>
            </a:lvl4pPr>
            <a:lvl5pPr>
              <a:buNone/>
              <a:defRPr sz="1425"/>
            </a:lvl5pPr>
          </a:lstStyle>
          <a:p>
            <a:pPr lvl="0"/>
            <a:r>
              <a:rPr lang="en-US"/>
              <a:t>Click to edit Master text styles</a:t>
            </a:r>
          </a:p>
        </p:txBody>
      </p:sp>
    </p:spTree>
    <p:extLst>
      <p:ext uri="{BB962C8B-B14F-4D97-AF65-F5344CB8AC3E}">
        <p14:creationId xmlns:p14="http://schemas.microsoft.com/office/powerpoint/2010/main" val="2925285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9144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30"/>
            <a:ext cx="9144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675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413148" y="549275"/>
            <a:ext cx="4077890" cy="2986234"/>
          </a:xfrm>
        </p:spPr>
        <p:txBody>
          <a:bodyPr anchor="b" anchorCtr="0">
            <a:noAutofit/>
          </a:bodyPr>
          <a:lstStyle>
            <a:lvl1pPr>
              <a:defRPr sz="48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413148" y="3816724"/>
            <a:ext cx="4077890" cy="2265216"/>
          </a:xfrm>
        </p:spPr>
        <p:txBody>
          <a:bodyPr>
            <a:noAutofit/>
          </a:bodyPr>
          <a:lstStyle>
            <a:lvl1pPr>
              <a:buNone/>
              <a:defRPr sz="18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43490771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9144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2"/>
            <a:ext cx="4980214" cy="3300719"/>
          </a:xfrm>
          <a:gradFill>
            <a:gsLst>
              <a:gs pos="0">
                <a:schemeClr val="bg2">
                  <a:alpha val="0"/>
                </a:schemeClr>
              </a:gs>
              <a:gs pos="50000">
                <a:schemeClr val="bg2">
                  <a:alpha val="60000"/>
                </a:schemeClr>
              </a:gs>
            </a:gsLst>
            <a:lin ang="10800000" scaled="1"/>
          </a:gradFill>
        </p:spPr>
        <p:txBody>
          <a:bodyPr>
            <a:noAutofit/>
          </a:bodyPr>
          <a:lstStyle>
            <a:lvl1pPr marL="41148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1"/>
            <a:ext cx="4980214"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411480">
              <a:spcAft>
                <a:spcPts val="900"/>
              </a:spcAft>
              <a:defRPr sz="4800"/>
            </a:lvl1pPr>
          </a:lstStyle>
          <a:p>
            <a:r>
              <a:rPr lang="en-US"/>
              <a:t>Click to edit Master title style</a:t>
            </a:r>
            <a:endParaRPr lang="en-US" dirty="0"/>
          </a:p>
        </p:txBody>
      </p:sp>
    </p:spTree>
    <p:extLst>
      <p:ext uri="{BB962C8B-B14F-4D97-AF65-F5344CB8AC3E}">
        <p14:creationId xmlns:p14="http://schemas.microsoft.com/office/powerpoint/2010/main" val="158729672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460499" y="5334748"/>
            <a:ext cx="508601"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413147" y="549275"/>
            <a:ext cx="83187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413147" y="2113200"/>
            <a:ext cx="8317706"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584857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413148" y="549275"/>
            <a:ext cx="2674620" cy="3384550"/>
          </a:xfrm>
        </p:spPr>
        <p:txBody>
          <a:bodyPr wrap="square" anchor="b" anchorCtr="0">
            <a:noAutofit/>
          </a:bodyPr>
          <a:lstStyle>
            <a:lvl1pPr>
              <a:defRPr sz="3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8116617" y="4143453"/>
            <a:ext cx="550693"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4251585" y="5059009"/>
            <a:ext cx="81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413147" y="4097339"/>
            <a:ext cx="2674143" cy="2351087"/>
          </a:xfrm>
        </p:spPr>
        <p:txBody>
          <a:bodyPr>
            <a:noAutofit/>
          </a:bodyPr>
          <a:lstStyle>
            <a:lvl1pPr>
              <a:buNone/>
              <a:defRPr sz="1800"/>
            </a:lvl1pPr>
            <a:lvl2pPr>
              <a:defRPr sz="1500"/>
            </a:lvl2pPr>
            <a:lvl3pPr>
              <a:defRPr sz="1500"/>
            </a:lvl3pPr>
            <a:lvl4pPr>
              <a:defRPr sz="1500"/>
            </a:lvl4pPr>
            <a:lvl5pPr>
              <a:defRPr sz="15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4151857" y="656633"/>
            <a:ext cx="3849291"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4275828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30"/>
            <a:ext cx="9144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7716581" y="762609"/>
            <a:ext cx="81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411481" y="548641"/>
            <a:ext cx="6211490"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350424" y="4518946"/>
            <a:ext cx="1485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809244" y="1990724"/>
            <a:ext cx="126873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2878788" y="1990724"/>
            <a:ext cx="126873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4996482" y="1993392"/>
            <a:ext cx="126873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7114176" y="1990724"/>
            <a:ext cx="126873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809625" y="3781425"/>
            <a:ext cx="1283494" cy="365760"/>
          </a:xfrm>
        </p:spPr>
        <p:txBody>
          <a:bodyPr>
            <a:noAutofit/>
          </a:bodyPr>
          <a:lstStyle>
            <a:lvl1pPr>
              <a:buNone/>
              <a:defRPr sz="15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809050" y="4232950"/>
            <a:ext cx="1283679" cy="638175"/>
          </a:xfrm>
        </p:spPr>
        <p:txBody>
          <a:bodyPr>
            <a:noAutofit/>
          </a:bodyPr>
          <a:lstStyle>
            <a:lvl1pPr>
              <a:buNone/>
              <a:defRPr sz="135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2879364" y="3781425"/>
            <a:ext cx="1283494" cy="365760"/>
          </a:xfrm>
        </p:spPr>
        <p:txBody>
          <a:bodyPr>
            <a:noAutofit/>
          </a:bodyPr>
          <a:lstStyle>
            <a:lvl1pPr>
              <a:buNone/>
              <a:defRPr sz="15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2878788" y="4232950"/>
            <a:ext cx="1283679" cy="638175"/>
          </a:xfrm>
        </p:spPr>
        <p:txBody>
          <a:bodyPr>
            <a:noAutofit/>
          </a:bodyPr>
          <a:lstStyle>
            <a:lvl1pPr>
              <a:buNone/>
              <a:defRPr sz="135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4997058" y="3781425"/>
            <a:ext cx="1283494" cy="365760"/>
          </a:xfrm>
        </p:spPr>
        <p:txBody>
          <a:bodyPr>
            <a:noAutofit/>
          </a:bodyPr>
          <a:lstStyle>
            <a:lvl1pPr>
              <a:buNone/>
              <a:defRPr sz="15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4996482" y="4232950"/>
            <a:ext cx="1283679" cy="638175"/>
          </a:xfrm>
        </p:spPr>
        <p:txBody>
          <a:bodyPr>
            <a:noAutofit/>
          </a:bodyPr>
          <a:lstStyle>
            <a:lvl1pPr>
              <a:buNone/>
              <a:defRPr sz="135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7074834" y="3787288"/>
            <a:ext cx="1283494" cy="365760"/>
          </a:xfrm>
        </p:spPr>
        <p:txBody>
          <a:bodyPr>
            <a:noAutofit/>
          </a:bodyPr>
          <a:lstStyle>
            <a:lvl1pPr>
              <a:buNone/>
              <a:defRPr sz="15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7074259" y="4238813"/>
            <a:ext cx="1283679" cy="638175"/>
          </a:xfrm>
        </p:spPr>
        <p:txBody>
          <a:bodyPr>
            <a:noAutofit/>
          </a:bodyPr>
          <a:lstStyle>
            <a:lvl1pPr>
              <a:buNone/>
              <a:defRPr sz="135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055702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8318709" y="5893466"/>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Rectangle 10">
            <a:extLst>
              <a:ext uri="{FF2B5EF4-FFF2-40B4-BE49-F238E27FC236}">
                <a16:creationId xmlns:a16="http://schemas.microsoft.com/office/drawing/2014/main" id="{EB89C080-4102-49AE-BDA9-59A4A67E2486}"/>
              </a:ext>
            </a:extLst>
          </p:cNvPr>
          <p:cNvSpPr/>
          <p:nvPr/>
        </p:nvSpPr>
        <p:spPr>
          <a:xfrm>
            <a:off x="8588709" y="5827878"/>
            <a:ext cx="284287"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413147" y="549275"/>
            <a:ext cx="8323163" cy="1332000"/>
          </a:xfrm>
        </p:spPr>
        <p:txBody>
          <a:bodyPr vert="horz" wrap="square" lIns="0" tIns="0" rIns="0" bIns="0" rtlCol="0" anchor="t" anchorCtr="0">
            <a:noAutofit/>
          </a:bodyPr>
          <a:lstStyle>
            <a:lvl1pPr>
              <a:defRPr lang="en-US" sz="36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413148" y="1731375"/>
            <a:ext cx="4077890" cy="535354"/>
          </a:xfrm>
        </p:spPr>
        <p:txBody>
          <a:bodyPr anchor="b">
            <a:noAutofit/>
          </a:bodyPr>
          <a:lstStyle>
            <a:lvl1pPr marL="0" indent="0">
              <a:buNone/>
              <a:defRPr sz="1050" b="0" cap="all" spc="150" baseline="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413147" y="2427371"/>
            <a:ext cx="4071836" cy="3515555"/>
          </a:xfrm>
        </p:spPr>
        <p:txBody>
          <a:bodyPr>
            <a:noAutofit/>
          </a:bodyPr>
          <a:lstStyle>
            <a:lvl1pPr>
              <a:defRPr sz="18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4659018" y="1731375"/>
            <a:ext cx="4077294" cy="535354"/>
          </a:xfrm>
        </p:spPr>
        <p:txBody>
          <a:bodyPr vert="horz" wrap="square" lIns="0" tIns="0" rIns="0" bIns="0" rtlCol="0" anchor="b">
            <a:noAutofit/>
          </a:bodyPr>
          <a:lstStyle>
            <a:lvl1pPr>
              <a:buNone/>
              <a:defRPr lang="en-US" sz="1050" b="0" cap="all" spc="150" baseline="0" dirty="0">
                <a:solidFill>
                  <a:schemeClr val="tx1"/>
                </a:solidFill>
              </a:defRPr>
            </a:lvl1pPr>
          </a:lstStyle>
          <a:p>
            <a:pPr marL="171450" lvl="0" indent="-17145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4659018" y="2427371"/>
            <a:ext cx="4077293" cy="3515555"/>
          </a:xfrm>
        </p:spPr>
        <p:txBody>
          <a:bodyPr>
            <a:noAutofit/>
          </a:bodyPr>
          <a:lstStyle>
            <a:lvl1pPr>
              <a:defRPr sz="18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214010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03449" y="5260967"/>
            <a:ext cx="1485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7991208" y="329137"/>
            <a:ext cx="1080000" cy="947210"/>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8137008" y="518342"/>
            <a:ext cx="405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350602" y="2472855"/>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413147" y="549275"/>
            <a:ext cx="8323163" cy="1332000"/>
          </a:xfrm>
        </p:spPr>
        <p:txBody>
          <a:bodyPr vert="horz" wrap="square" lIns="0" tIns="0" rIns="0" bIns="0" rtlCol="0" anchor="t" anchorCtr="0">
            <a:noAutofit/>
          </a:bodyPr>
          <a:lstStyle>
            <a:lvl1pPr>
              <a:defRPr lang="en-US" sz="36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413148" y="1731375"/>
            <a:ext cx="2672952" cy="535354"/>
          </a:xfrm>
        </p:spPr>
        <p:txBody>
          <a:bodyPr anchor="b">
            <a:noAutofit/>
          </a:bodyPr>
          <a:lstStyle>
            <a:lvl1pPr marL="0" indent="0">
              <a:buNone/>
              <a:defRPr sz="1500" b="0" cap="all" spc="150" baseline="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419607" y="2432305"/>
            <a:ext cx="2672952" cy="3515555"/>
          </a:xfrm>
        </p:spPr>
        <p:txBody>
          <a:bodyPr>
            <a:no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3256180" y="1731375"/>
            <a:ext cx="2674620" cy="535354"/>
          </a:xfrm>
        </p:spPr>
        <p:txBody>
          <a:bodyPr vert="horz" wrap="square" lIns="0" tIns="0" rIns="0" bIns="0" rtlCol="0" anchor="b">
            <a:noAutofit/>
          </a:bodyPr>
          <a:lstStyle>
            <a:lvl1pPr>
              <a:buNone/>
              <a:defRPr lang="en-US" sz="1500" b="0" cap="all" spc="150" baseline="0" dirty="0">
                <a:solidFill>
                  <a:schemeClr val="tx1"/>
                </a:solidFill>
              </a:defRPr>
            </a:lvl1pPr>
          </a:lstStyle>
          <a:p>
            <a:pPr marL="171450" lvl="0" indent="-17145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3256180" y="2427371"/>
            <a:ext cx="2631566" cy="3515555"/>
          </a:xfrm>
        </p:spPr>
        <p:txBody>
          <a:bodyPr>
            <a:noAutofit/>
          </a:bodyPr>
          <a:lstStyle>
            <a:lvl1pPr>
              <a:defRPr sz="1275"/>
            </a:lvl1pPr>
            <a:lvl2pPr>
              <a:defRPr sz="1275"/>
            </a:lvl2pPr>
            <a:lvl3pPr>
              <a:defRPr sz="1275"/>
            </a:lvl3pPr>
            <a:lvl4pPr>
              <a:defRPr sz="1275"/>
            </a:lvl4pPr>
            <a:lvl5pP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6104744" y="1731375"/>
            <a:ext cx="2674620" cy="535354"/>
          </a:xfrm>
        </p:spPr>
        <p:txBody>
          <a:bodyPr vert="horz" wrap="square" lIns="0" tIns="0" rIns="0" bIns="0" rtlCol="0" anchor="b">
            <a:noAutofit/>
          </a:bodyPr>
          <a:lstStyle>
            <a:lvl1pPr>
              <a:buNone/>
              <a:defRPr lang="en-US" sz="1500" b="0" cap="all" spc="150" baseline="0" dirty="0">
                <a:solidFill>
                  <a:schemeClr val="tx1"/>
                </a:solidFill>
              </a:defRPr>
            </a:lvl1pPr>
          </a:lstStyle>
          <a:p>
            <a:pPr marL="171450" lvl="0" indent="-17145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6104745" y="2427371"/>
            <a:ext cx="2631566" cy="3515555"/>
          </a:xfrm>
        </p:spPr>
        <p:txBody>
          <a:bodyPr>
            <a:noAutofit/>
          </a:bodyPr>
          <a:lstStyle>
            <a:lvl1pPr>
              <a:defRPr sz="1275"/>
            </a:lvl1pPr>
            <a:lvl2pPr>
              <a:defRPr sz="1275"/>
            </a:lvl2pPr>
            <a:lvl3pPr>
              <a:defRPr sz="1275"/>
            </a:lvl3pPr>
            <a:lvl4pPr>
              <a:defRPr sz="1275"/>
            </a:lvl4pPr>
            <a:lvl5pP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5498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413147" y="4508501"/>
            <a:ext cx="337542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9144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3946808" y="4508500"/>
            <a:ext cx="4666059" cy="1563688"/>
          </a:xfrm>
        </p:spPr>
        <p:txBody>
          <a:bodyPr>
            <a:noAutofit/>
          </a:bodyPr>
          <a:lstStyle>
            <a:lvl1pPr marL="0" indent="0">
              <a:buNone/>
              <a:defRPr sz="1500"/>
            </a:lvl1pPr>
            <a:lvl2pPr>
              <a:buNone/>
              <a:defRPr sz="1425"/>
            </a:lvl2pPr>
            <a:lvl3pPr>
              <a:buNone/>
              <a:defRPr sz="1425"/>
            </a:lvl3pPr>
            <a:lvl4pPr>
              <a:buNone/>
              <a:defRPr sz="1425"/>
            </a:lvl4pPr>
            <a:lvl5pPr>
              <a:buNone/>
              <a:defRPr sz="1425"/>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919330" y="3852225"/>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284244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A3A1A4-27F0-40D7-8D4A-8A0CB8EF13C1}" type="datetime1">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9657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413148" y="549275"/>
            <a:ext cx="4077890"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413148" y="3827610"/>
            <a:ext cx="4077890" cy="2265216"/>
          </a:xfrm>
        </p:spPr>
        <p:txBody>
          <a:bodyPr>
            <a:noAutofit/>
          </a:bodyPr>
          <a:lstStyle>
            <a:lvl1pPr>
              <a:buNone/>
              <a:defRPr sz="18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4917186" y="548640"/>
            <a:ext cx="3813048"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4917186" y="3429000"/>
            <a:ext cx="3813048"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8371010" y="125400"/>
            <a:ext cx="1053524"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445527" y="5610392"/>
            <a:ext cx="50085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3977884" y="5427212"/>
            <a:ext cx="81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954656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2519362" y="389841"/>
            <a:ext cx="6211490" cy="2954655"/>
          </a:xfrm>
        </p:spPr>
        <p:txBody>
          <a:bodyPr anchor="t" anchorCtr="0">
            <a:noAutofit/>
          </a:bodyPr>
          <a:lstStyle>
            <a:lvl1pPr algn="l">
              <a:lnSpc>
                <a:spcPct val="100000"/>
              </a:lnSpc>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2519362" y="3536951"/>
            <a:ext cx="6211492" cy="2555874"/>
          </a:xfrm>
        </p:spPr>
        <p:txBody>
          <a:bodyPr>
            <a:noAutofit/>
          </a:bodyPr>
          <a:lstStyle>
            <a:lvl1pPr marL="0" indent="0" algn="l">
              <a:lnSpc>
                <a:spcPct val="100000"/>
              </a:lnSpc>
              <a:buNone/>
              <a:defRPr sz="1800">
                <a:solidFill>
                  <a:schemeClr val="tx1">
                    <a:alpha val="8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324334" y="639757"/>
            <a:ext cx="1080000" cy="947210"/>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 name="Oval 19">
            <a:extLst>
              <a:ext uri="{FF2B5EF4-FFF2-40B4-BE49-F238E27FC236}">
                <a16:creationId xmlns:a16="http://schemas.microsoft.com/office/drawing/2014/main" id="{AAA7AB09-557C-41AD-9113-FF9F68FA1035}"/>
              </a:ext>
            </a:extLst>
          </p:cNvPr>
          <p:cNvSpPr/>
          <p:nvPr/>
        </p:nvSpPr>
        <p:spPr>
          <a:xfrm rot="8100000">
            <a:off x="470134" y="828962"/>
            <a:ext cx="405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350602" y="2472855"/>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997464" y="4524379"/>
            <a:ext cx="1485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grpSp>
    </p:spTree>
    <p:extLst>
      <p:ext uri="{BB962C8B-B14F-4D97-AF65-F5344CB8AC3E}">
        <p14:creationId xmlns:p14="http://schemas.microsoft.com/office/powerpoint/2010/main" val="2147322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8302398" y="333375"/>
            <a:ext cx="27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248839" y="5528198"/>
            <a:ext cx="473606"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413147" y="549275"/>
            <a:ext cx="8317706"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413147" y="2097175"/>
            <a:ext cx="40767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4654154" y="2097175"/>
            <a:ext cx="40767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4343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7337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3712224" y="5111861"/>
            <a:ext cx="947210"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413148" y="549275"/>
            <a:ext cx="8317706" cy="984885"/>
          </a:xfrm>
        </p:spPr>
        <p:txBody>
          <a:bodyPr anchor="t">
            <a:no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3221831" y="1750061"/>
            <a:ext cx="5509022" cy="4342765"/>
          </a:xfrm>
        </p:spPr>
        <p:txBody>
          <a:bodyPr>
            <a:no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413148" y="1750061"/>
            <a:ext cx="2674144" cy="4342765"/>
          </a:xfrm>
        </p:spPr>
        <p:txBody>
          <a:bodyPr>
            <a:no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973408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E52B-0F61-497C-BA9A-17FEF062BD65}"/>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NZ"/>
          </a:p>
        </p:txBody>
      </p:sp>
      <p:sp>
        <p:nvSpPr>
          <p:cNvPr id="3" name="Subtitle 2">
            <a:extLst>
              <a:ext uri="{FF2B5EF4-FFF2-40B4-BE49-F238E27FC236}">
                <a16:creationId xmlns:a16="http://schemas.microsoft.com/office/drawing/2014/main" id="{94CD7BBD-5AD7-4E53-A59A-63BA368C281A}"/>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320EDEA-3FA3-4709-BB7D-690A051C6D2C}"/>
              </a:ext>
            </a:extLst>
          </p:cNvPr>
          <p:cNvSpPr>
            <a:spLocks noGrp="1"/>
          </p:cNvSpPr>
          <p:nvPr>
            <p:ph type="dt" sz="half" idx="10"/>
          </p:nvPr>
        </p:nvSpPr>
        <p:spPr/>
        <p:txBody>
          <a:bodyPr/>
          <a:lstStyle/>
          <a:p>
            <a:fld id="{6FD548BB-0C57-40F1-9595-73615B84D641}" type="datetimeFigureOut">
              <a:rPr lang="en-NZ" smtClean="0"/>
              <a:t>4/08/2023</a:t>
            </a:fld>
            <a:endParaRPr lang="en-NZ" dirty="0"/>
          </a:p>
        </p:txBody>
      </p:sp>
      <p:sp>
        <p:nvSpPr>
          <p:cNvPr id="5" name="Footer Placeholder 4">
            <a:extLst>
              <a:ext uri="{FF2B5EF4-FFF2-40B4-BE49-F238E27FC236}">
                <a16:creationId xmlns:a16="http://schemas.microsoft.com/office/drawing/2014/main" id="{66FC730E-7352-4354-9A11-CA783FC53D3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DCF39EA6-FE85-4B39-B1CE-E5D3F1809943}"/>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2906018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43C1-91A0-475E-99B6-62CB99088A0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EB96583-3315-41DD-AFDB-AAD56163D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2C408E3-69D5-47A7-AE9F-C975BAC9EF80}"/>
              </a:ext>
            </a:extLst>
          </p:cNvPr>
          <p:cNvSpPr>
            <a:spLocks noGrp="1"/>
          </p:cNvSpPr>
          <p:nvPr>
            <p:ph type="dt" sz="half" idx="10"/>
          </p:nvPr>
        </p:nvSpPr>
        <p:spPr/>
        <p:txBody>
          <a:bodyPr/>
          <a:lstStyle/>
          <a:p>
            <a:fld id="{6FD548BB-0C57-40F1-9595-73615B84D641}" type="datetimeFigureOut">
              <a:rPr lang="en-NZ" smtClean="0"/>
              <a:t>4/08/2023</a:t>
            </a:fld>
            <a:endParaRPr lang="en-NZ" dirty="0"/>
          </a:p>
        </p:txBody>
      </p:sp>
      <p:sp>
        <p:nvSpPr>
          <p:cNvPr id="5" name="Footer Placeholder 4">
            <a:extLst>
              <a:ext uri="{FF2B5EF4-FFF2-40B4-BE49-F238E27FC236}">
                <a16:creationId xmlns:a16="http://schemas.microsoft.com/office/drawing/2014/main" id="{7C94AE37-DC75-418E-8679-B29EF39310F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E2A6F16-FA1E-4D79-A553-23CF426DBD32}"/>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28971822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0706-6EEA-4B7D-A0FD-49E0A0D60883}"/>
              </a:ext>
            </a:extLst>
          </p:cNvPr>
          <p:cNvSpPr>
            <a:spLocks noGrp="1"/>
          </p:cNvSpPr>
          <p:nvPr>
            <p:ph type="title"/>
          </p:nvPr>
        </p:nvSpPr>
        <p:spPr>
          <a:xfrm>
            <a:off x="623888" y="1709741"/>
            <a:ext cx="7886700" cy="2852737"/>
          </a:xfrm>
        </p:spPr>
        <p:txBody>
          <a:bodyPr anchor="b"/>
          <a:lstStyle>
            <a:lvl1pPr>
              <a:defRPr sz="3375"/>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22442C2-0212-434D-9EC6-F9B5F2A255B8}"/>
              </a:ext>
            </a:extLst>
          </p:cNvPr>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2A8927-96FF-4AF4-9068-3D588812805D}"/>
              </a:ext>
            </a:extLst>
          </p:cNvPr>
          <p:cNvSpPr>
            <a:spLocks noGrp="1"/>
          </p:cNvSpPr>
          <p:nvPr>
            <p:ph type="dt" sz="half" idx="10"/>
          </p:nvPr>
        </p:nvSpPr>
        <p:spPr/>
        <p:txBody>
          <a:bodyPr/>
          <a:lstStyle/>
          <a:p>
            <a:fld id="{6FD548BB-0C57-40F1-9595-73615B84D641}" type="datetimeFigureOut">
              <a:rPr lang="en-NZ" smtClean="0"/>
              <a:t>4/08/2023</a:t>
            </a:fld>
            <a:endParaRPr lang="en-NZ" dirty="0"/>
          </a:p>
        </p:txBody>
      </p:sp>
      <p:sp>
        <p:nvSpPr>
          <p:cNvPr id="5" name="Footer Placeholder 4">
            <a:extLst>
              <a:ext uri="{FF2B5EF4-FFF2-40B4-BE49-F238E27FC236}">
                <a16:creationId xmlns:a16="http://schemas.microsoft.com/office/drawing/2014/main" id="{D5053C85-F285-4707-B00F-48252340B46B}"/>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0FB665AD-10FE-4A81-B9BB-4D3D6A702485}"/>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2429244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ED25-0C0E-49AD-950F-1160AAEBF56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842EC6B-6D68-4C31-B471-7F7E84FA5D1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A073F5E-B86C-4552-9FFF-76DBD44BBE8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E7BB1DAE-88B0-4037-95C1-6F4D2CBD64B8}"/>
              </a:ext>
            </a:extLst>
          </p:cNvPr>
          <p:cNvSpPr>
            <a:spLocks noGrp="1"/>
          </p:cNvSpPr>
          <p:nvPr>
            <p:ph type="dt" sz="half" idx="10"/>
          </p:nvPr>
        </p:nvSpPr>
        <p:spPr/>
        <p:txBody>
          <a:bodyPr/>
          <a:lstStyle/>
          <a:p>
            <a:fld id="{6FD548BB-0C57-40F1-9595-73615B84D641}" type="datetimeFigureOut">
              <a:rPr lang="en-NZ" smtClean="0"/>
              <a:t>4/08/2023</a:t>
            </a:fld>
            <a:endParaRPr lang="en-NZ" dirty="0"/>
          </a:p>
        </p:txBody>
      </p:sp>
      <p:sp>
        <p:nvSpPr>
          <p:cNvPr id="6" name="Footer Placeholder 5">
            <a:extLst>
              <a:ext uri="{FF2B5EF4-FFF2-40B4-BE49-F238E27FC236}">
                <a16:creationId xmlns:a16="http://schemas.microsoft.com/office/drawing/2014/main" id="{BB8C2918-3ED7-402A-AB98-C14538F94179}"/>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24B0347C-67CC-4B8F-BF2D-0827B5E5854D}"/>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2801843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A80D-6451-4221-AF15-790FCE42A3C3}"/>
              </a:ext>
            </a:extLst>
          </p:cNvPr>
          <p:cNvSpPr>
            <a:spLocks noGrp="1"/>
          </p:cNvSpPr>
          <p:nvPr>
            <p:ph type="title"/>
          </p:nvPr>
        </p:nvSpPr>
        <p:spPr>
          <a:xfrm>
            <a:off x="629841" y="365128"/>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098F2FF-90A6-4586-A336-55187048C950}"/>
              </a:ext>
            </a:extLst>
          </p:cNvPr>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4688246D-1BBB-441F-9B92-0FF9D068BF6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00D6AA-C9CF-4C97-90E0-7332D690D3E0}"/>
              </a:ext>
            </a:extLst>
          </p:cNvPr>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FAF90D38-8DE8-464F-A51C-B69304EE3444}"/>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0E465B8-04EE-467E-95F1-65DC21EE2E94}"/>
              </a:ext>
            </a:extLst>
          </p:cNvPr>
          <p:cNvSpPr>
            <a:spLocks noGrp="1"/>
          </p:cNvSpPr>
          <p:nvPr>
            <p:ph type="dt" sz="half" idx="10"/>
          </p:nvPr>
        </p:nvSpPr>
        <p:spPr/>
        <p:txBody>
          <a:bodyPr/>
          <a:lstStyle/>
          <a:p>
            <a:fld id="{6FD548BB-0C57-40F1-9595-73615B84D641}" type="datetimeFigureOut">
              <a:rPr lang="en-NZ" smtClean="0"/>
              <a:t>4/08/2023</a:t>
            </a:fld>
            <a:endParaRPr lang="en-NZ" dirty="0"/>
          </a:p>
        </p:txBody>
      </p:sp>
      <p:sp>
        <p:nvSpPr>
          <p:cNvPr id="8" name="Footer Placeholder 7">
            <a:extLst>
              <a:ext uri="{FF2B5EF4-FFF2-40B4-BE49-F238E27FC236}">
                <a16:creationId xmlns:a16="http://schemas.microsoft.com/office/drawing/2014/main" id="{D700B200-FEE6-4DA4-9776-144500E88E17}"/>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E2BEA595-708C-46B7-89E8-C7A933FCE6B2}"/>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288326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3E782D-8FE9-4CCA-9014-51AAD224E067}" type="datetime1">
              <a:rPr lang="en-US" smtClean="0"/>
              <a:t>8/4/2023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6664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3098-79FA-4110-9503-38509253A81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34D5B6B-F027-40C3-B04F-604FFB544081}"/>
              </a:ext>
            </a:extLst>
          </p:cNvPr>
          <p:cNvSpPr>
            <a:spLocks noGrp="1"/>
          </p:cNvSpPr>
          <p:nvPr>
            <p:ph type="dt" sz="half" idx="10"/>
          </p:nvPr>
        </p:nvSpPr>
        <p:spPr/>
        <p:txBody>
          <a:bodyPr/>
          <a:lstStyle/>
          <a:p>
            <a:fld id="{6FD548BB-0C57-40F1-9595-73615B84D641}" type="datetimeFigureOut">
              <a:rPr lang="en-NZ" smtClean="0"/>
              <a:t>4/08/2023</a:t>
            </a:fld>
            <a:endParaRPr lang="en-NZ" dirty="0"/>
          </a:p>
        </p:txBody>
      </p:sp>
      <p:sp>
        <p:nvSpPr>
          <p:cNvPr id="4" name="Footer Placeholder 3">
            <a:extLst>
              <a:ext uri="{FF2B5EF4-FFF2-40B4-BE49-F238E27FC236}">
                <a16:creationId xmlns:a16="http://schemas.microsoft.com/office/drawing/2014/main" id="{0E319CB2-C767-42A9-88C3-1CC4E450F0BA}"/>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0D5C8B39-F4D2-4094-80FC-99242EC4487A}"/>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418286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60FB4-CBE6-47F5-95D6-3ED42A0E2877}"/>
              </a:ext>
            </a:extLst>
          </p:cNvPr>
          <p:cNvSpPr>
            <a:spLocks noGrp="1"/>
          </p:cNvSpPr>
          <p:nvPr>
            <p:ph type="dt" sz="half" idx="10"/>
          </p:nvPr>
        </p:nvSpPr>
        <p:spPr/>
        <p:txBody>
          <a:bodyPr/>
          <a:lstStyle/>
          <a:p>
            <a:fld id="{6FD548BB-0C57-40F1-9595-73615B84D641}" type="datetimeFigureOut">
              <a:rPr lang="en-NZ" smtClean="0"/>
              <a:t>4/08/2023</a:t>
            </a:fld>
            <a:endParaRPr lang="en-NZ" dirty="0"/>
          </a:p>
        </p:txBody>
      </p:sp>
      <p:sp>
        <p:nvSpPr>
          <p:cNvPr id="3" name="Footer Placeholder 2">
            <a:extLst>
              <a:ext uri="{FF2B5EF4-FFF2-40B4-BE49-F238E27FC236}">
                <a16:creationId xmlns:a16="http://schemas.microsoft.com/office/drawing/2014/main" id="{6012CF3E-CBF0-49A5-9F4E-82754BED5516}"/>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65965ECC-BAB7-4B11-ACCA-BB82EF7AD16E}"/>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2171133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26B9-1FB3-442A-9EEA-AACC0FB94B67}"/>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C3E6DCF-7F2A-4AF3-8BA0-942C861D60A1}"/>
              </a:ext>
            </a:extLst>
          </p:cNvPr>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2B9BDACA-841A-4CF6-B0DA-51F59D29CD48}"/>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74FF702E-04C9-4980-B687-F09C0CC546A9}"/>
              </a:ext>
            </a:extLst>
          </p:cNvPr>
          <p:cNvSpPr>
            <a:spLocks noGrp="1"/>
          </p:cNvSpPr>
          <p:nvPr>
            <p:ph type="dt" sz="half" idx="10"/>
          </p:nvPr>
        </p:nvSpPr>
        <p:spPr/>
        <p:txBody>
          <a:bodyPr/>
          <a:lstStyle/>
          <a:p>
            <a:fld id="{6FD548BB-0C57-40F1-9595-73615B84D641}" type="datetimeFigureOut">
              <a:rPr lang="en-NZ" smtClean="0"/>
              <a:t>4/08/2023</a:t>
            </a:fld>
            <a:endParaRPr lang="en-NZ" dirty="0"/>
          </a:p>
        </p:txBody>
      </p:sp>
      <p:sp>
        <p:nvSpPr>
          <p:cNvPr id="6" name="Footer Placeholder 5">
            <a:extLst>
              <a:ext uri="{FF2B5EF4-FFF2-40B4-BE49-F238E27FC236}">
                <a16:creationId xmlns:a16="http://schemas.microsoft.com/office/drawing/2014/main" id="{06B20B1C-1CC8-4A4B-95C9-25B0A8F16A9A}"/>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B7D42BCD-F9F9-4308-87A9-F3644628926D}"/>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492520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D470-9676-4292-BEB4-6E1DB134B46D}"/>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AA848A24-25E9-4C06-A0B9-359714DD1766}"/>
              </a:ext>
            </a:extLst>
          </p:cNvPr>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NZ"/>
          </a:p>
        </p:txBody>
      </p:sp>
      <p:sp>
        <p:nvSpPr>
          <p:cNvPr id="4" name="Text Placeholder 3">
            <a:extLst>
              <a:ext uri="{FF2B5EF4-FFF2-40B4-BE49-F238E27FC236}">
                <a16:creationId xmlns:a16="http://schemas.microsoft.com/office/drawing/2014/main" id="{66B5FD84-A1EE-453F-9AA0-72773A21DDEA}"/>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D9AB63B3-7C39-47EF-807C-7E914254A7E6}"/>
              </a:ext>
            </a:extLst>
          </p:cNvPr>
          <p:cNvSpPr>
            <a:spLocks noGrp="1"/>
          </p:cNvSpPr>
          <p:nvPr>
            <p:ph type="dt" sz="half" idx="10"/>
          </p:nvPr>
        </p:nvSpPr>
        <p:spPr/>
        <p:txBody>
          <a:bodyPr/>
          <a:lstStyle/>
          <a:p>
            <a:fld id="{6FD548BB-0C57-40F1-9595-73615B84D641}" type="datetimeFigureOut">
              <a:rPr lang="en-NZ" smtClean="0"/>
              <a:t>4/08/2023</a:t>
            </a:fld>
            <a:endParaRPr lang="en-NZ" dirty="0"/>
          </a:p>
        </p:txBody>
      </p:sp>
      <p:sp>
        <p:nvSpPr>
          <p:cNvPr id="6" name="Footer Placeholder 5">
            <a:extLst>
              <a:ext uri="{FF2B5EF4-FFF2-40B4-BE49-F238E27FC236}">
                <a16:creationId xmlns:a16="http://schemas.microsoft.com/office/drawing/2014/main" id="{67D6D286-34EF-4DFA-B9C7-F62F2DD6FC3F}"/>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973C09B0-1FF9-44F9-AEC2-9C3E446990FD}"/>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139168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D05A-4F93-4AD1-B452-1ABB1337D2B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BE03933-10F6-4523-A94E-C56C9BF9B3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FB3FAAD-2FE5-4853-A3AD-C06C8DF1CDE6}"/>
              </a:ext>
            </a:extLst>
          </p:cNvPr>
          <p:cNvSpPr>
            <a:spLocks noGrp="1"/>
          </p:cNvSpPr>
          <p:nvPr>
            <p:ph type="dt" sz="half" idx="10"/>
          </p:nvPr>
        </p:nvSpPr>
        <p:spPr/>
        <p:txBody>
          <a:bodyPr/>
          <a:lstStyle/>
          <a:p>
            <a:fld id="{6FD548BB-0C57-40F1-9595-73615B84D641}" type="datetimeFigureOut">
              <a:rPr lang="en-NZ" smtClean="0"/>
              <a:t>4/08/2023</a:t>
            </a:fld>
            <a:endParaRPr lang="en-NZ" dirty="0"/>
          </a:p>
        </p:txBody>
      </p:sp>
      <p:sp>
        <p:nvSpPr>
          <p:cNvPr id="5" name="Footer Placeholder 4">
            <a:extLst>
              <a:ext uri="{FF2B5EF4-FFF2-40B4-BE49-F238E27FC236}">
                <a16:creationId xmlns:a16="http://schemas.microsoft.com/office/drawing/2014/main" id="{D61C8510-8943-4983-83B3-1A16CF3303B4}"/>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C86C03E6-88C8-4319-B423-B28CF6ECEE9F}"/>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13613792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CCDA0F-6B6D-46C3-BAA6-C6051D4D86F4}"/>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A5DE0600-A2A6-483F-9211-330916CF11CE}"/>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E79D030-D135-4367-A772-07E8711F8E83}"/>
              </a:ext>
            </a:extLst>
          </p:cNvPr>
          <p:cNvSpPr>
            <a:spLocks noGrp="1"/>
          </p:cNvSpPr>
          <p:nvPr>
            <p:ph type="dt" sz="half" idx="10"/>
          </p:nvPr>
        </p:nvSpPr>
        <p:spPr/>
        <p:txBody>
          <a:bodyPr/>
          <a:lstStyle/>
          <a:p>
            <a:fld id="{6FD548BB-0C57-40F1-9595-73615B84D641}" type="datetimeFigureOut">
              <a:rPr lang="en-NZ" smtClean="0"/>
              <a:t>4/08/2023</a:t>
            </a:fld>
            <a:endParaRPr lang="en-NZ" dirty="0"/>
          </a:p>
        </p:txBody>
      </p:sp>
      <p:sp>
        <p:nvSpPr>
          <p:cNvPr id="5" name="Footer Placeholder 4">
            <a:extLst>
              <a:ext uri="{FF2B5EF4-FFF2-40B4-BE49-F238E27FC236}">
                <a16:creationId xmlns:a16="http://schemas.microsoft.com/office/drawing/2014/main" id="{49980A91-8124-4230-BC7B-2B7411F7412D}"/>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B90D7E95-C575-4F9E-B034-1DEFE17551E9}"/>
              </a:ext>
            </a:extLst>
          </p:cNvPr>
          <p:cNvSpPr>
            <a:spLocks noGrp="1"/>
          </p:cNvSpPr>
          <p:nvPr>
            <p:ph type="sldNum" sz="quarter" idx="12"/>
          </p:nvPr>
        </p:nvSpPr>
        <p:spPr/>
        <p:txBody>
          <a:bodyPr/>
          <a:lstStyle/>
          <a:p>
            <a:fld id="{27FF06EF-DFDD-4909-BAAA-E159D45F6349}" type="slidenum">
              <a:rPr lang="en-NZ" smtClean="0"/>
              <a:t>‹#›</a:t>
            </a:fld>
            <a:endParaRPr lang="en-NZ" dirty="0"/>
          </a:p>
        </p:txBody>
      </p:sp>
    </p:spTree>
    <p:extLst>
      <p:ext uri="{BB962C8B-B14F-4D97-AF65-F5344CB8AC3E}">
        <p14:creationId xmlns:p14="http://schemas.microsoft.com/office/powerpoint/2010/main" val="1407931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3FA477-2AAC-4542-B202-F84C29453EE3}" type="datetimeFigureOut">
              <a:rPr lang="en-NZ" smtClean="0"/>
              <a:pPr/>
              <a:t>4/08/2023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B0C8FA1-0B70-42E8-8F82-5DF447EB28C6}" type="slidenum">
              <a:rPr lang="en-NZ" smtClean="0"/>
              <a:pPr/>
              <a:t>‹#›</a:t>
            </a:fld>
            <a:endParaRPr lang="en-NZ"/>
          </a:p>
        </p:txBody>
      </p:sp>
    </p:spTree>
    <p:extLst>
      <p:ext uri="{BB962C8B-B14F-4D97-AF65-F5344CB8AC3E}">
        <p14:creationId xmlns:p14="http://schemas.microsoft.com/office/powerpoint/2010/main" val="14006269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FA477-2AAC-4542-B202-F84C29453EE3}" type="datetimeFigureOut">
              <a:rPr lang="en-NZ" smtClean="0"/>
              <a:pPr/>
              <a:t>4/08/2023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B0C8FA1-0B70-42E8-8F82-5DF447EB28C6}" type="slidenum">
              <a:rPr lang="en-NZ" smtClean="0"/>
              <a:pPr/>
              <a:t>‹#›</a:t>
            </a:fld>
            <a:endParaRPr lang="en-NZ"/>
          </a:p>
        </p:txBody>
      </p:sp>
    </p:spTree>
    <p:extLst>
      <p:ext uri="{BB962C8B-B14F-4D97-AF65-F5344CB8AC3E}">
        <p14:creationId xmlns:p14="http://schemas.microsoft.com/office/powerpoint/2010/main" val="4258836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3FA477-2AAC-4542-B202-F84C29453EE3}" type="datetimeFigureOut">
              <a:rPr lang="en-NZ" smtClean="0"/>
              <a:pPr/>
              <a:t>4/08/2023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B0C8FA1-0B70-42E8-8F82-5DF447EB28C6}" type="slidenum">
              <a:rPr lang="en-NZ" smtClean="0"/>
              <a:pPr/>
              <a:t>‹#›</a:t>
            </a:fld>
            <a:endParaRPr lang="en-NZ"/>
          </a:p>
        </p:txBody>
      </p:sp>
    </p:spTree>
    <p:extLst>
      <p:ext uri="{BB962C8B-B14F-4D97-AF65-F5344CB8AC3E}">
        <p14:creationId xmlns:p14="http://schemas.microsoft.com/office/powerpoint/2010/main" val="41557089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3FA477-2AAC-4542-B202-F84C29453EE3}" type="datetimeFigureOut">
              <a:rPr lang="en-NZ" smtClean="0"/>
              <a:pPr/>
              <a:t>4/08/2023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B0C8FA1-0B70-42E8-8F82-5DF447EB28C6}" type="slidenum">
              <a:rPr lang="en-NZ" smtClean="0"/>
              <a:pPr/>
              <a:t>‹#›</a:t>
            </a:fld>
            <a:endParaRPr lang="en-NZ"/>
          </a:p>
        </p:txBody>
      </p:sp>
    </p:spTree>
    <p:extLst>
      <p:ext uri="{BB962C8B-B14F-4D97-AF65-F5344CB8AC3E}">
        <p14:creationId xmlns:p14="http://schemas.microsoft.com/office/powerpoint/2010/main" val="2370218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1B2A805-BE5B-458A-AF16-300B044E460C}" type="datetime1">
              <a:rPr lang="en-US" smtClean="0"/>
              <a:t>8/4/2023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0951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3FA477-2AAC-4542-B202-F84C29453EE3}" type="datetimeFigureOut">
              <a:rPr lang="en-NZ" smtClean="0"/>
              <a:pPr/>
              <a:t>4/08/2023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B0C8FA1-0B70-42E8-8F82-5DF447EB28C6}" type="slidenum">
              <a:rPr lang="en-NZ" smtClean="0"/>
              <a:pPr/>
              <a:t>‹#›</a:t>
            </a:fld>
            <a:endParaRPr lang="en-NZ"/>
          </a:p>
        </p:txBody>
      </p:sp>
    </p:spTree>
    <p:extLst>
      <p:ext uri="{BB962C8B-B14F-4D97-AF65-F5344CB8AC3E}">
        <p14:creationId xmlns:p14="http://schemas.microsoft.com/office/powerpoint/2010/main" val="20998073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3FA477-2AAC-4542-B202-F84C29453EE3}" type="datetimeFigureOut">
              <a:rPr lang="en-NZ" smtClean="0"/>
              <a:pPr/>
              <a:t>4/08/2023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B0C8FA1-0B70-42E8-8F82-5DF447EB28C6}" type="slidenum">
              <a:rPr lang="en-NZ" smtClean="0"/>
              <a:pPr/>
              <a:t>‹#›</a:t>
            </a:fld>
            <a:endParaRPr lang="en-NZ"/>
          </a:p>
        </p:txBody>
      </p:sp>
    </p:spTree>
    <p:extLst>
      <p:ext uri="{BB962C8B-B14F-4D97-AF65-F5344CB8AC3E}">
        <p14:creationId xmlns:p14="http://schemas.microsoft.com/office/powerpoint/2010/main" val="1459877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FA477-2AAC-4542-B202-F84C29453EE3}" type="datetimeFigureOut">
              <a:rPr lang="en-NZ" smtClean="0"/>
              <a:pPr/>
              <a:t>4/08/2023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B0C8FA1-0B70-42E8-8F82-5DF447EB28C6}" type="slidenum">
              <a:rPr lang="en-NZ" smtClean="0"/>
              <a:pPr/>
              <a:t>‹#›</a:t>
            </a:fld>
            <a:endParaRPr lang="en-NZ"/>
          </a:p>
        </p:txBody>
      </p:sp>
    </p:spTree>
    <p:extLst>
      <p:ext uri="{BB962C8B-B14F-4D97-AF65-F5344CB8AC3E}">
        <p14:creationId xmlns:p14="http://schemas.microsoft.com/office/powerpoint/2010/main" val="2012914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73FA477-2AAC-4542-B202-F84C29453EE3}" type="datetimeFigureOut">
              <a:rPr lang="en-NZ" smtClean="0"/>
              <a:pPr/>
              <a:t>4/08/2023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B0C8FA1-0B70-42E8-8F82-5DF447EB28C6}" type="slidenum">
              <a:rPr lang="en-NZ" smtClean="0"/>
              <a:pPr/>
              <a:t>‹#›</a:t>
            </a:fld>
            <a:endParaRPr lang="en-NZ"/>
          </a:p>
        </p:txBody>
      </p:sp>
    </p:spTree>
    <p:extLst>
      <p:ext uri="{BB962C8B-B14F-4D97-AF65-F5344CB8AC3E}">
        <p14:creationId xmlns:p14="http://schemas.microsoft.com/office/powerpoint/2010/main" val="3579135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73FA477-2AAC-4542-B202-F84C29453EE3}" type="datetimeFigureOut">
              <a:rPr lang="en-NZ" smtClean="0"/>
              <a:pPr/>
              <a:t>4/08/2023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B0C8FA1-0B70-42E8-8F82-5DF447EB28C6}" type="slidenum">
              <a:rPr lang="en-NZ" smtClean="0"/>
              <a:pPr/>
              <a:t>‹#›</a:t>
            </a:fld>
            <a:endParaRPr lang="en-NZ"/>
          </a:p>
        </p:txBody>
      </p:sp>
    </p:spTree>
    <p:extLst>
      <p:ext uri="{BB962C8B-B14F-4D97-AF65-F5344CB8AC3E}">
        <p14:creationId xmlns:p14="http://schemas.microsoft.com/office/powerpoint/2010/main" val="17873511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FA477-2AAC-4542-B202-F84C29453EE3}" type="datetimeFigureOut">
              <a:rPr lang="en-NZ" smtClean="0"/>
              <a:pPr/>
              <a:t>4/08/2023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B0C8FA1-0B70-42E8-8F82-5DF447EB28C6}" type="slidenum">
              <a:rPr lang="en-NZ" smtClean="0"/>
              <a:pPr/>
              <a:t>‹#›</a:t>
            </a:fld>
            <a:endParaRPr lang="en-NZ"/>
          </a:p>
        </p:txBody>
      </p:sp>
    </p:spTree>
    <p:extLst>
      <p:ext uri="{BB962C8B-B14F-4D97-AF65-F5344CB8AC3E}">
        <p14:creationId xmlns:p14="http://schemas.microsoft.com/office/powerpoint/2010/main" val="240747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FA477-2AAC-4542-B202-F84C29453EE3}" type="datetimeFigureOut">
              <a:rPr lang="en-NZ" smtClean="0"/>
              <a:pPr/>
              <a:t>4/08/2023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B0C8FA1-0B70-42E8-8F82-5DF447EB28C6}" type="slidenum">
              <a:rPr lang="en-NZ" smtClean="0"/>
              <a:pPr/>
              <a:t>‹#›</a:t>
            </a:fld>
            <a:endParaRPr lang="en-NZ"/>
          </a:p>
        </p:txBody>
      </p:sp>
    </p:spTree>
    <p:extLst>
      <p:ext uri="{BB962C8B-B14F-4D97-AF65-F5344CB8AC3E}">
        <p14:creationId xmlns:p14="http://schemas.microsoft.com/office/powerpoint/2010/main" val="24120761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169D-7EDD-4459-AFF9-3212FD57D5C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NZ"/>
          </a:p>
        </p:txBody>
      </p:sp>
      <p:sp>
        <p:nvSpPr>
          <p:cNvPr id="3" name="Subtitle 2">
            <a:extLst>
              <a:ext uri="{FF2B5EF4-FFF2-40B4-BE49-F238E27FC236}">
                <a16:creationId xmlns:a16="http://schemas.microsoft.com/office/drawing/2014/main" id="{3E394021-9812-45F2-966C-35FA568855C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F6E5DAF8-F92D-4D02-AE07-12CD58749241}"/>
              </a:ext>
            </a:extLst>
          </p:cNvPr>
          <p:cNvSpPr>
            <a:spLocks noGrp="1"/>
          </p:cNvSpPr>
          <p:nvPr>
            <p:ph type="dt" sz="half" idx="10"/>
          </p:nvPr>
        </p:nvSpPr>
        <p:spPr/>
        <p:txBody>
          <a:bodyPr/>
          <a:lstStyle/>
          <a:p>
            <a:fld id="{99BCA6D3-E948-4A7C-A603-E14155DF7918}" type="datetimeFigureOut">
              <a:rPr lang="en-NZ" smtClean="0"/>
              <a:t>4/08/2023</a:t>
            </a:fld>
            <a:endParaRPr lang="en-NZ" dirty="0"/>
          </a:p>
        </p:txBody>
      </p:sp>
      <p:sp>
        <p:nvSpPr>
          <p:cNvPr id="5" name="Footer Placeholder 4">
            <a:extLst>
              <a:ext uri="{FF2B5EF4-FFF2-40B4-BE49-F238E27FC236}">
                <a16:creationId xmlns:a16="http://schemas.microsoft.com/office/drawing/2014/main" id="{B46ACBA1-3A7E-487B-93EB-CCD8279FDADE}"/>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48BBB101-5290-4A56-9A51-7C83AECD6449}"/>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21993931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AF14-6595-41EA-A554-B61EC711095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887F2AF-99B7-4F0A-87B3-D5B427D411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CE625FE-3044-4353-B5F6-6086F53333DD}"/>
              </a:ext>
            </a:extLst>
          </p:cNvPr>
          <p:cNvSpPr>
            <a:spLocks noGrp="1"/>
          </p:cNvSpPr>
          <p:nvPr>
            <p:ph type="dt" sz="half" idx="10"/>
          </p:nvPr>
        </p:nvSpPr>
        <p:spPr/>
        <p:txBody>
          <a:bodyPr/>
          <a:lstStyle/>
          <a:p>
            <a:fld id="{99BCA6D3-E948-4A7C-A603-E14155DF7918}" type="datetimeFigureOut">
              <a:rPr lang="en-NZ" smtClean="0"/>
              <a:t>4/08/2023</a:t>
            </a:fld>
            <a:endParaRPr lang="en-NZ" dirty="0"/>
          </a:p>
        </p:txBody>
      </p:sp>
      <p:sp>
        <p:nvSpPr>
          <p:cNvPr id="5" name="Footer Placeholder 4">
            <a:extLst>
              <a:ext uri="{FF2B5EF4-FFF2-40B4-BE49-F238E27FC236}">
                <a16:creationId xmlns:a16="http://schemas.microsoft.com/office/drawing/2014/main" id="{94D19076-B9C3-4C5D-B638-873F0002A499}"/>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449BC027-1A4E-44CC-975F-B2267C3FA093}"/>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1432199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187D-DCD3-487A-8F84-EBA44FEACBF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DE6033D6-E283-4B09-9980-9FCF42E2F7A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036AF4-40FA-4F6B-83ED-ED47A80B9FBF}"/>
              </a:ext>
            </a:extLst>
          </p:cNvPr>
          <p:cNvSpPr>
            <a:spLocks noGrp="1"/>
          </p:cNvSpPr>
          <p:nvPr>
            <p:ph type="dt" sz="half" idx="10"/>
          </p:nvPr>
        </p:nvSpPr>
        <p:spPr/>
        <p:txBody>
          <a:bodyPr/>
          <a:lstStyle/>
          <a:p>
            <a:fld id="{99BCA6D3-E948-4A7C-A603-E14155DF7918}" type="datetimeFigureOut">
              <a:rPr lang="en-NZ" smtClean="0"/>
              <a:t>4/08/2023</a:t>
            </a:fld>
            <a:endParaRPr lang="en-NZ" dirty="0"/>
          </a:p>
        </p:txBody>
      </p:sp>
      <p:sp>
        <p:nvSpPr>
          <p:cNvPr id="5" name="Footer Placeholder 4">
            <a:extLst>
              <a:ext uri="{FF2B5EF4-FFF2-40B4-BE49-F238E27FC236}">
                <a16:creationId xmlns:a16="http://schemas.microsoft.com/office/drawing/2014/main" id="{6D6FA8A9-09B2-44A5-85AA-1EA417949A0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47CF55A2-9DBD-432F-A736-B05161FF8BB0}"/>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87499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9377101-A20E-46A7-8782-E1B1856A0230}" type="datetime1">
              <a:rPr lang="en-US" smtClean="0"/>
              <a:t>8/4/2023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91277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ED3A-A8A5-4020-AF47-98DF49DC79B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9D0BACD-6E69-46C2-B2E0-E4BDCE2BA80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FCF966D1-65CD-43CA-A0CE-98D9E02425A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2722C3D7-067F-48A8-BEA1-1C90F37570BD}"/>
              </a:ext>
            </a:extLst>
          </p:cNvPr>
          <p:cNvSpPr>
            <a:spLocks noGrp="1"/>
          </p:cNvSpPr>
          <p:nvPr>
            <p:ph type="dt" sz="half" idx="10"/>
          </p:nvPr>
        </p:nvSpPr>
        <p:spPr/>
        <p:txBody>
          <a:bodyPr/>
          <a:lstStyle/>
          <a:p>
            <a:fld id="{99BCA6D3-E948-4A7C-A603-E14155DF7918}" type="datetimeFigureOut">
              <a:rPr lang="en-NZ" smtClean="0"/>
              <a:t>4/08/2023</a:t>
            </a:fld>
            <a:endParaRPr lang="en-NZ" dirty="0"/>
          </a:p>
        </p:txBody>
      </p:sp>
      <p:sp>
        <p:nvSpPr>
          <p:cNvPr id="6" name="Footer Placeholder 5">
            <a:extLst>
              <a:ext uri="{FF2B5EF4-FFF2-40B4-BE49-F238E27FC236}">
                <a16:creationId xmlns:a16="http://schemas.microsoft.com/office/drawing/2014/main" id="{AB42355D-F34D-4F64-9304-9CDEA473BAF3}"/>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42286972-DC6B-4455-B73B-DECAEF973840}"/>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34900729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7F6D-F0B3-438E-9793-56F52851B1C1}"/>
              </a:ext>
            </a:extLst>
          </p:cNvPr>
          <p:cNvSpPr>
            <a:spLocks noGrp="1"/>
          </p:cNvSpPr>
          <p:nvPr>
            <p:ph type="title"/>
          </p:nvPr>
        </p:nvSpPr>
        <p:spPr>
          <a:xfrm>
            <a:off x="629841" y="365126"/>
            <a:ext cx="78867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52A9DDE-D0BC-4688-858A-59ABBEA57E2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F8DE014-E0F5-4D45-AF9B-EDBE013BB02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C1318166-3DAD-4289-A99D-B1C54DAAFB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6FFE84D-DDED-4719-BD81-C9289ABEEFF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FB7727EA-9DBD-4504-8BFB-D94A44DEC299}"/>
              </a:ext>
            </a:extLst>
          </p:cNvPr>
          <p:cNvSpPr>
            <a:spLocks noGrp="1"/>
          </p:cNvSpPr>
          <p:nvPr>
            <p:ph type="dt" sz="half" idx="10"/>
          </p:nvPr>
        </p:nvSpPr>
        <p:spPr/>
        <p:txBody>
          <a:bodyPr/>
          <a:lstStyle/>
          <a:p>
            <a:fld id="{99BCA6D3-E948-4A7C-A603-E14155DF7918}" type="datetimeFigureOut">
              <a:rPr lang="en-NZ" smtClean="0"/>
              <a:t>4/08/2023</a:t>
            </a:fld>
            <a:endParaRPr lang="en-NZ" dirty="0"/>
          </a:p>
        </p:txBody>
      </p:sp>
      <p:sp>
        <p:nvSpPr>
          <p:cNvPr id="8" name="Footer Placeholder 7">
            <a:extLst>
              <a:ext uri="{FF2B5EF4-FFF2-40B4-BE49-F238E27FC236}">
                <a16:creationId xmlns:a16="http://schemas.microsoft.com/office/drawing/2014/main" id="{CBF75C46-F63A-43AC-8FB4-88B277B6D662}"/>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AA1E0137-85EC-4AC8-9E7A-DDAA93BF350F}"/>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3711654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0308-C0A6-4B8F-9A3D-CB1FF2E13D5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C5ABE93E-0505-48FA-8CE2-8E82647B2439}"/>
              </a:ext>
            </a:extLst>
          </p:cNvPr>
          <p:cNvSpPr>
            <a:spLocks noGrp="1"/>
          </p:cNvSpPr>
          <p:nvPr>
            <p:ph type="dt" sz="half" idx="10"/>
          </p:nvPr>
        </p:nvSpPr>
        <p:spPr/>
        <p:txBody>
          <a:bodyPr/>
          <a:lstStyle/>
          <a:p>
            <a:fld id="{99BCA6D3-E948-4A7C-A603-E14155DF7918}" type="datetimeFigureOut">
              <a:rPr lang="en-NZ" smtClean="0"/>
              <a:t>4/08/2023</a:t>
            </a:fld>
            <a:endParaRPr lang="en-NZ" dirty="0"/>
          </a:p>
        </p:txBody>
      </p:sp>
      <p:sp>
        <p:nvSpPr>
          <p:cNvPr id="4" name="Footer Placeholder 3">
            <a:extLst>
              <a:ext uri="{FF2B5EF4-FFF2-40B4-BE49-F238E27FC236}">
                <a16:creationId xmlns:a16="http://schemas.microsoft.com/office/drawing/2014/main" id="{4E159171-616E-4AB2-88D1-1A97EEC60140}"/>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A5945D61-14BD-4DA8-B5F4-48C8C713699D}"/>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30184094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2E3BDA-45B8-4A76-8447-573FF35E05F6}"/>
              </a:ext>
            </a:extLst>
          </p:cNvPr>
          <p:cNvSpPr>
            <a:spLocks noGrp="1"/>
          </p:cNvSpPr>
          <p:nvPr>
            <p:ph type="dt" sz="half" idx="10"/>
          </p:nvPr>
        </p:nvSpPr>
        <p:spPr/>
        <p:txBody>
          <a:bodyPr/>
          <a:lstStyle/>
          <a:p>
            <a:fld id="{99BCA6D3-E948-4A7C-A603-E14155DF7918}" type="datetimeFigureOut">
              <a:rPr lang="en-NZ" smtClean="0"/>
              <a:t>4/08/2023</a:t>
            </a:fld>
            <a:endParaRPr lang="en-NZ" dirty="0"/>
          </a:p>
        </p:txBody>
      </p:sp>
      <p:sp>
        <p:nvSpPr>
          <p:cNvPr id="3" name="Footer Placeholder 2">
            <a:extLst>
              <a:ext uri="{FF2B5EF4-FFF2-40B4-BE49-F238E27FC236}">
                <a16:creationId xmlns:a16="http://schemas.microsoft.com/office/drawing/2014/main" id="{2CD788EA-1153-4736-8747-F901C97BCBA6}"/>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8191F379-6E15-4571-8048-D42E2A31BC47}"/>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40988721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54C3-C0DB-4709-B8AF-13C84058C06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0B3E982-EA5C-4534-AB4A-205E2B37059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7363FF4-2AD1-4ACF-805B-91442BB11BD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6ACA51C-D754-4C0E-B96F-0BEBDCC5A7A6}"/>
              </a:ext>
            </a:extLst>
          </p:cNvPr>
          <p:cNvSpPr>
            <a:spLocks noGrp="1"/>
          </p:cNvSpPr>
          <p:nvPr>
            <p:ph type="dt" sz="half" idx="10"/>
          </p:nvPr>
        </p:nvSpPr>
        <p:spPr/>
        <p:txBody>
          <a:bodyPr/>
          <a:lstStyle/>
          <a:p>
            <a:fld id="{99BCA6D3-E948-4A7C-A603-E14155DF7918}" type="datetimeFigureOut">
              <a:rPr lang="en-NZ" smtClean="0"/>
              <a:t>4/08/2023</a:t>
            </a:fld>
            <a:endParaRPr lang="en-NZ" dirty="0"/>
          </a:p>
        </p:txBody>
      </p:sp>
      <p:sp>
        <p:nvSpPr>
          <p:cNvPr id="6" name="Footer Placeholder 5">
            <a:extLst>
              <a:ext uri="{FF2B5EF4-FFF2-40B4-BE49-F238E27FC236}">
                <a16:creationId xmlns:a16="http://schemas.microsoft.com/office/drawing/2014/main" id="{78F8F571-E1AD-47FC-8894-EB455B9B3775}"/>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6AFFDF77-F9C4-4653-BE0B-EEF056EDBF88}"/>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252175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C0D69-111C-4D1E-A3F0-10BDEB187F4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BF2E5FD-076A-4CF8-B9D3-DB17F28D99C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dirty="0"/>
          </a:p>
        </p:txBody>
      </p:sp>
      <p:sp>
        <p:nvSpPr>
          <p:cNvPr id="4" name="Text Placeholder 3">
            <a:extLst>
              <a:ext uri="{FF2B5EF4-FFF2-40B4-BE49-F238E27FC236}">
                <a16:creationId xmlns:a16="http://schemas.microsoft.com/office/drawing/2014/main" id="{286F7F08-9D1F-4049-BB74-AE5638A1D5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442214-F2A8-4529-AA68-FF28D7E7A4DF}"/>
              </a:ext>
            </a:extLst>
          </p:cNvPr>
          <p:cNvSpPr>
            <a:spLocks noGrp="1"/>
          </p:cNvSpPr>
          <p:nvPr>
            <p:ph type="dt" sz="half" idx="10"/>
          </p:nvPr>
        </p:nvSpPr>
        <p:spPr/>
        <p:txBody>
          <a:bodyPr/>
          <a:lstStyle/>
          <a:p>
            <a:fld id="{99BCA6D3-E948-4A7C-A603-E14155DF7918}" type="datetimeFigureOut">
              <a:rPr lang="en-NZ" smtClean="0"/>
              <a:t>4/08/2023</a:t>
            </a:fld>
            <a:endParaRPr lang="en-NZ" dirty="0"/>
          </a:p>
        </p:txBody>
      </p:sp>
      <p:sp>
        <p:nvSpPr>
          <p:cNvPr id="6" name="Footer Placeholder 5">
            <a:extLst>
              <a:ext uri="{FF2B5EF4-FFF2-40B4-BE49-F238E27FC236}">
                <a16:creationId xmlns:a16="http://schemas.microsoft.com/office/drawing/2014/main" id="{E1852F56-B434-4A54-8A37-905DC478D470}"/>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887A93AA-C321-4616-8A2A-BE8631C60091}"/>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29557145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CD88-764D-4B2C-B7B2-CC8D4129DB70}"/>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50A0695-2FC2-4D53-B301-C8346F41F8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757FF30-E4A8-4205-A6C6-3A1F0980D6AA}"/>
              </a:ext>
            </a:extLst>
          </p:cNvPr>
          <p:cNvSpPr>
            <a:spLocks noGrp="1"/>
          </p:cNvSpPr>
          <p:nvPr>
            <p:ph type="dt" sz="half" idx="10"/>
          </p:nvPr>
        </p:nvSpPr>
        <p:spPr/>
        <p:txBody>
          <a:bodyPr/>
          <a:lstStyle/>
          <a:p>
            <a:fld id="{99BCA6D3-E948-4A7C-A603-E14155DF7918}" type="datetimeFigureOut">
              <a:rPr lang="en-NZ" smtClean="0"/>
              <a:t>4/08/2023</a:t>
            </a:fld>
            <a:endParaRPr lang="en-NZ" dirty="0"/>
          </a:p>
        </p:txBody>
      </p:sp>
      <p:sp>
        <p:nvSpPr>
          <p:cNvPr id="5" name="Footer Placeholder 4">
            <a:extLst>
              <a:ext uri="{FF2B5EF4-FFF2-40B4-BE49-F238E27FC236}">
                <a16:creationId xmlns:a16="http://schemas.microsoft.com/office/drawing/2014/main" id="{EF5C2E21-F8EC-4BFC-95AE-59ADE9E4DE6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D1B559B6-281F-4A83-8900-758817C55B6D}"/>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33594963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CCC97F-61E6-4C11-AD6F-7E0ECBE04DF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2E0995D-3F67-4D68-B250-F7F304559B8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36BFDA3-2E94-4339-BDE7-9F2DB6EBDE1F}"/>
              </a:ext>
            </a:extLst>
          </p:cNvPr>
          <p:cNvSpPr>
            <a:spLocks noGrp="1"/>
          </p:cNvSpPr>
          <p:nvPr>
            <p:ph type="dt" sz="half" idx="10"/>
          </p:nvPr>
        </p:nvSpPr>
        <p:spPr/>
        <p:txBody>
          <a:bodyPr/>
          <a:lstStyle/>
          <a:p>
            <a:fld id="{99BCA6D3-E948-4A7C-A603-E14155DF7918}" type="datetimeFigureOut">
              <a:rPr lang="en-NZ" smtClean="0"/>
              <a:t>4/08/2023</a:t>
            </a:fld>
            <a:endParaRPr lang="en-NZ" dirty="0"/>
          </a:p>
        </p:txBody>
      </p:sp>
      <p:sp>
        <p:nvSpPr>
          <p:cNvPr id="5" name="Footer Placeholder 4">
            <a:extLst>
              <a:ext uri="{FF2B5EF4-FFF2-40B4-BE49-F238E27FC236}">
                <a16:creationId xmlns:a16="http://schemas.microsoft.com/office/drawing/2014/main" id="{A0C7AD82-BD53-4182-B900-0B47C71FCB95}"/>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71C87265-E106-49D3-9DEF-B56A18EA965C}"/>
              </a:ext>
            </a:extLst>
          </p:cNvPr>
          <p:cNvSpPr>
            <a:spLocks noGrp="1"/>
          </p:cNvSpPr>
          <p:nvPr>
            <p:ph type="sldNum" sz="quarter" idx="12"/>
          </p:nvPr>
        </p:nvSpPr>
        <p:spPr/>
        <p:txBody>
          <a:bodyPr/>
          <a:lstStyle/>
          <a:p>
            <a:fld id="{27176638-0302-4451-833C-4C2D25BFE6A8}" type="slidenum">
              <a:rPr lang="en-NZ" smtClean="0"/>
              <a:t>‹#›</a:t>
            </a:fld>
            <a:endParaRPr lang="en-NZ" dirty="0"/>
          </a:p>
        </p:txBody>
      </p:sp>
    </p:spTree>
    <p:extLst>
      <p:ext uri="{BB962C8B-B14F-4D97-AF65-F5344CB8AC3E}">
        <p14:creationId xmlns:p14="http://schemas.microsoft.com/office/powerpoint/2010/main" val="76940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2550797" cy="14478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FDA37E8E-A9FF-4E6F-9ED9-90599F778ECA}" type="datetime1">
              <a:rPr lang="en-US" smtClean="0"/>
              <a:t>8/4/2023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477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80E2AEB-D54B-4767-941D-C3990B5EC27C}" type="datetime1">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771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6"/>
            <a:ext cx="302675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6759"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A8B92165-6188-4F74-9CBE-73395ABFF68A}" type="datetime1">
              <a:rPr lang="en-US" smtClean="0"/>
              <a:t>8/4/2023</a:t>
            </a:fld>
            <a:endParaRPr lang="en-NZ"/>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NZ"/>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C6814EA2-A355-48A3-80F7-8F69D0FDE461}" type="slidenum">
              <a:rPr lang="en-NZ" smtClean="0"/>
              <a:t>‹#›</a:t>
            </a:fld>
            <a:endParaRPr lang="en-NZ"/>
          </a:p>
        </p:txBody>
      </p:sp>
    </p:spTree>
    <p:extLst>
      <p:ext uri="{BB962C8B-B14F-4D97-AF65-F5344CB8AC3E}">
        <p14:creationId xmlns:p14="http://schemas.microsoft.com/office/powerpoint/2010/main" val="373903735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lumMod val="60000"/>
            <a:lumOff val="4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4A3B24-B18E-48C6-815A-5697E070B7D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1699316-C096-4012-BF03-C0241F059E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052ECC2-0DE2-48B0-9587-C1380D86183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3954E3-F875-4939-908A-0F58EBB64205}" type="datetime1">
              <a:rPr lang="en-US" smtClean="0"/>
              <a:t>8/4/2023</a:t>
            </a:fld>
            <a:endParaRPr lang="en-NZ"/>
          </a:p>
        </p:txBody>
      </p:sp>
      <p:sp>
        <p:nvSpPr>
          <p:cNvPr id="5" name="Footer Placeholder 4">
            <a:extLst>
              <a:ext uri="{FF2B5EF4-FFF2-40B4-BE49-F238E27FC236}">
                <a16:creationId xmlns:a16="http://schemas.microsoft.com/office/drawing/2014/main" id="{20AD64C0-D14B-452F-A981-14FD394A8CE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82A574C8-D552-48B7-B5F8-22C6C6B6369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BA13C0-18D9-4AC5-9AA6-E535117CAA0E}" type="slidenum">
              <a:rPr lang="en-NZ" smtClean="0"/>
              <a:t>‹#›</a:t>
            </a:fld>
            <a:endParaRPr lang="en-NZ"/>
          </a:p>
        </p:txBody>
      </p:sp>
    </p:spTree>
    <p:extLst>
      <p:ext uri="{BB962C8B-B14F-4D97-AF65-F5344CB8AC3E}">
        <p14:creationId xmlns:p14="http://schemas.microsoft.com/office/powerpoint/2010/main" val="106974896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413148" y="550801"/>
            <a:ext cx="8317706"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413147" y="2113863"/>
            <a:ext cx="83187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413147" y="6526448"/>
            <a:ext cx="1971675" cy="115416"/>
          </a:xfrm>
          <a:prstGeom prst="rect">
            <a:avLst/>
          </a:prstGeom>
        </p:spPr>
        <p:txBody>
          <a:bodyPr vert="horz" wrap="square" lIns="0" tIns="0" rIns="0" bIns="0" rtlCol="0" anchor="ctr">
            <a:spAutoFit/>
          </a:bodyPr>
          <a:lstStyle>
            <a:lvl1pPr algn="l">
              <a:defRPr sz="75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2519362" y="6526448"/>
            <a:ext cx="4784408" cy="115416"/>
          </a:xfrm>
          <a:prstGeom prst="rect">
            <a:avLst/>
          </a:prstGeom>
        </p:spPr>
        <p:txBody>
          <a:bodyPr vert="horz" wrap="square" lIns="0" tIns="0" rIns="0" bIns="0" rtlCol="0" anchor="ctr">
            <a:spAutoFit/>
          </a:bodyPr>
          <a:lstStyle>
            <a:lvl1pPr algn="l">
              <a:defRPr sz="75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7461647" y="6526448"/>
            <a:ext cx="1269206" cy="115416"/>
          </a:xfrm>
          <a:prstGeom prst="rect">
            <a:avLst/>
          </a:prstGeom>
        </p:spPr>
        <p:txBody>
          <a:bodyPr vert="horz" wrap="square" lIns="0" tIns="0" rIns="0" bIns="0" rtlCol="0" anchor="ctr">
            <a:spAutoFit/>
          </a:bodyPr>
          <a:lstStyle>
            <a:lvl1pPr algn="r">
              <a:defRPr sz="75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354959357"/>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hf sldNum="0" hdr="0" ftr="0" dt="0"/>
  <p:txStyles>
    <p:titleStyle>
      <a:lvl1pPr algn="l" defTabSz="685800" rtl="0" eaLnBrk="1" latinLnBrk="0" hangingPunct="1">
        <a:lnSpc>
          <a:spcPct val="90000"/>
        </a:lnSpc>
        <a:spcBef>
          <a:spcPct val="0"/>
        </a:spcBef>
        <a:buNone/>
        <a:defRPr lang="en-US" sz="3600" kern="1200" dirty="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spcAft>
          <a:spcPts val="600"/>
        </a:spcAft>
        <a:buFont typeface="Arial" panose="020B0604020202020204" pitchFamily="34" charset="0"/>
        <a:buChar char="•"/>
        <a:defRPr sz="1500" kern="1200">
          <a:solidFill>
            <a:schemeClr val="tx1">
              <a:alpha val="60000"/>
            </a:schemeClr>
          </a:solidFill>
          <a:latin typeface="+mn-lt"/>
          <a:ea typeface="+mn-ea"/>
          <a:cs typeface="+mn-cs"/>
        </a:defRPr>
      </a:lvl1pPr>
      <a:lvl2pPr marL="514350" indent="-171450" algn="l" defTabSz="685800" rtl="0" eaLnBrk="1" latinLnBrk="0" hangingPunct="1">
        <a:lnSpc>
          <a:spcPct val="110000"/>
        </a:lnSpc>
        <a:spcBef>
          <a:spcPts val="375"/>
        </a:spcBef>
        <a:spcAft>
          <a:spcPts val="600"/>
        </a:spcAft>
        <a:buFont typeface="Arial" panose="020B0604020202020204" pitchFamily="34" charset="0"/>
        <a:buChar char="•"/>
        <a:defRPr sz="1050" kern="1200">
          <a:solidFill>
            <a:schemeClr val="tx1">
              <a:alpha val="60000"/>
            </a:schemeClr>
          </a:solidFill>
          <a:latin typeface="+mn-lt"/>
          <a:ea typeface="+mn-ea"/>
          <a:cs typeface="+mn-cs"/>
        </a:defRPr>
      </a:lvl2pPr>
      <a:lvl3pPr marL="857250" indent="-171450" algn="l" defTabSz="685800" rtl="0" eaLnBrk="1" latinLnBrk="0" hangingPunct="1">
        <a:lnSpc>
          <a:spcPct val="110000"/>
        </a:lnSpc>
        <a:spcBef>
          <a:spcPts val="375"/>
        </a:spcBef>
        <a:spcAft>
          <a:spcPts val="600"/>
        </a:spcAft>
        <a:buFont typeface="Arial" panose="020B0604020202020204" pitchFamily="34" charset="0"/>
        <a:buChar char="•"/>
        <a:defRPr sz="1050" kern="1200">
          <a:solidFill>
            <a:schemeClr val="tx1">
              <a:alpha val="60000"/>
            </a:schemeClr>
          </a:solidFill>
          <a:latin typeface="+mn-lt"/>
          <a:ea typeface="+mn-ea"/>
          <a:cs typeface="+mn-cs"/>
        </a:defRPr>
      </a:lvl3pPr>
      <a:lvl4pPr marL="1200150" indent="-171450" algn="l" defTabSz="685800" rtl="0" eaLnBrk="1" latinLnBrk="0" hangingPunct="1">
        <a:lnSpc>
          <a:spcPct val="110000"/>
        </a:lnSpc>
        <a:spcBef>
          <a:spcPts val="375"/>
        </a:spcBef>
        <a:spcAft>
          <a:spcPts val="600"/>
        </a:spcAft>
        <a:buFont typeface="Arial" panose="020B0604020202020204" pitchFamily="34" charset="0"/>
        <a:buChar char="•"/>
        <a:defRPr sz="1050" kern="1200">
          <a:solidFill>
            <a:schemeClr val="tx1">
              <a:alpha val="60000"/>
            </a:schemeClr>
          </a:solidFill>
          <a:latin typeface="+mn-lt"/>
          <a:ea typeface="+mn-ea"/>
          <a:cs typeface="+mn-cs"/>
        </a:defRPr>
      </a:lvl4pPr>
      <a:lvl5pPr marL="1543050" indent="-171450" algn="l" defTabSz="685800" rtl="0" eaLnBrk="1" latinLnBrk="0" hangingPunct="1">
        <a:lnSpc>
          <a:spcPct val="110000"/>
        </a:lnSpc>
        <a:spcBef>
          <a:spcPts val="375"/>
        </a:spcBef>
        <a:spcAft>
          <a:spcPts val="600"/>
        </a:spcAft>
        <a:buFont typeface="Arial" panose="020B0604020202020204" pitchFamily="34" charset="0"/>
        <a:buChar char="•"/>
        <a:defRPr sz="1050" kern="1200">
          <a:solidFill>
            <a:schemeClr val="tx1">
              <a:alpha val="6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257A7B-3264-48DB-9D3D-B04408BD330B}"/>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7574271-F067-47B2-BB96-EFA4EF7EF82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40FCC3D-E57A-40FC-AAE1-83C441C21289}"/>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6FD548BB-0C57-40F1-9595-73615B84D641}" type="datetimeFigureOut">
              <a:rPr lang="en-NZ" smtClean="0"/>
              <a:t>4/08/2023</a:t>
            </a:fld>
            <a:endParaRPr lang="en-NZ" dirty="0"/>
          </a:p>
        </p:txBody>
      </p:sp>
      <p:sp>
        <p:nvSpPr>
          <p:cNvPr id="5" name="Footer Placeholder 4">
            <a:extLst>
              <a:ext uri="{FF2B5EF4-FFF2-40B4-BE49-F238E27FC236}">
                <a16:creationId xmlns:a16="http://schemas.microsoft.com/office/drawing/2014/main" id="{E9734238-9513-4482-A13E-8EE402839C16}"/>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3DF08CE3-AB50-46CD-BC20-ED26253D9E3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7FF06EF-DFDD-4909-BAAA-E159D45F6349}" type="slidenum">
              <a:rPr lang="en-NZ" smtClean="0"/>
              <a:t>‹#›</a:t>
            </a:fld>
            <a:endParaRPr lang="en-NZ" dirty="0"/>
          </a:p>
        </p:txBody>
      </p:sp>
    </p:spTree>
    <p:extLst>
      <p:ext uri="{BB962C8B-B14F-4D97-AF65-F5344CB8AC3E}">
        <p14:creationId xmlns:p14="http://schemas.microsoft.com/office/powerpoint/2010/main" val="121471566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3FA477-2AAC-4542-B202-F84C29453EE3}" type="datetimeFigureOut">
              <a:rPr lang="en-NZ" smtClean="0"/>
              <a:pPr/>
              <a:t>4/08/2023</a:t>
            </a:fld>
            <a:endParaRPr lang="en-NZ"/>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0C8FA1-0B70-42E8-8F82-5DF447EB28C6}" type="slidenum">
              <a:rPr lang="en-NZ" smtClean="0"/>
              <a:pPr/>
              <a:t>‹#›</a:t>
            </a:fld>
            <a:endParaRPr lang="en-NZ"/>
          </a:p>
        </p:txBody>
      </p:sp>
    </p:spTree>
    <p:extLst>
      <p:ext uri="{BB962C8B-B14F-4D97-AF65-F5344CB8AC3E}">
        <p14:creationId xmlns:p14="http://schemas.microsoft.com/office/powerpoint/2010/main" val="288980121"/>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62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4EA51C-7E08-4443-9F1F-24EA19DA437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4706660-A747-48CE-9895-352F4DBD02D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C86AA37-F404-4AA2-98FB-31A9B809F8E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BCA6D3-E948-4A7C-A603-E14155DF7918}" type="datetimeFigureOut">
              <a:rPr lang="en-NZ" smtClean="0"/>
              <a:t>4/08/2023</a:t>
            </a:fld>
            <a:endParaRPr lang="en-NZ" dirty="0"/>
          </a:p>
        </p:txBody>
      </p:sp>
      <p:sp>
        <p:nvSpPr>
          <p:cNvPr id="5" name="Footer Placeholder 4">
            <a:extLst>
              <a:ext uri="{FF2B5EF4-FFF2-40B4-BE49-F238E27FC236}">
                <a16:creationId xmlns:a16="http://schemas.microsoft.com/office/drawing/2014/main" id="{FA7227FE-E711-468E-958A-8A7C10BFFE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F1A0C5D1-E214-41F8-9936-7ADDDC53C4A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176638-0302-4451-833C-4C2D25BFE6A8}" type="slidenum">
              <a:rPr lang="en-NZ" smtClean="0"/>
              <a:t>‹#›</a:t>
            </a:fld>
            <a:endParaRPr lang="en-NZ" dirty="0"/>
          </a:p>
        </p:txBody>
      </p:sp>
    </p:spTree>
    <p:extLst>
      <p:ext uri="{BB962C8B-B14F-4D97-AF65-F5344CB8AC3E}">
        <p14:creationId xmlns:p14="http://schemas.microsoft.com/office/powerpoint/2010/main" val="177987076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3Efq-aNBkvc" TargetMode="External"/><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wRWwrdRjkDA" TargetMode="Externa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05000-3240-44F6-8A92-1D84596B5D4B}"/>
              </a:ext>
            </a:extLst>
          </p:cNvPr>
          <p:cNvSpPr>
            <a:spLocks noGrp="1"/>
          </p:cNvSpPr>
          <p:nvPr>
            <p:ph type="ctrTitle"/>
          </p:nvPr>
        </p:nvSpPr>
        <p:spPr>
          <a:xfrm>
            <a:off x="561232" y="4960758"/>
            <a:ext cx="5097259" cy="1236086"/>
          </a:xfrm>
          <a:noFill/>
        </p:spPr>
        <p:txBody>
          <a:bodyPr anchor="ctr">
            <a:normAutofit/>
          </a:bodyPr>
          <a:lstStyle/>
          <a:p>
            <a:pPr algn="r"/>
            <a:r>
              <a:rPr lang="en-NZ" sz="3500" b="1" dirty="0"/>
              <a:t>Looking back to move forward: Drivers of change.</a:t>
            </a:r>
            <a:endParaRPr lang="en-NZ" sz="3500" dirty="0"/>
          </a:p>
        </p:txBody>
      </p:sp>
      <p:sp>
        <p:nvSpPr>
          <p:cNvPr id="3" name="Subtitle 2">
            <a:extLst>
              <a:ext uri="{FF2B5EF4-FFF2-40B4-BE49-F238E27FC236}">
                <a16:creationId xmlns:a16="http://schemas.microsoft.com/office/drawing/2014/main" id="{6407B341-E727-4AA4-8CFD-8774EC9867D8}"/>
              </a:ext>
            </a:extLst>
          </p:cNvPr>
          <p:cNvSpPr>
            <a:spLocks noGrp="1"/>
          </p:cNvSpPr>
          <p:nvPr>
            <p:ph type="subTitle" idx="1"/>
          </p:nvPr>
        </p:nvSpPr>
        <p:spPr>
          <a:xfrm>
            <a:off x="6089901" y="4960758"/>
            <a:ext cx="2492865" cy="1236086"/>
          </a:xfrm>
          <a:noFill/>
        </p:spPr>
        <p:txBody>
          <a:bodyPr anchor="ctr">
            <a:normAutofit/>
          </a:bodyPr>
          <a:lstStyle/>
          <a:p>
            <a:pPr algn="l"/>
            <a:r>
              <a:rPr lang="en-NZ" sz="1500" dirty="0"/>
              <a:t>Ideology, Imperialism, Colonisation, Colonialism, Capitalism, Industrialisation, Modernization, Urbanisation</a:t>
            </a:r>
            <a:br>
              <a:rPr lang="en-NZ" sz="1500" dirty="0"/>
            </a:br>
            <a:endParaRPr lang="en-NZ" sz="1500" dirty="0"/>
          </a:p>
        </p:txBody>
      </p:sp>
      <p:pic>
        <p:nvPicPr>
          <p:cNvPr id="5" name="Picture 4" descr="A sign with a sunset in the background&#10;&#10;Description automatically generated with medium confidence">
            <a:extLst>
              <a:ext uri="{FF2B5EF4-FFF2-40B4-BE49-F238E27FC236}">
                <a16:creationId xmlns:a16="http://schemas.microsoft.com/office/drawing/2014/main" id="{CF3855BF-8D04-45AB-BD01-755A1BCB9930}"/>
              </a:ext>
            </a:extLst>
          </p:cNvPr>
          <p:cNvPicPr>
            <a:picLocks noChangeAspect="1"/>
          </p:cNvPicPr>
          <p:nvPr/>
        </p:nvPicPr>
        <p:blipFill rotWithShape="1">
          <a:blip r:embed="rId2">
            <a:extLst>
              <a:ext uri="{28A0092B-C50C-407E-A947-70E740481C1C}">
                <a14:useLocalDpi xmlns:a14="http://schemas.microsoft.com/office/drawing/2010/main" val="0"/>
              </a:ext>
            </a:extLst>
          </a:blip>
          <a:srcRect t="1123" r="-1" b="21697"/>
          <a:stretch/>
        </p:blipFill>
        <p:spPr>
          <a:xfrm>
            <a:off x="240030" y="320040"/>
            <a:ext cx="8661654" cy="4462272"/>
          </a:xfrm>
          <a:prstGeom prst="rect">
            <a:avLst/>
          </a:prstGeom>
        </p:spPr>
      </p:pic>
      <p:cxnSp>
        <p:nvCxnSpPr>
          <p:cNvPr id="12" name="Straight Connector 11">
            <a:extLst>
              <a:ext uri="{FF2B5EF4-FFF2-40B4-BE49-F238E27FC236}">
                <a16:creationId xmlns:a16="http://schemas.microsoft.com/office/drawing/2014/main" id="{8AD2EEB5-F5B4-4BDA-8293-9A997C1299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70463" y="5121601"/>
            <a:ext cx="0" cy="914400"/>
          </a:xfrm>
          <a:prstGeom prst="line">
            <a:avLst/>
          </a:prstGeom>
          <a:ln w="19050">
            <a:solidFill>
              <a:schemeClr val="tx1">
                <a:lumMod val="65000"/>
                <a:lumOff val="3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011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suit and tie&#10;&#10;Description automatically generated with medium confidence">
            <a:extLst>
              <a:ext uri="{FF2B5EF4-FFF2-40B4-BE49-F238E27FC236}">
                <a16:creationId xmlns:a16="http://schemas.microsoft.com/office/drawing/2014/main" id="{BFB2B309-BAB5-46F6-BFCC-98DB465EF57C}"/>
              </a:ext>
            </a:extLst>
          </p:cNvPr>
          <p:cNvPicPr>
            <a:picLocks noChangeAspect="1"/>
          </p:cNvPicPr>
          <p:nvPr/>
        </p:nvPicPr>
        <p:blipFill rotWithShape="1">
          <a:blip r:embed="rId2"/>
          <a:srcRect l="10643"/>
          <a:stretch/>
        </p:blipFill>
        <p:spPr>
          <a:xfrm>
            <a:off x="20" y="10"/>
            <a:ext cx="7252212" cy="68579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14CDF0-9B68-4400-96A2-A0B6110966D1}"/>
              </a:ext>
            </a:extLst>
          </p:cNvPr>
          <p:cNvSpPr>
            <a:spLocks noGrp="1"/>
          </p:cNvSpPr>
          <p:nvPr>
            <p:ph type="title"/>
          </p:nvPr>
        </p:nvSpPr>
        <p:spPr>
          <a:xfrm>
            <a:off x="5648707" y="365125"/>
            <a:ext cx="2866642" cy="1899912"/>
          </a:xfrm>
        </p:spPr>
        <p:txBody>
          <a:bodyPr>
            <a:normAutofit/>
          </a:bodyPr>
          <a:lstStyle/>
          <a:p>
            <a:r>
              <a:rPr lang="en-NZ" sz="2700"/>
              <a:t>Professor Graham Hingangaroa Smith: Hegemony</a:t>
            </a:r>
          </a:p>
        </p:txBody>
      </p:sp>
      <p:sp>
        <p:nvSpPr>
          <p:cNvPr id="3" name="Content Placeholder 2">
            <a:extLst>
              <a:ext uri="{FF2B5EF4-FFF2-40B4-BE49-F238E27FC236}">
                <a16:creationId xmlns:a16="http://schemas.microsoft.com/office/drawing/2014/main" id="{84B53BD4-9B14-4651-88AD-841B130AE3DC}"/>
              </a:ext>
            </a:extLst>
          </p:cNvPr>
          <p:cNvSpPr>
            <a:spLocks noGrp="1"/>
          </p:cNvSpPr>
          <p:nvPr>
            <p:ph idx="1"/>
          </p:nvPr>
        </p:nvSpPr>
        <p:spPr>
          <a:xfrm>
            <a:off x="5648707" y="2434201"/>
            <a:ext cx="2866642" cy="3742762"/>
          </a:xfrm>
        </p:spPr>
        <p:txBody>
          <a:bodyPr>
            <a:normAutofit/>
          </a:bodyPr>
          <a:lstStyle/>
          <a:p>
            <a:r>
              <a:rPr lang="en-NZ" sz="1700"/>
              <a:t>“Hegemony is a way of thinking – it occurs when oppressed groups take on dominant group thinking and ideas uncritically and as `common-sense’, even though those ideas may in fact be contributing to forming their own oppression. …</a:t>
            </a:r>
          </a:p>
          <a:p>
            <a:r>
              <a:rPr lang="en-NZ" sz="1700"/>
              <a:t>It is the ultimate way to colonize a people; you have the colonized colonizing themselves!” (Smith, G, 2003).</a:t>
            </a:r>
          </a:p>
          <a:p>
            <a:endParaRPr lang="en-NZ" sz="1700"/>
          </a:p>
          <a:p>
            <a:endParaRPr lang="en-NZ" sz="1700"/>
          </a:p>
        </p:txBody>
      </p:sp>
    </p:spTree>
    <p:extLst>
      <p:ext uri="{BB962C8B-B14F-4D97-AF65-F5344CB8AC3E}">
        <p14:creationId xmlns:p14="http://schemas.microsoft.com/office/powerpoint/2010/main" val="2633205224"/>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ain on the tracks&#10;&#10;Description automatically generated">
            <a:extLst>
              <a:ext uri="{FF2B5EF4-FFF2-40B4-BE49-F238E27FC236}">
                <a16:creationId xmlns:a16="http://schemas.microsoft.com/office/drawing/2014/main" id="{876BD933-CCB1-D9F5-42F1-2DAD2A0F98B5}"/>
              </a:ext>
            </a:extLst>
          </p:cNvPr>
          <p:cNvPicPr>
            <a:picLocks noChangeAspect="1"/>
          </p:cNvPicPr>
          <p:nvPr/>
        </p:nvPicPr>
        <p:blipFill rotWithShape="1">
          <a:blip r:embed="rId2">
            <a:extLst>
              <a:ext uri="{28A0092B-C50C-407E-A947-70E740481C1C}">
                <a14:useLocalDpi xmlns:a14="http://schemas.microsoft.com/office/drawing/2010/main" val="0"/>
              </a:ext>
            </a:extLst>
          </a:blip>
          <a:srcRect l="16" t="9091" r="31802"/>
          <a:stretch/>
        </p:blipFill>
        <p:spPr>
          <a:xfrm>
            <a:off x="20" y="1"/>
            <a:ext cx="9143980" cy="6857999"/>
          </a:xfrm>
          <a:prstGeom prst="rect">
            <a:avLst/>
          </a:prstGeom>
        </p:spPr>
      </p:pic>
      <p:sp>
        <p:nvSpPr>
          <p:cNvPr id="17" name="Rectangle 1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5" y="-511"/>
            <a:ext cx="4592270"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8FB697-636F-EC2E-DA59-96C69815F5E4}"/>
              </a:ext>
            </a:extLst>
          </p:cNvPr>
          <p:cNvSpPr>
            <a:spLocks noGrp="1"/>
          </p:cNvSpPr>
          <p:nvPr>
            <p:ph type="ctrTitle"/>
          </p:nvPr>
        </p:nvSpPr>
        <p:spPr>
          <a:xfrm>
            <a:off x="303414" y="3091928"/>
            <a:ext cx="6808922" cy="2387600"/>
          </a:xfrm>
        </p:spPr>
        <p:txBody>
          <a:bodyPr>
            <a:normAutofit/>
          </a:bodyPr>
          <a:lstStyle/>
          <a:p>
            <a:pPr algn="l"/>
            <a:r>
              <a:rPr lang="en-NZ" sz="5700">
                <a:solidFill>
                  <a:schemeClr val="bg1"/>
                </a:solidFill>
              </a:rPr>
              <a:t>Introduction to the modernity thesis </a:t>
            </a:r>
          </a:p>
        </p:txBody>
      </p:sp>
      <p:sp>
        <p:nvSpPr>
          <p:cNvPr id="19" name="Rectangle: Rounded Corners 1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802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Tall office building looking up">
            <a:extLst>
              <a:ext uri="{FF2B5EF4-FFF2-40B4-BE49-F238E27FC236}">
                <a16:creationId xmlns:a16="http://schemas.microsoft.com/office/drawing/2014/main" id="{659EC408-A40D-46FD-B0FC-EBBA59414CDE}"/>
              </a:ext>
            </a:extLst>
          </p:cNvPr>
          <p:cNvPicPr>
            <a:picLocks noChangeAspect="1"/>
          </p:cNvPicPr>
          <p:nvPr/>
        </p:nvPicPr>
        <p:blipFill rotWithShape="1">
          <a:blip r:embed="rId2">
            <a:alphaModFix amt="35000"/>
          </a:blip>
          <a:srcRect l="5836" r="5830" b="-1"/>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lang="en-NZ">
                <a:solidFill>
                  <a:srgbClr val="FFFFFF"/>
                </a:solidFill>
              </a:rPr>
              <a:t>The modern: modernity </a:t>
            </a:r>
          </a:p>
        </p:txBody>
      </p:sp>
      <p:sp>
        <p:nvSpPr>
          <p:cNvPr id="3" name="Content Placeholder 2"/>
          <p:cNvSpPr>
            <a:spLocks noGrp="1"/>
          </p:cNvSpPr>
          <p:nvPr>
            <p:ph idx="1"/>
          </p:nvPr>
        </p:nvSpPr>
        <p:spPr>
          <a:xfrm>
            <a:off x="323528" y="1825625"/>
            <a:ext cx="8191822" cy="4351338"/>
          </a:xfrm>
        </p:spPr>
        <p:txBody>
          <a:bodyPr>
            <a:normAutofit/>
          </a:bodyPr>
          <a:lstStyle/>
          <a:p>
            <a:pPr lvl="1"/>
            <a:r>
              <a:rPr lang="en-NZ" sz="2400" dirty="0">
                <a:solidFill>
                  <a:srgbClr val="FFFFFF"/>
                </a:solidFill>
              </a:rPr>
              <a:t>In popular use modern is thought of anything new. </a:t>
            </a:r>
          </a:p>
          <a:p>
            <a:pPr lvl="1"/>
            <a:r>
              <a:rPr lang="en-NZ" sz="2400" dirty="0">
                <a:solidFill>
                  <a:srgbClr val="FFFFFF"/>
                </a:solidFill>
              </a:rPr>
              <a:t>Is sociology however it has a particular meaning</a:t>
            </a:r>
          </a:p>
          <a:p>
            <a:pPr lvl="1"/>
            <a:r>
              <a:rPr lang="en-NZ" sz="2400" dirty="0">
                <a:solidFill>
                  <a:srgbClr val="FFFFFF"/>
                </a:solidFill>
              </a:rPr>
              <a:t>Modernity is a time period (from 19</a:t>
            </a:r>
            <a:r>
              <a:rPr lang="en-NZ" sz="2400" baseline="30000" dirty="0">
                <a:solidFill>
                  <a:srgbClr val="FFFFFF"/>
                </a:solidFill>
              </a:rPr>
              <a:t>th</a:t>
            </a:r>
            <a:r>
              <a:rPr lang="en-NZ" sz="2400" dirty="0">
                <a:solidFill>
                  <a:srgbClr val="FFFFFF"/>
                </a:solidFill>
              </a:rPr>
              <a:t> century to the late 20</a:t>
            </a:r>
            <a:r>
              <a:rPr lang="en-NZ" sz="2400" baseline="30000" dirty="0">
                <a:solidFill>
                  <a:srgbClr val="FFFFFF"/>
                </a:solidFill>
              </a:rPr>
              <a:t>th</a:t>
            </a:r>
            <a:r>
              <a:rPr lang="en-NZ" sz="2400" dirty="0">
                <a:solidFill>
                  <a:srgbClr val="FFFFFF"/>
                </a:solidFill>
              </a:rPr>
              <a:t> century, 1800-1960-ish)</a:t>
            </a:r>
          </a:p>
          <a:p>
            <a:pPr lvl="2"/>
            <a:r>
              <a:rPr lang="en-NZ" sz="2400" dirty="0">
                <a:solidFill>
                  <a:srgbClr val="FFFFFF"/>
                </a:solidFill>
              </a:rPr>
              <a:t>It is seen as a period of huge social change that fundamentally changed the ways that societies organise themselves  </a:t>
            </a:r>
          </a:p>
          <a:p>
            <a:pPr lvl="1"/>
            <a:r>
              <a:rPr lang="en-NZ" sz="2400" dirty="0">
                <a:solidFill>
                  <a:srgbClr val="FFFFFF"/>
                </a:solidFill>
              </a:rPr>
              <a:t>Some would argue that we have actually left this time period. </a:t>
            </a:r>
          </a:p>
          <a:p>
            <a:pPr lvl="2"/>
            <a:r>
              <a:rPr lang="en-NZ" sz="2400" dirty="0">
                <a:solidFill>
                  <a:srgbClr val="FFFFFF"/>
                </a:solidFill>
              </a:rPr>
              <a:t>That we now live in a new type of world (e.g. post industrial, post modern, hyperreality)</a:t>
            </a:r>
          </a:p>
        </p:txBody>
      </p:sp>
    </p:spTree>
    <p:extLst>
      <p:ext uri="{BB962C8B-B14F-4D97-AF65-F5344CB8AC3E}">
        <p14:creationId xmlns:p14="http://schemas.microsoft.com/office/powerpoint/2010/main" val="2302141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room&#10;&#10;Description generated with high confidence">
            <a:extLst>
              <a:ext uri="{FF2B5EF4-FFF2-40B4-BE49-F238E27FC236}">
                <a16:creationId xmlns:a16="http://schemas.microsoft.com/office/drawing/2014/main" id="{1A3362A2-5D25-467C-A264-C2AC5CB2695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165" r="6835"/>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lang="en-NZ">
                <a:solidFill>
                  <a:srgbClr val="FFFFFF"/>
                </a:solidFill>
              </a:rPr>
              <a:t>Modernity has been about change</a:t>
            </a:r>
          </a:p>
        </p:txBody>
      </p:sp>
      <p:sp>
        <p:nvSpPr>
          <p:cNvPr id="3" name="Content Placeholder 2"/>
          <p:cNvSpPr>
            <a:spLocks noGrp="1"/>
          </p:cNvSpPr>
          <p:nvPr>
            <p:ph idx="1"/>
          </p:nvPr>
        </p:nvSpPr>
        <p:spPr>
          <a:xfrm>
            <a:off x="628650" y="1825625"/>
            <a:ext cx="7886700" cy="4351338"/>
          </a:xfrm>
        </p:spPr>
        <p:txBody>
          <a:bodyPr>
            <a:normAutofit/>
          </a:bodyPr>
          <a:lstStyle/>
          <a:p>
            <a:r>
              <a:rPr lang="en-NZ" sz="2400" dirty="0">
                <a:solidFill>
                  <a:srgbClr val="FFFFFF"/>
                </a:solidFill>
              </a:rPr>
              <a:t>What are some changes that you have seen in your life time?</a:t>
            </a:r>
          </a:p>
          <a:p>
            <a:r>
              <a:rPr lang="en-NZ" sz="2400" dirty="0">
                <a:solidFill>
                  <a:srgbClr val="FFFFFF"/>
                </a:solidFill>
              </a:rPr>
              <a:t>Discuss.</a:t>
            </a:r>
          </a:p>
          <a:p>
            <a:r>
              <a:rPr lang="en-NZ" sz="2400" dirty="0">
                <a:solidFill>
                  <a:srgbClr val="FFFFFF"/>
                </a:solidFill>
              </a:rPr>
              <a:t>Think about other changes in social life between you and the two generations before you. When they were young, could those people be openly gay or trans? Was same-sex marriage an option for them? Was divorce? Could women work after marriage? If so, in what jobs? Could they afford a house? Did people have the option to undertake tertiary study? What did mental health provision look like? Could children speak Māori at school? Did teachers (and parents) practise corporal punishment? And how did people have a social life before the internet was invented?</a:t>
            </a:r>
          </a:p>
        </p:txBody>
      </p:sp>
    </p:spTree>
    <p:extLst>
      <p:ext uri="{BB962C8B-B14F-4D97-AF65-F5344CB8AC3E}">
        <p14:creationId xmlns:p14="http://schemas.microsoft.com/office/powerpoint/2010/main" val="27109150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777F45C-7598-41EF-9B47-4B12C082AABD}"/>
              </a:ext>
            </a:extLst>
          </p:cNvPr>
          <p:cNvSpPr>
            <a:spLocks noGrp="1"/>
          </p:cNvSpPr>
          <p:nvPr>
            <p:ph type="title"/>
          </p:nvPr>
        </p:nvSpPr>
        <p:spPr>
          <a:xfrm rot="16200000">
            <a:off x="-994410" y="1947672"/>
            <a:ext cx="4471416" cy="2788920"/>
          </a:xfrm>
        </p:spPr>
        <p:txBody>
          <a:bodyPr anchor="ctr">
            <a:normAutofit/>
          </a:bodyPr>
          <a:lstStyle/>
          <a:p>
            <a:r>
              <a:rPr lang="en-NZ" sz="4200" dirty="0">
                <a:solidFill>
                  <a:schemeClr val="bg1"/>
                </a:solidFill>
              </a:rPr>
              <a:t>A “blip” in time</a:t>
            </a:r>
          </a:p>
        </p:txBody>
      </p:sp>
      <p:sp>
        <p:nvSpPr>
          <p:cNvPr id="6" name="Freeform: Shape 5">
            <a:extLst>
              <a:ext uri="{FF2B5EF4-FFF2-40B4-BE49-F238E27FC236}">
                <a16:creationId xmlns:a16="http://schemas.microsoft.com/office/drawing/2014/main" id="{F1F86BFC-7FA2-4414-A2EF-DFDBAFB672D1}"/>
              </a:ext>
            </a:extLst>
          </p:cNvPr>
          <p:cNvSpPr/>
          <p:nvPr/>
        </p:nvSpPr>
        <p:spPr>
          <a:xfrm>
            <a:off x="2845722" y="330381"/>
            <a:ext cx="5669628" cy="1505152"/>
          </a:xfrm>
          <a:custGeom>
            <a:avLst/>
            <a:gdLst>
              <a:gd name="connsiteX0" fmla="*/ 0 w 5669628"/>
              <a:gd name="connsiteY0" fmla="*/ 250864 h 1505152"/>
              <a:gd name="connsiteX1" fmla="*/ 250864 w 5669628"/>
              <a:gd name="connsiteY1" fmla="*/ 0 h 1505152"/>
              <a:gd name="connsiteX2" fmla="*/ 5418764 w 5669628"/>
              <a:gd name="connsiteY2" fmla="*/ 0 h 1505152"/>
              <a:gd name="connsiteX3" fmla="*/ 5669628 w 5669628"/>
              <a:gd name="connsiteY3" fmla="*/ 250864 h 1505152"/>
              <a:gd name="connsiteX4" fmla="*/ 5669628 w 5669628"/>
              <a:gd name="connsiteY4" fmla="*/ 1254288 h 1505152"/>
              <a:gd name="connsiteX5" fmla="*/ 5418764 w 5669628"/>
              <a:gd name="connsiteY5" fmla="*/ 1505152 h 1505152"/>
              <a:gd name="connsiteX6" fmla="*/ 250864 w 5669628"/>
              <a:gd name="connsiteY6" fmla="*/ 1505152 h 1505152"/>
              <a:gd name="connsiteX7" fmla="*/ 0 w 5669628"/>
              <a:gd name="connsiteY7" fmla="*/ 1254288 h 1505152"/>
              <a:gd name="connsiteX8" fmla="*/ 0 w 5669628"/>
              <a:gd name="connsiteY8" fmla="*/ 250864 h 150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9628" h="1505152">
                <a:moveTo>
                  <a:pt x="0" y="250864"/>
                </a:moveTo>
                <a:cubicBezTo>
                  <a:pt x="0" y="112316"/>
                  <a:pt x="112316" y="0"/>
                  <a:pt x="250864" y="0"/>
                </a:cubicBezTo>
                <a:lnTo>
                  <a:pt x="5418764" y="0"/>
                </a:lnTo>
                <a:cubicBezTo>
                  <a:pt x="5557312" y="0"/>
                  <a:pt x="5669628" y="112316"/>
                  <a:pt x="5669628" y="250864"/>
                </a:cubicBezTo>
                <a:lnTo>
                  <a:pt x="5669628" y="1254288"/>
                </a:lnTo>
                <a:cubicBezTo>
                  <a:pt x="5669628" y="1392836"/>
                  <a:pt x="5557312" y="1505152"/>
                  <a:pt x="5418764" y="1505152"/>
                </a:cubicBezTo>
                <a:lnTo>
                  <a:pt x="250864" y="1505152"/>
                </a:lnTo>
                <a:cubicBezTo>
                  <a:pt x="112316" y="1505152"/>
                  <a:pt x="0" y="1392836"/>
                  <a:pt x="0" y="1254288"/>
                </a:cubicBezTo>
                <a:lnTo>
                  <a:pt x="0" y="25086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3485" tIns="153485" rIns="153485" bIns="153485" numCol="1" spcCol="1270" anchor="ctr" anchorCtr="0">
            <a:noAutofit/>
          </a:bodyPr>
          <a:lstStyle/>
          <a:p>
            <a:pPr marL="0" lvl="0" indent="0" algn="l" defTabSz="933450">
              <a:lnSpc>
                <a:spcPct val="90000"/>
              </a:lnSpc>
              <a:spcBef>
                <a:spcPct val="0"/>
              </a:spcBef>
              <a:spcAft>
                <a:spcPct val="35000"/>
              </a:spcAft>
              <a:buNone/>
            </a:pPr>
            <a:r>
              <a:rPr lang="en-NZ" sz="2100" kern="1200"/>
              <a:t>The modern nation-state is only a couple of centuries old.</a:t>
            </a:r>
            <a:endParaRPr lang="en-US" sz="2100" kern="1200"/>
          </a:p>
        </p:txBody>
      </p:sp>
      <p:sp>
        <p:nvSpPr>
          <p:cNvPr id="7" name="Freeform: Shape 6">
            <a:extLst>
              <a:ext uri="{FF2B5EF4-FFF2-40B4-BE49-F238E27FC236}">
                <a16:creationId xmlns:a16="http://schemas.microsoft.com/office/drawing/2014/main" id="{05B8003C-98E9-4417-A04F-ABB71A707E35}"/>
              </a:ext>
            </a:extLst>
          </p:cNvPr>
          <p:cNvSpPr/>
          <p:nvPr/>
        </p:nvSpPr>
        <p:spPr>
          <a:xfrm>
            <a:off x="2845722" y="1896014"/>
            <a:ext cx="5669628" cy="1505152"/>
          </a:xfrm>
          <a:custGeom>
            <a:avLst/>
            <a:gdLst>
              <a:gd name="connsiteX0" fmla="*/ 0 w 5669628"/>
              <a:gd name="connsiteY0" fmla="*/ 250864 h 1505152"/>
              <a:gd name="connsiteX1" fmla="*/ 250864 w 5669628"/>
              <a:gd name="connsiteY1" fmla="*/ 0 h 1505152"/>
              <a:gd name="connsiteX2" fmla="*/ 5418764 w 5669628"/>
              <a:gd name="connsiteY2" fmla="*/ 0 h 1505152"/>
              <a:gd name="connsiteX3" fmla="*/ 5669628 w 5669628"/>
              <a:gd name="connsiteY3" fmla="*/ 250864 h 1505152"/>
              <a:gd name="connsiteX4" fmla="*/ 5669628 w 5669628"/>
              <a:gd name="connsiteY4" fmla="*/ 1254288 h 1505152"/>
              <a:gd name="connsiteX5" fmla="*/ 5418764 w 5669628"/>
              <a:gd name="connsiteY5" fmla="*/ 1505152 h 1505152"/>
              <a:gd name="connsiteX6" fmla="*/ 250864 w 5669628"/>
              <a:gd name="connsiteY6" fmla="*/ 1505152 h 1505152"/>
              <a:gd name="connsiteX7" fmla="*/ 0 w 5669628"/>
              <a:gd name="connsiteY7" fmla="*/ 1254288 h 1505152"/>
              <a:gd name="connsiteX8" fmla="*/ 0 w 5669628"/>
              <a:gd name="connsiteY8" fmla="*/ 250864 h 150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9628" h="1505152">
                <a:moveTo>
                  <a:pt x="0" y="250864"/>
                </a:moveTo>
                <a:cubicBezTo>
                  <a:pt x="0" y="112316"/>
                  <a:pt x="112316" y="0"/>
                  <a:pt x="250864" y="0"/>
                </a:cubicBezTo>
                <a:lnTo>
                  <a:pt x="5418764" y="0"/>
                </a:lnTo>
                <a:cubicBezTo>
                  <a:pt x="5557312" y="0"/>
                  <a:pt x="5669628" y="112316"/>
                  <a:pt x="5669628" y="250864"/>
                </a:cubicBezTo>
                <a:lnTo>
                  <a:pt x="5669628" y="1254288"/>
                </a:lnTo>
                <a:cubicBezTo>
                  <a:pt x="5669628" y="1392836"/>
                  <a:pt x="5557312" y="1505152"/>
                  <a:pt x="5418764" y="1505152"/>
                </a:cubicBezTo>
                <a:lnTo>
                  <a:pt x="250864" y="1505152"/>
                </a:lnTo>
                <a:cubicBezTo>
                  <a:pt x="112316" y="1505152"/>
                  <a:pt x="0" y="1392836"/>
                  <a:pt x="0" y="1254288"/>
                </a:cubicBezTo>
                <a:lnTo>
                  <a:pt x="0" y="250864"/>
                </a:lnTo>
                <a:close/>
              </a:path>
            </a:pathLst>
          </a:cu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153485" tIns="153485" rIns="153485" bIns="153485" numCol="1" spcCol="1270" anchor="ctr" anchorCtr="0">
            <a:noAutofit/>
          </a:bodyPr>
          <a:lstStyle/>
          <a:p>
            <a:pPr marL="0" lvl="0" indent="0" algn="l" defTabSz="933450">
              <a:lnSpc>
                <a:spcPct val="90000"/>
              </a:lnSpc>
              <a:spcBef>
                <a:spcPct val="0"/>
              </a:spcBef>
              <a:spcAft>
                <a:spcPct val="35000"/>
              </a:spcAft>
              <a:buNone/>
            </a:pPr>
            <a:r>
              <a:rPr lang="en-NZ" sz="2100" kern="1200" dirty="0"/>
              <a:t>With the majority of the world’s states (what we call countries) only becoming independent after World War 2) </a:t>
            </a:r>
            <a:endParaRPr lang="en-US" sz="2100" kern="1200" dirty="0"/>
          </a:p>
        </p:txBody>
      </p:sp>
      <p:sp>
        <p:nvSpPr>
          <p:cNvPr id="8" name="Freeform: Shape 7">
            <a:extLst>
              <a:ext uri="{FF2B5EF4-FFF2-40B4-BE49-F238E27FC236}">
                <a16:creationId xmlns:a16="http://schemas.microsoft.com/office/drawing/2014/main" id="{8C2535C9-B25C-4139-A4FF-0DCF96F9ACFB}"/>
              </a:ext>
            </a:extLst>
          </p:cNvPr>
          <p:cNvSpPr/>
          <p:nvPr/>
        </p:nvSpPr>
        <p:spPr>
          <a:xfrm>
            <a:off x="2845722" y="3461646"/>
            <a:ext cx="5669628" cy="1505152"/>
          </a:xfrm>
          <a:custGeom>
            <a:avLst/>
            <a:gdLst>
              <a:gd name="connsiteX0" fmla="*/ 0 w 5669628"/>
              <a:gd name="connsiteY0" fmla="*/ 250864 h 1505152"/>
              <a:gd name="connsiteX1" fmla="*/ 250864 w 5669628"/>
              <a:gd name="connsiteY1" fmla="*/ 0 h 1505152"/>
              <a:gd name="connsiteX2" fmla="*/ 5418764 w 5669628"/>
              <a:gd name="connsiteY2" fmla="*/ 0 h 1505152"/>
              <a:gd name="connsiteX3" fmla="*/ 5669628 w 5669628"/>
              <a:gd name="connsiteY3" fmla="*/ 250864 h 1505152"/>
              <a:gd name="connsiteX4" fmla="*/ 5669628 w 5669628"/>
              <a:gd name="connsiteY4" fmla="*/ 1254288 h 1505152"/>
              <a:gd name="connsiteX5" fmla="*/ 5418764 w 5669628"/>
              <a:gd name="connsiteY5" fmla="*/ 1505152 h 1505152"/>
              <a:gd name="connsiteX6" fmla="*/ 250864 w 5669628"/>
              <a:gd name="connsiteY6" fmla="*/ 1505152 h 1505152"/>
              <a:gd name="connsiteX7" fmla="*/ 0 w 5669628"/>
              <a:gd name="connsiteY7" fmla="*/ 1254288 h 1505152"/>
              <a:gd name="connsiteX8" fmla="*/ 0 w 5669628"/>
              <a:gd name="connsiteY8" fmla="*/ 250864 h 150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9628" h="1505152">
                <a:moveTo>
                  <a:pt x="0" y="250864"/>
                </a:moveTo>
                <a:cubicBezTo>
                  <a:pt x="0" y="112316"/>
                  <a:pt x="112316" y="0"/>
                  <a:pt x="250864" y="0"/>
                </a:cubicBezTo>
                <a:lnTo>
                  <a:pt x="5418764" y="0"/>
                </a:lnTo>
                <a:cubicBezTo>
                  <a:pt x="5557312" y="0"/>
                  <a:pt x="5669628" y="112316"/>
                  <a:pt x="5669628" y="250864"/>
                </a:cubicBezTo>
                <a:lnTo>
                  <a:pt x="5669628" y="1254288"/>
                </a:lnTo>
                <a:cubicBezTo>
                  <a:pt x="5669628" y="1392836"/>
                  <a:pt x="5557312" y="1505152"/>
                  <a:pt x="5418764" y="1505152"/>
                </a:cubicBezTo>
                <a:lnTo>
                  <a:pt x="250864" y="1505152"/>
                </a:lnTo>
                <a:cubicBezTo>
                  <a:pt x="112316" y="1505152"/>
                  <a:pt x="0" y="1392836"/>
                  <a:pt x="0" y="1254288"/>
                </a:cubicBezTo>
                <a:lnTo>
                  <a:pt x="0" y="250864"/>
                </a:lnTo>
                <a:close/>
              </a:path>
            </a:pathLst>
          </a:custGeom>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spcFirstLastPara="0" vert="horz" wrap="square" lIns="153485" tIns="153485" rIns="153485" bIns="153485" numCol="1" spcCol="1270" anchor="ctr" anchorCtr="0">
            <a:noAutofit/>
          </a:bodyPr>
          <a:lstStyle/>
          <a:p>
            <a:pPr marL="0" lvl="0" indent="0" algn="l" defTabSz="933450">
              <a:lnSpc>
                <a:spcPct val="90000"/>
              </a:lnSpc>
              <a:spcBef>
                <a:spcPct val="0"/>
              </a:spcBef>
              <a:spcAft>
                <a:spcPct val="35000"/>
              </a:spcAft>
              <a:buNone/>
            </a:pPr>
            <a:r>
              <a:rPr lang="en-NZ" sz="2100" kern="1200"/>
              <a:t>Industry (or industrialisation/the process of industrialising) has been experienced for less than 300 years.</a:t>
            </a:r>
            <a:endParaRPr lang="en-US" sz="2100" kern="1200"/>
          </a:p>
        </p:txBody>
      </p:sp>
      <p:sp>
        <p:nvSpPr>
          <p:cNvPr id="10" name="Freeform: Shape 9">
            <a:extLst>
              <a:ext uri="{FF2B5EF4-FFF2-40B4-BE49-F238E27FC236}">
                <a16:creationId xmlns:a16="http://schemas.microsoft.com/office/drawing/2014/main" id="{B06B4160-5A7A-493A-AA2B-66D91E49F220}"/>
              </a:ext>
            </a:extLst>
          </p:cNvPr>
          <p:cNvSpPr/>
          <p:nvPr/>
        </p:nvSpPr>
        <p:spPr>
          <a:xfrm>
            <a:off x="2845722" y="5027278"/>
            <a:ext cx="5669628" cy="1505152"/>
          </a:xfrm>
          <a:custGeom>
            <a:avLst/>
            <a:gdLst>
              <a:gd name="connsiteX0" fmla="*/ 0 w 5669628"/>
              <a:gd name="connsiteY0" fmla="*/ 250864 h 1505152"/>
              <a:gd name="connsiteX1" fmla="*/ 250864 w 5669628"/>
              <a:gd name="connsiteY1" fmla="*/ 0 h 1505152"/>
              <a:gd name="connsiteX2" fmla="*/ 5418764 w 5669628"/>
              <a:gd name="connsiteY2" fmla="*/ 0 h 1505152"/>
              <a:gd name="connsiteX3" fmla="*/ 5669628 w 5669628"/>
              <a:gd name="connsiteY3" fmla="*/ 250864 h 1505152"/>
              <a:gd name="connsiteX4" fmla="*/ 5669628 w 5669628"/>
              <a:gd name="connsiteY4" fmla="*/ 1254288 h 1505152"/>
              <a:gd name="connsiteX5" fmla="*/ 5418764 w 5669628"/>
              <a:gd name="connsiteY5" fmla="*/ 1505152 h 1505152"/>
              <a:gd name="connsiteX6" fmla="*/ 250864 w 5669628"/>
              <a:gd name="connsiteY6" fmla="*/ 1505152 h 1505152"/>
              <a:gd name="connsiteX7" fmla="*/ 0 w 5669628"/>
              <a:gd name="connsiteY7" fmla="*/ 1254288 h 1505152"/>
              <a:gd name="connsiteX8" fmla="*/ 0 w 5669628"/>
              <a:gd name="connsiteY8" fmla="*/ 250864 h 150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9628" h="1505152">
                <a:moveTo>
                  <a:pt x="0" y="250864"/>
                </a:moveTo>
                <a:cubicBezTo>
                  <a:pt x="0" y="112316"/>
                  <a:pt x="112316" y="0"/>
                  <a:pt x="250864" y="0"/>
                </a:cubicBezTo>
                <a:lnTo>
                  <a:pt x="5418764" y="0"/>
                </a:lnTo>
                <a:cubicBezTo>
                  <a:pt x="5557312" y="0"/>
                  <a:pt x="5669628" y="112316"/>
                  <a:pt x="5669628" y="250864"/>
                </a:cubicBezTo>
                <a:lnTo>
                  <a:pt x="5669628" y="1254288"/>
                </a:lnTo>
                <a:cubicBezTo>
                  <a:pt x="5669628" y="1392836"/>
                  <a:pt x="5557312" y="1505152"/>
                  <a:pt x="5418764" y="1505152"/>
                </a:cubicBezTo>
                <a:lnTo>
                  <a:pt x="250864" y="1505152"/>
                </a:lnTo>
                <a:cubicBezTo>
                  <a:pt x="112316" y="1505152"/>
                  <a:pt x="0" y="1392836"/>
                  <a:pt x="0" y="1254288"/>
                </a:cubicBezTo>
                <a:lnTo>
                  <a:pt x="0" y="250864"/>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53485" tIns="153485" rIns="153485" bIns="153485" numCol="1" spcCol="1270" anchor="ctr" anchorCtr="0">
            <a:noAutofit/>
          </a:bodyPr>
          <a:lstStyle/>
          <a:p>
            <a:pPr marL="0" lvl="0" indent="0" algn="l" defTabSz="933450">
              <a:lnSpc>
                <a:spcPct val="90000"/>
              </a:lnSpc>
              <a:spcBef>
                <a:spcPct val="0"/>
              </a:spcBef>
              <a:spcAft>
                <a:spcPct val="35000"/>
              </a:spcAft>
              <a:buNone/>
            </a:pPr>
            <a:r>
              <a:rPr lang="en-NZ" sz="2100" kern="1200"/>
              <a:t>In this 300 years, and particularly over the last 100 or so years, most of the planet has been impacted either directly or indirectly by industrialization. </a:t>
            </a:r>
            <a:endParaRPr lang="en-US" sz="2100" kern="1200"/>
          </a:p>
        </p:txBody>
      </p:sp>
    </p:spTree>
    <p:extLst>
      <p:ext uri="{BB962C8B-B14F-4D97-AF65-F5344CB8AC3E}">
        <p14:creationId xmlns:p14="http://schemas.microsoft.com/office/powerpoint/2010/main" val="200315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810162" y="1076324"/>
            <a:ext cx="4704588" cy="1535051"/>
          </a:xfrm>
        </p:spPr>
        <p:txBody>
          <a:bodyPr anchor="b">
            <a:normAutofit/>
          </a:bodyPr>
          <a:lstStyle/>
          <a:p>
            <a:r>
              <a:rPr lang="en-NZ" sz="2500"/>
              <a:t>What were the central changes/</a:t>
            </a:r>
            <a:br>
              <a:rPr lang="en-NZ" sz="2500"/>
            </a:br>
            <a:r>
              <a:rPr lang="en-NZ" sz="2500"/>
              <a:t>influences that led to modernity?</a:t>
            </a:r>
          </a:p>
        </p:txBody>
      </p:sp>
      <p:pic>
        <p:nvPicPr>
          <p:cNvPr id="31" name="Picture 30" descr="Retro background red green and brown lines">
            <a:extLst>
              <a:ext uri="{FF2B5EF4-FFF2-40B4-BE49-F238E27FC236}">
                <a16:creationId xmlns:a16="http://schemas.microsoft.com/office/drawing/2014/main" id="{82CF467C-E7FC-81AA-4034-BC1A075D0C22}"/>
              </a:ext>
            </a:extLst>
          </p:cNvPr>
          <p:cNvPicPr>
            <a:picLocks noChangeAspect="1"/>
          </p:cNvPicPr>
          <p:nvPr/>
        </p:nvPicPr>
        <p:blipFill rotWithShape="1">
          <a:blip r:embed="rId2"/>
          <a:srcRect l="34389" r="33215"/>
          <a:stretch/>
        </p:blipFill>
        <p:spPr>
          <a:xfrm>
            <a:off x="20" y="10"/>
            <a:ext cx="3378973" cy="6857990"/>
          </a:xfrm>
          <a:prstGeom prst="rect">
            <a:avLst/>
          </a:prstGeom>
        </p:spPr>
      </p:pic>
      <p:sp>
        <p:nvSpPr>
          <p:cNvPr id="37"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79326"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444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810162" y="3351276"/>
            <a:ext cx="4704588" cy="2825686"/>
          </a:xfrm>
        </p:spPr>
        <p:txBody>
          <a:bodyPr>
            <a:normAutofit/>
          </a:bodyPr>
          <a:lstStyle/>
          <a:p>
            <a:r>
              <a:rPr lang="en-NZ" sz="1900" dirty="0"/>
              <a:t>Sociologists love the term revolution </a:t>
            </a:r>
          </a:p>
          <a:p>
            <a:r>
              <a:rPr lang="en-NZ" sz="1900" dirty="0"/>
              <a:t>They identify 3 revolutions </a:t>
            </a:r>
          </a:p>
          <a:p>
            <a:r>
              <a:rPr lang="en-NZ" sz="1900" dirty="0"/>
              <a:t>The Enlightenment 1730s- 1840</a:t>
            </a:r>
          </a:p>
          <a:p>
            <a:pPr lvl="1"/>
            <a:r>
              <a:rPr lang="en-NZ" sz="1900" dirty="0"/>
              <a:t>An ideological revolution </a:t>
            </a:r>
          </a:p>
          <a:p>
            <a:r>
              <a:rPr lang="en-NZ" sz="1900" dirty="0"/>
              <a:t>The French revolution 1789-180</a:t>
            </a:r>
          </a:p>
          <a:p>
            <a:pPr lvl="1"/>
            <a:r>
              <a:rPr lang="en-NZ" sz="1900" dirty="0"/>
              <a:t>A political revolution </a:t>
            </a:r>
          </a:p>
          <a:p>
            <a:r>
              <a:rPr lang="en-NZ" sz="1900" dirty="0"/>
              <a:t>The industrial revolution 1780- 1840</a:t>
            </a:r>
          </a:p>
          <a:p>
            <a:pPr lvl="1"/>
            <a:r>
              <a:rPr lang="en-NZ" sz="1900" dirty="0"/>
              <a:t>A socio-economic revolution</a:t>
            </a:r>
          </a:p>
          <a:p>
            <a:endParaRPr lang="en-NZ" sz="1900" dirty="0"/>
          </a:p>
        </p:txBody>
      </p:sp>
    </p:spTree>
    <p:extLst>
      <p:ext uri="{BB962C8B-B14F-4D97-AF65-F5344CB8AC3E}">
        <p14:creationId xmlns:p14="http://schemas.microsoft.com/office/powerpoint/2010/main" val="2758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Timeline (not to scale!)</a:t>
            </a:r>
          </a:p>
        </p:txBody>
      </p:sp>
      <p:cxnSp>
        <p:nvCxnSpPr>
          <p:cNvPr id="5" name="Straight Arrow Connector 4"/>
          <p:cNvCxnSpPr/>
          <p:nvPr/>
        </p:nvCxnSpPr>
        <p:spPr>
          <a:xfrm>
            <a:off x="1403648" y="3573016"/>
            <a:ext cx="6696744"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23528" y="3327987"/>
            <a:ext cx="986167"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libri" panose="020F0502020204030204"/>
                <a:ea typeface="+mn-ea"/>
                <a:cs typeface="+mn-cs"/>
              </a:rPr>
              <a:t>1500</a:t>
            </a:r>
          </a:p>
        </p:txBody>
      </p:sp>
      <p:sp>
        <p:nvSpPr>
          <p:cNvPr id="7" name="Rectangle 6"/>
          <p:cNvSpPr/>
          <p:nvPr/>
        </p:nvSpPr>
        <p:spPr>
          <a:xfrm>
            <a:off x="8100392" y="3327987"/>
            <a:ext cx="986167"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libri" panose="020F0502020204030204"/>
                <a:ea typeface="+mn-ea"/>
                <a:cs typeface="+mn-cs"/>
              </a:rPr>
              <a:t>1850</a:t>
            </a:r>
          </a:p>
        </p:txBody>
      </p:sp>
      <p:grpSp>
        <p:nvGrpSpPr>
          <p:cNvPr id="20" name="Group 19"/>
          <p:cNvGrpSpPr/>
          <p:nvPr/>
        </p:nvGrpSpPr>
        <p:grpSpPr>
          <a:xfrm>
            <a:off x="5366775" y="4581128"/>
            <a:ext cx="3357009" cy="620257"/>
            <a:chOff x="5651960" y="4033127"/>
            <a:chExt cx="3357009" cy="620257"/>
          </a:xfrm>
        </p:grpSpPr>
        <p:sp>
          <p:nvSpPr>
            <p:cNvPr id="8" name="Rectangle 7"/>
            <p:cNvSpPr/>
            <p:nvPr/>
          </p:nvSpPr>
          <p:spPr>
            <a:xfrm>
              <a:off x="5651960" y="4130164"/>
              <a:ext cx="3357009"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libri" panose="020F0502020204030204"/>
                  <a:ea typeface="+mn-ea"/>
                  <a:cs typeface="+mn-cs"/>
                </a:rPr>
                <a:t>Industrial rev</a:t>
              </a:r>
              <a:r>
                <a:rPr kumimoji="0" lang="en-US" sz="28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libri" panose="020F0502020204030204"/>
                  <a:ea typeface="+mn-ea"/>
                  <a:cs typeface="+mn-cs"/>
                </a:rPr>
                <a:t>1780-1840</a:t>
              </a:r>
            </a:p>
          </p:txBody>
        </p:sp>
        <p:cxnSp>
          <p:nvCxnSpPr>
            <p:cNvPr id="12" name="Straight Connector 11"/>
            <p:cNvCxnSpPr/>
            <p:nvPr/>
          </p:nvCxnSpPr>
          <p:spPr>
            <a:xfrm>
              <a:off x="5651961" y="4033127"/>
              <a:ext cx="2340260"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4928637" y="3744387"/>
            <a:ext cx="3151825" cy="642814"/>
            <a:chOff x="4148215" y="4797152"/>
            <a:chExt cx="3151825" cy="642814"/>
          </a:xfrm>
        </p:grpSpPr>
        <p:sp>
          <p:nvSpPr>
            <p:cNvPr id="13" name="Rectangle 12"/>
            <p:cNvSpPr/>
            <p:nvPr/>
          </p:nvSpPr>
          <p:spPr>
            <a:xfrm>
              <a:off x="4148215" y="4916746"/>
              <a:ext cx="3151825"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libri" panose="020F0502020204030204"/>
                  <a:ea typeface="+mn-ea"/>
                  <a:cs typeface="+mn-cs"/>
                </a:rPr>
                <a:t>French rev </a:t>
              </a:r>
              <a:r>
                <a:rPr kumimoji="0" lang="en-US" sz="28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libri" panose="020F0502020204030204"/>
                  <a:ea typeface="+mn-ea"/>
                  <a:cs typeface="+mn-cs"/>
                </a:rPr>
                <a:t>1789-1804</a:t>
              </a:r>
            </a:p>
          </p:txBody>
        </p:sp>
        <p:cxnSp>
          <p:nvCxnSpPr>
            <p:cNvPr id="14" name="Straight Connector 13"/>
            <p:cNvCxnSpPr/>
            <p:nvPr/>
          </p:nvCxnSpPr>
          <p:spPr>
            <a:xfrm>
              <a:off x="5724128" y="4797152"/>
              <a:ext cx="288032" cy="0"/>
            </a:xfrm>
            <a:prstGeom prst="line">
              <a:avLst/>
            </a:prstGeom>
            <a:ln w="76200"/>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a:cxnSpLocks/>
          </p:cNvCxnSpPr>
          <p:nvPr/>
        </p:nvCxnSpPr>
        <p:spPr>
          <a:xfrm>
            <a:off x="4572000" y="2922621"/>
            <a:ext cx="293107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84314" y="2345872"/>
            <a:ext cx="4164923"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libri" panose="020F0502020204030204"/>
                <a:ea typeface="+mn-ea"/>
                <a:cs typeface="+mn-cs"/>
              </a:rPr>
              <a:t>The enlightenment </a:t>
            </a:r>
            <a:r>
              <a:rPr kumimoji="0" lang="en-US" sz="2800" b="1" i="0" u="none" strike="noStrike" kern="1200" cap="none" spc="0" normalizeH="0" baseline="0" noProof="0" dirty="0">
                <a:ln w="1905"/>
                <a:gradFill>
                  <a:gsLst>
                    <a:gs pos="0">
                      <a:srgbClr val="70AD47">
                        <a:shade val="20000"/>
                        <a:satMod val="200000"/>
                      </a:srgbClr>
                    </a:gs>
                    <a:gs pos="78000">
                      <a:srgbClr val="70AD47">
                        <a:tint val="90000"/>
                        <a:shade val="89000"/>
                        <a:satMod val="220000"/>
                      </a:srgbClr>
                    </a:gs>
                    <a:gs pos="100000">
                      <a:srgbClr val="70AD47">
                        <a:tint val="12000"/>
                        <a:satMod val="255000"/>
                      </a:srgbClr>
                    </a:gs>
                  </a:gsLst>
                  <a:lin ang="5400000"/>
                </a:gradFill>
                <a:effectLst>
                  <a:innerShdw blurRad="69850" dist="43180" dir="5400000">
                    <a:srgbClr val="000000">
                      <a:alpha val="65000"/>
                    </a:srgbClr>
                  </a:innerShdw>
                </a:effectLst>
                <a:uLnTx/>
                <a:uFillTx/>
                <a:latin typeface="Calibri" panose="020F0502020204030204"/>
                <a:ea typeface="+mn-ea"/>
                <a:cs typeface="+mn-cs"/>
              </a:rPr>
              <a:t>1730-1800</a:t>
            </a:r>
          </a:p>
        </p:txBody>
      </p:sp>
    </p:spTree>
    <p:extLst>
      <p:ext uri="{BB962C8B-B14F-4D97-AF65-F5344CB8AC3E}">
        <p14:creationId xmlns:p14="http://schemas.microsoft.com/office/powerpoint/2010/main" val="196655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70E117D-93AA-4600-BEB8-8F1586FFF9CE}"/>
              </a:ext>
            </a:extLst>
          </p:cNvPr>
          <p:cNvSpPr txBox="1"/>
          <p:nvPr/>
        </p:nvSpPr>
        <p:spPr>
          <a:xfrm>
            <a:off x="3429000" y="601744"/>
            <a:ext cx="5086350" cy="13386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rPr>
              <a:t>The Enlightenment:</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n-ea"/>
                <a:cs typeface="+mn-cs"/>
              </a:rPr>
              <a:t>an ideological change</a:t>
            </a:r>
          </a:p>
        </p:txBody>
      </p:sp>
      <p:pic>
        <p:nvPicPr>
          <p:cNvPr id="4" name="Picture 3" descr="A person with a telescope&#10;&#10;Description automatically generated">
            <a:extLst>
              <a:ext uri="{FF2B5EF4-FFF2-40B4-BE49-F238E27FC236}">
                <a16:creationId xmlns:a16="http://schemas.microsoft.com/office/drawing/2014/main" id="{29906E2D-AAB5-7DD8-D78F-8A697E966544}"/>
              </a:ext>
            </a:extLst>
          </p:cNvPr>
          <p:cNvPicPr>
            <a:picLocks noChangeAspect="1"/>
          </p:cNvPicPr>
          <p:nvPr/>
        </p:nvPicPr>
        <p:blipFill rotWithShape="1">
          <a:blip r:embed="rId2">
            <a:extLst>
              <a:ext uri="{28A0092B-C50C-407E-A947-70E740481C1C}">
                <a14:useLocalDpi xmlns:a14="http://schemas.microsoft.com/office/drawing/2010/main" val="0"/>
              </a:ext>
            </a:extLst>
          </a:blip>
          <a:srcRect l="28547" r="44044"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vert="horz" lIns="91440" tIns="45720" rIns="91440" bIns="45720" rtlCol="0" anchor="t">
            <a:normAutofit/>
          </a:bodyPr>
          <a:lstStyle/>
          <a:p>
            <a:pPr indent="-228600" defTabSz="914400"/>
            <a:r>
              <a:rPr lang="en-US" sz="1700"/>
              <a:t>C17th &amp; C18th liberal intellectual movement</a:t>
            </a:r>
          </a:p>
          <a:p>
            <a:pPr indent="-228600" defTabSz="914400"/>
            <a:r>
              <a:rPr lang="en-US" sz="1700"/>
              <a:t>The enlightenment was centrally an “idealist” phenomenon</a:t>
            </a:r>
          </a:p>
          <a:p>
            <a:pPr indent="-228600" defTabSz="914400"/>
            <a:r>
              <a:rPr lang="en-US" sz="1700"/>
              <a:t>It was believed that the right sort of ideas would produce a more “rational” and free society </a:t>
            </a:r>
          </a:p>
          <a:p>
            <a:pPr indent="-228600" defTabSz="914400"/>
            <a:r>
              <a:rPr lang="en-US" sz="1700"/>
              <a:t>Ideas included </a:t>
            </a:r>
          </a:p>
          <a:p>
            <a:pPr indent="-228600" defTabSz="914400"/>
            <a:r>
              <a:rPr lang="en-US" sz="1700"/>
              <a:t>Rationalism and Reason</a:t>
            </a:r>
          </a:p>
          <a:p>
            <a:pPr lvl="1" indent="-228600" defTabSz="914400"/>
            <a:r>
              <a:rPr lang="en-US" sz="1700"/>
              <a:t>Prejudices can be corrected under the application of pure reason (we can be objective)</a:t>
            </a:r>
          </a:p>
          <a:p>
            <a:pPr indent="-228600" defTabSz="914400"/>
            <a:r>
              <a:rPr lang="en-US" sz="1700"/>
              <a:t>Science </a:t>
            </a:r>
          </a:p>
          <a:p>
            <a:pPr lvl="1" indent="-228600" defTabSz="914400"/>
            <a:r>
              <a:rPr lang="en-US" sz="1700"/>
              <a:t>Empiricism (observation, measurement, facts)</a:t>
            </a:r>
          </a:p>
          <a:p>
            <a:pPr indent="-228600" defTabSz="914400"/>
            <a:r>
              <a:rPr lang="en-US" sz="1700"/>
              <a:t>And progress</a:t>
            </a:r>
          </a:p>
          <a:p>
            <a:pPr indent="-228600" defTabSz="914400"/>
            <a:endParaRPr lang="en-US" sz="1700"/>
          </a:p>
        </p:txBody>
      </p:sp>
    </p:spTree>
    <p:extLst>
      <p:ext uri="{BB962C8B-B14F-4D97-AF65-F5344CB8AC3E}">
        <p14:creationId xmlns:p14="http://schemas.microsoft.com/office/powerpoint/2010/main" val="10137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05D886-FD6E-462D-A787-A4A94DEE0ADB}"/>
              </a:ext>
            </a:extLst>
          </p:cNvPr>
          <p:cNvSpPr>
            <a:spLocks noGrp="1"/>
          </p:cNvSpPr>
          <p:nvPr>
            <p:ph type="title"/>
          </p:nvPr>
        </p:nvSpPr>
        <p:spPr>
          <a:xfrm>
            <a:off x="3429000" y="601744"/>
            <a:ext cx="5086350" cy="1338696"/>
          </a:xfrm>
        </p:spPr>
        <p:txBody>
          <a:bodyPr>
            <a:normAutofit/>
          </a:bodyPr>
          <a:lstStyle/>
          <a:p>
            <a:r>
              <a:rPr kumimoji="0" lang="en-NZ" b="0" i="0" u="none" strike="noStrike" kern="1200" cap="none" spc="0" normalizeH="0" baseline="0" noProof="0" dirty="0">
                <a:ln>
                  <a:noFill/>
                </a:ln>
                <a:effectLst/>
                <a:uLnTx/>
                <a:uFillTx/>
                <a:latin typeface="Calibri Light" panose="020F0302020204030204"/>
                <a:ea typeface="+mj-ea"/>
                <a:cs typeface="+mj-cs"/>
              </a:rPr>
              <a:t>The Enlightenment:</a:t>
            </a:r>
            <a:br>
              <a:rPr kumimoji="0" lang="en-NZ" b="0" i="0" u="none" strike="noStrike" kern="1200" cap="none" spc="0" normalizeH="0" baseline="0" noProof="0" dirty="0">
                <a:ln>
                  <a:noFill/>
                </a:ln>
                <a:effectLst/>
                <a:uLnTx/>
                <a:uFillTx/>
                <a:latin typeface="Calibri Light" panose="020F0302020204030204"/>
                <a:ea typeface="+mj-ea"/>
                <a:cs typeface="+mj-cs"/>
              </a:rPr>
            </a:br>
            <a:r>
              <a:rPr kumimoji="0" lang="en-NZ" b="0" i="0" u="none" strike="noStrike" kern="1200" cap="none" spc="0" normalizeH="0" baseline="0" noProof="0" dirty="0">
                <a:ln>
                  <a:noFill/>
                </a:ln>
                <a:effectLst/>
                <a:uLnTx/>
                <a:uFillTx/>
                <a:latin typeface="Calibri Light" panose="020F0302020204030204"/>
                <a:ea typeface="+mj-ea"/>
                <a:cs typeface="+mj-cs"/>
              </a:rPr>
              <a:t>an ideological change</a:t>
            </a:r>
            <a:endParaRPr lang="en-NZ" dirty="0"/>
          </a:p>
        </p:txBody>
      </p:sp>
      <p:pic>
        <p:nvPicPr>
          <p:cNvPr id="4" name="Picture 3">
            <a:extLst>
              <a:ext uri="{FF2B5EF4-FFF2-40B4-BE49-F238E27FC236}">
                <a16:creationId xmlns:a16="http://schemas.microsoft.com/office/drawing/2014/main" id="{73280E29-CB19-48FF-3D3E-B3175F24A89B}"/>
              </a:ext>
            </a:extLst>
          </p:cNvPr>
          <p:cNvPicPr>
            <a:picLocks noChangeAspect="1"/>
          </p:cNvPicPr>
          <p:nvPr/>
        </p:nvPicPr>
        <p:blipFill rotWithShape="1">
          <a:blip r:embed="rId2"/>
          <a:srcRect r="11217"/>
          <a:stretch/>
        </p:blipFill>
        <p:spPr>
          <a:xfrm>
            <a:off x="-180528" y="-23289"/>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0DA4897C-5430-4757-AE2B-F9E2D93F8F48}"/>
              </a:ext>
            </a:extLst>
          </p:cNvPr>
          <p:cNvSpPr>
            <a:spLocks noGrp="1"/>
          </p:cNvSpPr>
          <p:nvPr>
            <p:ph idx="1"/>
          </p:nvPr>
        </p:nvSpPr>
        <p:spPr>
          <a:xfrm>
            <a:off x="3429000" y="2201958"/>
            <a:ext cx="5086350" cy="3900730"/>
          </a:xfrm>
        </p:spPr>
        <p:txBody>
          <a:bodyPr anchor="t">
            <a:normAutofit/>
          </a:bodyPr>
          <a:lstStyle/>
          <a:p>
            <a:r>
              <a:rPr lang="en-US" sz="1600"/>
              <a:t>Other ideas included human’s domination of nature </a:t>
            </a:r>
          </a:p>
          <a:p>
            <a:r>
              <a:rPr lang="en-US" sz="1600"/>
              <a:t>Individualism as a dominant ideology</a:t>
            </a:r>
          </a:p>
          <a:p>
            <a:r>
              <a:rPr lang="en-US" sz="1600"/>
              <a:t>Commitment to science, critique/rejection of superstition, and religious dogma</a:t>
            </a:r>
          </a:p>
          <a:p>
            <a:r>
              <a:rPr lang="en-US" sz="1600"/>
              <a:t>Universalism </a:t>
            </a:r>
          </a:p>
          <a:p>
            <a:r>
              <a:rPr lang="en-US" sz="1600"/>
              <a:t>Reason science and progress were applicable to all of humanity </a:t>
            </a:r>
          </a:p>
          <a:p>
            <a:r>
              <a:rPr lang="en-US" sz="1600"/>
              <a:t>The west and the rest</a:t>
            </a:r>
          </a:p>
          <a:p>
            <a:pPr lvl="1"/>
            <a:r>
              <a:rPr lang="en-US" sz="1600"/>
              <a:t>The west (from a western perspective) was seen as being more “advanced” that other cultures.</a:t>
            </a:r>
          </a:p>
          <a:p>
            <a:r>
              <a:rPr lang="en-US" sz="1600"/>
              <a:t>Colonisation brought these ideas to, so called “primitive” societies.</a:t>
            </a:r>
          </a:p>
          <a:p>
            <a:pPr lvl="1"/>
            <a:r>
              <a:rPr lang="en-US" sz="1600"/>
              <a:t>Eurocentrism, Racism, ideologies of supremacy, ideologies of “civialisation”.   </a:t>
            </a:r>
            <a:endParaRPr lang="en-NZ" sz="1600"/>
          </a:p>
        </p:txBody>
      </p:sp>
    </p:spTree>
    <p:extLst>
      <p:ext uri="{BB962C8B-B14F-4D97-AF65-F5344CB8AC3E}">
        <p14:creationId xmlns:p14="http://schemas.microsoft.com/office/powerpoint/2010/main" val="24000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descr="One glowing light bulb in sea of unlit bulbs">
            <a:extLst>
              <a:ext uri="{FF2B5EF4-FFF2-40B4-BE49-F238E27FC236}">
                <a16:creationId xmlns:a16="http://schemas.microsoft.com/office/drawing/2014/main" id="{A6EA58A8-707C-8057-9F2A-D07DBEE0CDEA}"/>
              </a:ext>
            </a:extLst>
          </p:cNvPr>
          <p:cNvPicPr>
            <a:picLocks noChangeAspect="1"/>
          </p:cNvPicPr>
          <p:nvPr/>
        </p:nvPicPr>
        <p:blipFill rotWithShape="1">
          <a:blip r:embed="rId2"/>
          <a:srcRect l="32474" r="27700"/>
          <a:stretch/>
        </p:blipFill>
        <p:spPr>
          <a:xfrm>
            <a:off x="-5524"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37"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148" y="407987"/>
            <a:ext cx="2240924"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370286" y="407987"/>
            <a:ext cx="4291113" cy="1325563"/>
          </a:xfrm>
        </p:spPr>
        <p:txBody>
          <a:bodyPr>
            <a:normAutofit/>
          </a:bodyPr>
          <a:lstStyle/>
          <a:p>
            <a:r>
              <a:rPr lang="en-NZ" dirty="0"/>
              <a:t>The Enlightenment:</a:t>
            </a:r>
            <a:br>
              <a:rPr lang="en-NZ" dirty="0"/>
            </a:br>
            <a:r>
              <a:rPr lang="en-NZ" dirty="0"/>
              <a:t>an ideological change</a:t>
            </a:r>
          </a:p>
        </p:txBody>
      </p:sp>
      <p:sp>
        <p:nvSpPr>
          <p:cNvPr id="3" name="Content Placeholder 2"/>
          <p:cNvSpPr>
            <a:spLocks noGrp="1"/>
          </p:cNvSpPr>
          <p:nvPr>
            <p:ph idx="1"/>
          </p:nvPr>
        </p:nvSpPr>
        <p:spPr>
          <a:xfrm>
            <a:off x="4370286" y="1868487"/>
            <a:ext cx="4291113" cy="4351338"/>
          </a:xfrm>
        </p:spPr>
        <p:txBody>
          <a:bodyPr>
            <a:normAutofit/>
          </a:bodyPr>
          <a:lstStyle/>
          <a:p>
            <a:r>
              <a:rPr lang="en-NZ" dirty="0"/>
              <a:t>According Habermas (1987) “the enlightenment sets the project of modernity’ in motion”</a:t>
            </a:r>
          </a:p>
          <a:p>
            <a:r>
              <a:rPr lang="en-NZ" dirty="0"/>
              <a:t>A culture of rationalism and individualism with a belief in ever better (never ending?) progress</a:t>
            </a:r>
          </a:p>
          <a:p>
            <a:r>
              <a:rPr lang="en-NZ" dirty="0"/>
              <a:t>Enlightenment was seen as a journey to individual and human freedom </a:t>
            </a:r>
          </a:p>
          <a:p>
            <a:endParaRPr lang="en-NZ" dirty="0"/>
          </a:p>
        </p:txBody>
      </p:sp>
    </p:spTree>
    <p:extLst>
      <p:ext uri="{BB962C8B-B14F-4D97-AF65-F5344CB8AC3E}">
        <p14:creationId xmlns:p14="http://schemas.microsoft.com/office/powerpoint/2010/main" val="229852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EB888368-B940-4E3C-B172-9DD425123CD4}"/>
              </a:ext>
            </a:extLst>
          </p:cNvPr>
          <p:cNvSpPr>
            <a:spLocks noGrp="1"/>
          </p:cNvSpPr>
          <p:nvPr>
            <p:ph type="title"/>
          </p:nvPr>
        </p:nvSpPr>
        <p:spPr>
          <a:xfrm>
            <a:off x="628650" y="1131094"/>
            <a:ext cx="7886700" cy="994172"/>
          </a:xfrm>
        </p:spPr>
        <p:txBody>
          <a:bodyPr>
            <a:normAutofit/>
          </a:bodyPr>
          <a:lstStyle/>
          <a:p>
            <a:pPr algn="ctr"/>
            <a:r>
              <a:rPr lang="en-NZ" sz="4050" dirty="0"/>
              <a:t>Karakia | MANAWA MAI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CBB5543-CC2C-4BD4-A6F4-2801FB756B7F}"/>
              </a:ext>
            </a:extLst>
          </p:cNvPr>
          <p:cNvSpPr>
            <a:spLocks noGrp="1"/>
          </p:cNvSpPr>
          <p:nvPr>
            <p:ph idx="1"/>
          </p:nvPr>
        </p:nvSpPr>
        <p:spPr>
          <a:xfrm>
            <a:off x="628650" y="2304288"/>
            <a:ext cx="7886700" cy="3188970"/>
          </a:xfrm>
        </p:spPr>
        <p:txBody>
          <a:bodyPr>
            <a:normAutofit fontScale="92500" lnSpcReduction="20000"/>
          </a:bodyPr>
          <a:lstStyle/>
          <a:p>
            <a:pPr marL="0" indent="0" algn="ctr">
              <a:spcBef>
                <a:spcPts val="0"/>
              </a:spcBef>
              <a:buNone/>
              <a:defRPr/>
            </a:pPr>
            <a:r>
              <a:rPr lang="en-NZ" sz="2700" dirty="0">
                <a:latin typeface="Candara" panose="020E0502030303020204" pitchFamily="34" charset="0"/>
              </a:rPr>
              <a:t>Manawa </a:t>
            </a:r>
            <a:r>
              <a:rPr lang="en-NZ" sz="2700" dirty="0" err="1">
                <a:latin typeface="Candara" panose="020E0502030303020204" pitchFamily="34" charset="0"/>
              </a:rPr>
              <a:t>mai</a:t>
            </a:r>
            <a:r>
              <a:rPr lang="en-NZ" sz="2700" dirty="0">
                <a:latin typeface="Candara" panose="020E0502030303020204" pitchFamily="34" charset="0"/>
              </a:rPr>
              <a:t> te mauri </a:t>
            </a:r>
            <a:r>
              <a:rPr lang="en-NZ" sz="2700" dirty="0" err="1">
                <a:latin typeface="Candara" panose="020E0502030303020204" pitchFamily="34" charset="0"/>
              </a:rPr>
              <a:t>nuku</a:t>
            </a:r>
            <a:endParaRPr lang="en-NZ" sz="2700" dirty="0">
              <a:latin typeface="Candara" panose="020E0502030303020204" pitchFamily="34" charset="0"/>
            </a:endParaRPr>
          </a:p>
          <a:p>
            <a:pPr marL="0" indent="0" algn="ctr">
              <a:spcBef>
                <a:spcPts val="0"/>
              </a:spcBef>
              <a:buNone/>
              <a:defRPr/>
            </a:pPr>
            <a:r>
              <a:rPr lang="en-NZ" sz="2700" dirty="0">
                <a:latin typeface="Candara" panose="020E0502030303020204" pitchFamily="34" charset="0"/>
              </a:rPr>
              <a:t>Manawa </a:t>
            </a:r>
            <a:r>
              <a:rPr lang="en-NZ" sz="2700" dirty="0" err="1">
                <a:latin typeface="Candara" panose="020E0502030303020204" pitchFamily="34" charset="0"/>
              </a:rPr>
              <a:t>mai</a:t>
            </a:r>
            <a:r>
              <a:rPr lang="en-NZ" sz="2700" dirty="0">
                <a:latin typeface="Candara" panose="020E0502030303020204" pitchFamily="34" charset="0"/>
              </a:rPr>
              <a:t> te mauri </a:t>
            </a:r>
            <a:r>
              <a:rPr lang="en-NZ" sz="2700" dirty="0" err="1">
                <a:latin typeface="Candara" panose="020E0502030303020204" pitchFamily="34" charset="0"/>
              </a:rPr>
              <a:t>rangi</a:t>
            </a:r>
            <a:endParaRPr lang="en-NZ" sz="2700" dirty="0">
              <a:latin typeface="Candara" panose="020E0502030303020204" pitchFamily="34" charset="0"/>
            </a:endParaRPr>
          </a:p>
          <a:p>
            <a:pPr marL="0" indent="0" algn="ctr">
              <a:spcBef>
                <a:spcPts val="0"/>
              </a:spcBef>
              <a:buNone/>
              <a:defRPr/>
            </a:pPr>
            <a:r>
              <a:rPr lang="en-NZ" sz="2700" dirty="0">
                <a:latin typeface="Candara" panose="020E0502030303020204" pitchFamily="34" charset="0"/>
              </a:rPr>
              <a:t>Ko te mauri kai au</a:t>
            </a:r>
          </a:p>
          <a:p>
            <a:pPr marL="0" indent="0" algn="ctr">
              <a:spcBef>
                <a:spcPts val="0"/>
              </a:spcBef>
              <a:buNone/>
              <a:defRPr/>
            </a:pPr>
            <a:r>
              <a:rPr lang="en-NZ" sz="2700" dirty="0">
                <a:latin typeface="Candara" panose="020E0502030303020204" pitchFamily="34" charset="0"/>
              </a:rPr>
              <a:t>He mauri </a:t>
            </a:r>
            <a:r>
              <a:rPr lang="en-NZ" sz="2700" dirty="0" err="1">
                <a:latin typeface="Candara" panose="020E0502030303020204" pitchFamily="34" charset="0"/>
              </a:rPr>
              <a:t>tipua</a:t>
            </a:r>
            <a:endParaRPr lang="en-NZ" sz="2700" dirty="0">
              <a:latin typeface="Candara" panose="020E0502030303020204" pitchFamily="34" charset="0"/>
            </a:endParaRPr>
          </a:p>
          <a:p>
            <a:pPr marL="0" indent="0" algn="ctr">
              <a:spcBef>
                <a:spcPts val="0"/>
              </a:spcBef>
              <a:buNone/>
              <a:defRPr/>
            </a:pPr>
            <a:r>
              <a:rPr lang="en-NZ" sz="2700" dirty="0">
                <a:latin typeface="Candara" panose="020E0502030303020204" pitchFamily="34" charset="0"/>
              </a:rPr>
              <a:t>Ka pakaru </a:t>
            </a:r>
            <a:r>
              <a:rPr lang="en-NZ" sz="2700" dirty="0" err="1">
                <a:latin typeface="Candara" panose="020E0502030303020204" pitchFamily="34" charset="0"/>
              </a:rPr>
              <a:t>mai</a:t>
            </a:r>
            <a:r>
              <a:rPr lang="en-NZ" sz="2700" dirty="0">
                <a:latin typeface="Candara" panose="020E0502030303020204" pitchFamily="34" charset="0"/>
              </a:rPr>
              <a:t> te po</a:t>
            </a:r>
          </a:p>
          <a:p>
            <a:pPr marL="0" indent="0" algn="ctr">
              <a:spcBef>
                <a:spcPts val="0"/>
              </a:spcBef>
              <a:buNone/>
              <a:defRPr/>
            </a:pPr>
            <a:r>
              <a:rPr lang="en-NZ" sz="2700" dirty="0">
                <a:latin typeface="Candara" panose="020E0502030303020204" pitchFamily="34" charset="0"/>
              </a:rPr>
              <a:t>Tau </a:t>
            </a:r>
            <a:r>
              <a:rPr lang="en-NZ" sz="2700" dirty="0" err="1">
                <a:latin typeface="Candara" panose="020E0502030303020204" pitchFamily="34" charset="0"/>
              </a:rPr>
              <a:t>mai</a:t>
            </a:r>
            <a:r>
              <a:rPr lang="en-NZ" sz="2700" dirty="0">
                <a:latin typeface="Candara" panose="020E0502030303020204" pitchFamily="34" charset="0"/>
              </a:rPr>
              <a:t> te mauri</a:t>
            </a:r>
          </a:p>
          <a:p>
            <a:pPr marL="0" indent="0" algn="ctr">
              <a:spcBef>
                <a:spcPts val="0"/>
              </a:spcBef>
              <a:buNone/>
              <a:defRPr/>
            </a:pPr>
            <a:r>
              <a:rPr lang="en-NZ" sz="2700" dirty="0" err="1">
                <a:latin typeface="Candara" panose="020E0502030303020204" pitchFamily="34" charset="0"/>
              </a:rPr>
              <a:t>Haumi</a:t>
            </a:r>
            <a:r>
              <a:rPr lang="en-NZ" sz="2700" dirty="0">
                <a:latin typeface="Candara" panose="020E0502030303020204" pitchFamily="34" charset="0"/>
              </a:rPr>
              <a:t> e, hui e, </a:t>
            </a:r>
            <a:r>
              <a:rPr lang="en-NZ" sz="2700" dirty="0" err="1">
                <a:latin typeface="Candara" panose="020E0502030303020204" pitchFamily="34" charset="0"/>
              </a:rPr>
              <a:t>taiki</a:t>
            </a:r>
            <a:r>
              <a:rPr lang="en-NZ" sz="2700" dirty="0">
                <a:latin typeface="Candara" panose="020E0502030303020204" pitchFamily="34" charset="0"/>
              </a:rPr>
              <a:t> e</a:t>
            </a:r>
          </a:p>
          <a:p>
            <a:pPr marL="0" indent="0">
              <a:spcBef>
                <a:spcPts val="0"/>
              </a:spcBef>
              <a:buNone/>
              <a:defRPr/>
            </a:pPr>
            <a:endParaRPr lang="en-NZ" sz="1500" dirty="0">
              <a:latin typeface="Candara" panose="020E0502030303020204" pitchFamily="34" charset="0"/>
            </a:endParaRPr>
          </a:p>
          <a:p>
            <a:pPr marL="0" indent="0">
              <a:spcBef>
                <a:spcPts val="0"/>
              </a:spcBef>
              <a:buNone/>
              <a:defRPr/>
            </a:pPr>
            <a:endParaRPr lang="en-NZ" sz="1500" dirty="0">
              <a:latin typeface="Candara" panose="020E0502030303020204" pitchFamily="34" charset="0"/>
            </a:endParaRPr>
          </a:p>
          <a:p>
            <a:pPr marL="0" indent="0">
              <a:spcBef>
                <a:spcPts val="0"/>
              </a:spcBef>
              <a:buNone/>
              <a:defRPr/>
            </a:pPr>
            <a:endParaRPr lang="en-NZ" sz="1500" dirty="0">
              <a:latin typeface="Candara" panose="020E0502030303020204" pitchFamily="34" charset="0"/>
            </a:endParaRPr>
          </a:p>
          <a:p>
            <a:pPr marL="0" indent="0" algn="ctr">
              <a:spcBef>
                <a:spcPts val="0"/>
              </a:spcBef>
              <a:buNone/>
              <a:defRPr/>
            </a:pPr>
            <a:r>
              <a:rPr lang="en-NZ" sz="1500" dirty="0">
                <a:latin typeface="Candara" panose="020E0502030303020204" pitchFamily="34" charset="0"/>
              </a:rPr>
              <a:t>Embrace the life force of the earth, embrace the life force of the sky</a:t>
            </a:r>
          </a:p>
          <a:p>
            <a:pPr marL="0" indent="0" algn="ctr">
              <a:spcBef>
                <a:spcPts val="0"/>
              </a:spcBef>
              <a:buNone/>
              <a:defRPr/>
            </a:pPr>
            <a:r>
              <a:rPr lang="en-NZ" sz="1500" dirty="0">
                <a:latin typeface="Candara" panose="020E0502030303020204" pitchFamily="34" charset="0"/>
              </a:rPr>
              <a:t>The life force I have fathered is powerful, and shatters all darkness</a:t>
            </a:r>
          </a:p>
          <a:p>
            <a:pPr marL="0" indent="0" algn="ctr">
              <a:spcBef>
                <a:spcPts val="0"/>
              </a:spcBef>
              <a:buNone/>
              <a:defRPr/>
            </a:pPr>
            <a:r>
              <a:rPr lang="en-NZ" sz="1500" dirty="0">
                <a:latin typeface="Candara" panose="020E0502030303020204" pitchFamily="34" charset="0"/>
              </a:rPr>
              <a:t>Come great life force, </a:t>
            </a:r>
          </a:p>
          <a:p>
            <a:pPr marL="0" indent="0" algn="ctr">
              <a:spcBef>
                <a:spcPts val="0"/>
              </a:spcBef>
              <a:buNone/>
              <a:defRPr/>
            </a:pPr>
            <a:r>
              <a:rPr lang="en-NZ" sz="1500" dirty="0">
                <a:latin typeface="Candara" panose="020E0502030303020204" pitchFamily="34" charset="0"/>
              </a:rPr>
              <a:t>Join it, gather it, it is done</a:t>
            </a:r>
            <a:endParaRPr lang="en-NZ" sz="1500" dirty="0">
              <a:latin typeface="Calibri" panose="020F0502020204030204"/>
            </a:endParaRPr>
          </a:p>
          <a:p>
            <a:endParaRPr lang="en-NZ" sz="1500" dirty="0"/>
          </a:p>
        </p:txBody>
      </p:sp>
    </p:spTree>
    <p:extLst>
      <p:ext uri="{BB962C8B-B14F-4D97-AF65-F5344CB8AC3E}">
        <p14:creationId xmlns:p14="http://schemas.microsoft.com/office/powerpoint/2010/main" val="271452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50041" y="586855"/>
            <a:ext cx="2401025" cy="3387497"/>
          </a:xfrm>
        </p:spPr>
        <p:txBody>
          <a:bodyPr anchor="b">
            <a:normAutofit/>
          </a:bodyPr>
          <a:lstStyle/>
          <a:p>
            <a:pPr algn="ctr"/>
            <a:r>
              <a:rPr lang="en-NZ" sz="3500" dirty="0">
                <a:solidFill>
                  <a:srgbClr val="FFFFFF"/>
                </a:solidFill>
              </a:rPr>
              <a:t>The French Revolution:</a:t>
            </a:r>
            <a:br>
              <a:rPr lang="en-NZ" sz="3500" dirty="0">
                <a:solidFill>
                  <a:srgbClr val="FFFFFF"/>
                </a:solidFill>
              </a:rPr>
            </a:br>
            <a:r>
              <a:rPr lang="en-US" sz="3500" dirty="0">
                <a:solidFill>
                  <a:srgbClr val="FFFFFF"/>
                </a:solidFill>
              </a:rPr>
              <a:t>A Political change</a:t>
            </a:r>
            <a:endParaRPr lang="en-NZ" sz="3500" dirty="0">
              <a:solidFill>
                <a:srgbClr val="FFFFFF"/>
              </a:solidFill>
            </a:endParaRPr>
          </a:p>
        </p:txBody>
      </p:sp>
      <p:sp>
        <p:nvSpPr>
          <p:cNvPr id="3" name="Content Placeholder 2"/>
          <p:cNvSpPr>
            <a:spLocks noGrp="1"/>
          </p:cNvSpPr>
          <p:nvPr>
            <p:ph idx="1"/>
          </p:nvPr>
        </p:nvSpPr>
        <p:spPr>
          <a:xfrm>
            <a:off x="3607694" y="649480"/>
            <a:ext cx="4916510" cy="5546047"/>
          </a:xfrm>
        </p:spPr>
        <p:txBody>
          <a:bodyPr anchor="ctr">
            <a:normAutofit fontScale="92500" lnSpcReduction="10000"/>
          </a:bodyPr>
          <a:lstStyle/>
          <a:p>
            <a:r>
              <a:rPr lang="en-NZ" sz="2800" dirty="0"/>
              <a:t>1789 </a:t>
            </a:r>
          </a:p>
          <a:p>
            <a:r>
              <a:rPr lang="en-NZ" sz="2800" dirty="0"/>
              <a:t>Described as the “invention of modern political life”</a:t>
            </a:r>
          </a:p>
          <a:p>
            <a:r>
              <a:rPr lang="en-NZ" sz="2800" dirty="0"/>
              <a:t>Opposed the Absolutism of the monarchy </a:t>
            </a:r>
          </a:p>
          <a:p>
            <a:r>
              <a:rPr lang="en-NZ" sz="2800" dirty="0"/>
              <a:t>Democratic government</a:t>
            </a:r>
          </a:p>
          <a:p>
            <a:r>
              <a:rPr lang="en-NZ" sz="2800" dirty="0"/>
              <a:t>Active individual citizenship</a:t>
            </a:r>
          </a:p>
          <a:p>
            <a:r>
              <a:rPr lang="en-NZ" sz="2800" dirty="0"/>
              <a:t>Liberal democratic ideologies</a:t>
            </a:r>
          </a:p>
          <a:p>
            <a:pPr lvl="1"/>
            <a:r>
              <a:rPr lang="en-NZ" sz="2500" dirty="0"/>
              <a:t>Liberty (Freedom), Equality. </a:t>
            </a:r>
          </a:p>
          <a:p>
            <a:r>
              <a:rPr lang="en-NZ" sz="2800" dirty="0"/>
              <a:t>The first modern nation-state</a:t>
            </a:r>
          </a:p>
          <a:p>
            <a:r>
              <a:rPr lang="en-NZ" sz="2800" dirty="0"/>
              <a:t>Significant effects on the thinking of other parts of Europe</a:t>
            </a:r>
          </a:p>
          <a:p>
            <a:r>
              <a:rPr lang="en-NZ" sz="2800" dirty="0"/>
              <a:t>It was violent and bloody.   </a:t>
            </a:r>
          </a:p>
        </p:txBody>
      </p:sp>
    </p:spTree>
    <p:extLst>
      <p:ext uri="{BB962C8B-B14F-4D97-AF65-F5344CB8AC3E}">
        <p14:creationId xmlns:p14="http://schemas.microsoft.com/office/powerpoint/2010/main" val="28150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0" name="Rectangle 2"/>
          <p:cNvSpPr>
            <a:spLocks noGrp="1" noChangeArrowheads="1"/>
          </p:cNvSpPr>
          <p:nvPr>
            <p:ph type="title"/>
          </p:nvPr>
        </p:nvSpPr>
        <p:spPr>
          <a:xfrm>
            <a:off x="4885341" y="365125"/>
            <a:ext cx="3630007" cy="1807305"/>
          </a:xfrm>
        </p:spPr>
        <p:txBody>
          <a:bodyPr>
            <a:normAutofit/>
          </a:bodyPr>
          <a:lstStyle/>
          <a:p>
            <a:r>
              <a:rPr lang="en-NZ" dirty="0"/>
              <a:t>The French Revolution:</a:t>
            </a:r>
            <a:br>
              <a:rPr lang="en-NZ" dirty="0"/>
            </a:br>
            <a:r>
              <a:rPr lang="en-NZ" dirty="0"/>
              <a:t>A Political change</a:t>
            </a:r>
            <a:endParaRPr lang="en-US" dirty="0"/>
          </a:p>
        </p:txBody>
      </p:sp>
      <p:pic>
        <p:nvPicPr>
          <p:cNvPr id="12293" name="Picture 12292" descr="One in a crowd">
            <a:extLst>
              <a:ext uri="{FF2B5EF4-FFF2-40B4-BE49-F238E27FC236}">
                <a16:creationId xmlns:a16="http://schemas.microsoft.com/office/drawing/2014/main" id="{4A8A46EA-9C61-9D15-848C-3E2E27947007}"/>
              </a:ext>
            </a:extLst>
          </p:cNvPr>
          <p:cNvPicPr>
            <a:picLocks noChangeAspect="1"/>
          </p:cNvPicPr>
          <p:nvPr/>
        </p:nvPicPr>
        <p:blipFill rotWithShape="1">
          <a:blip r:embed="rId3"/>
          <a:srcRect l="29011" r="2082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2291" name="Rectangle 3"/>
          <p:cNvSpPr>
            <a:spLocks noGrp="1" noChangeArrowheads="1"/>
          </p:cNvSpPr>
          <p:nvPr>
            <p:ph idx="1"/>
          </p:nvPr>
        </p:nvSpPr>
        <p:spPr>
          <a:xfrm>
            <a:off x="4885341" y="2333297"/>
            <a:ext cx="3630007" cy="3843666"/>
          </a:xfrm>
        </p:spPr>
        <p:txBody>
          <a:bodyPr>
            <a:normAutofit/>
          </a:bodyPr>
          <a:lstStyle/>
          <a:p>
            <a:r>
              <a:rPr lang="en-US" sz="1700"/>
              <a:t>Freedom dreams</a:t>
            </a:r>
          </a:p>
          <a:p>
            <a:r>
              <a:rPr lang="en-US" sz="1700"/>
              <a:t>Revolutions</a:t>
            </a:r>
          </a:p>
          <a:p>
            <a:r>
              <a:rPr lang="en-US" sz="1700"/>
              <a:t>Rights (for some)</a:t>
            </a:r>
          </a:p>
          <a:p>
            <a:r>
              <a:rPr lang="en-US" sz="1700"/>
              <a:t>Citizenship</a:t>
            </a:r>
          </a:p>
          <a:p>
            <a:r>
              <a:rPr lang="en-US" sz="1700"/>
              <a:t>Democracy</a:t>
            </a:r>
          </a:p>
        </p:txBody>
      </p:sp>
    </p:spTree>
    <p:extLst>
      <p:ext uri="{BB962C8B-B14F-4D97-AF65-F5344CB8AC3E}">
        <p14:creationId xmlns:p14="http://schemas.microsoft.com/office/powerpoint/2010/main" val="118959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355976" y="32524"/>
            <a:ext cx="5616624" cy="1807305"/>
          </a:xfrm>
        </p:spPr>
        <p:txBody>
          <a:bodyPr>
            <a:normAutofit/>
          </a:bodyPr>
          <a:lstStyle/>
          <a:p>
            <a:r>
              <a:rPr lang="en-NZ" sz="3100" dirty="0"/>
              <a:t>The Industrial Revolution</a:t>
            </a:r>
            <a:br>
              <a:rPr lang="en-NZ" sz="3100" dirty="0"/>
            </a:br>
            <a:r>
              <a:rPr lang="en-NZ" sz="3100" dirty="0"/>
              <a:t>a technological and a Socio- economic change</a:t>
            </a:r>
          </a:p>
        </p:txBody>
      </p:sp>
      <p:pic>
        <p:nvPicPr>
          <p:cNvPr id="31" name="Picture 30" descr="Women in matching clothes">
            <a:extLst>
              <a:ext uri="{FF2B5EF4-FFF2-40B4-BE49-F238E27FC236}">
                <a16:creationId xmlns:a16="http://schemas.microsoft.com/office/drawing/2014/main" id="{948FF712-3313-1E9E-C4FC-1264946DD34A}"/>
              </a:ext>
            </a:extLst>
          </p:cNvPr>
          <p:cNvPicPr>
            <a:picLocks noChangeAspect="1"/>
          </p:cNvPicPr>
          <p:nvPr/>
        </p:nvPicPr>
        <p:blipFill rotWithShape="1">
          <a:blip r:embed="rId2"/>
          <a:srcRect l="31305" r="21035"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885341" y="2333297"/>
            <a:ext cx="3630007" cy="3843666"/>
          </a:xfrm>
        </p:spPr>
        <p:txBody>
          <a:bodyPr>
            <a:normAutofit/>
          </a:bodyPr>
          <a:lstStyle/>
          <a:p>
            <a:r>
              <a:rPr lang="en-NZ" sz="2000" dirty="0"/>
              <a:t>Late C18th, early C19th – beginning in Britain</a:t>
            </a:r>
          </a:p>
          <a:p>
            <a:r>
              <a:rPr lang="en-NZ" sz="2000" dirty="0"/>
              <a:t>Invention of modern economic life</a:t>
            </a:r>
          </a:p>
          <a:p>
            <a:pPr lvl="1"/>
            <a:r>
              <a:rPr lang="en-NZ" sz="2000" dirty="0"/>
              <a:t>Industrial Capitalism </a:t>
            </a:r>
          </a:p>
          <a:p>
            <a:r>
              <a:rPr lang="en-NZ" sz="2000" dirty="0"/>
              <a:t>Rise of the factory system</a:t>
            </a:r>
          </a:p>
          <a:p>
            <a:pPr lvl="1"/>
            <a:r>
              <a:rPr lang="en-NZ" sz="2000" dirty="0"/>
              <a:t>Watch: </a:t>
            </a:r>
            <a:r>
              <a:rPr lang="en-NZ" sz="2000" dirty="0">
                <a:hlinkClick r:id="rId3"/>
              </a:rPr>
              <a:t>https://youtu.be/3Efq-aNBkvc</a:t>
            </a:r>
            <a:endParaRPr lang="en-NZ" sz="2000" dirty="0"/>
          </a:p>
          <a:p>
            <a:endParaRPr lang="en-NZ" sz="1400" dirty="0"/>
          </a:p>
        </p:txBody>
      </p:sp>
    </p:spTree>
    <p:extLst>
      <p:ext uri="{BB962C8B-B14F-4D97-AF65-F5344CB8AC3E}">
        <p14:creationId xmlns:p14="http://schemas.microsoft.com/office/powerpoint/2010/main" val="370265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890072" y="19472"/>
            <a:ext cx="5400600" cy="1807305"/>
          </a:xfrm>
        </p:spPr>
        <p:txBody>
          <a:bodyPr>
            <a:normAutofit/>
          </a:bodyPr>
          <a:lstStyle/>
          <a:p>
            <a:r>
              <a:rPr lang="en-NZ" sz="3100" dirty="0"/>
              <a:t>The Industrial Revolution</a:t>
            </a:r>
            <a:br>
              <a:rPr lang="en-NZ" sz="3100" dirty="0"/>
            </a:br>
            <a:r>
              <a:rPr lang="en-NZ" sz="3100" dirty="0"/>
              <a:t>a technological and a Socio- economic change</a:t>
            </a:r>
          </a:p>
        </p:txBody>
      </p:sp>
      <p:pic>
        <p:nvPicPr>
          <p:cNvPr id="31" name="Picture 30" descr="Women in matching clothes">
            <a:extLst>
              <a:ext uri="{FF2B5EF4-FFF2-40B4-BE49-F238E27FC236}">
                <a16:creationId xmlns:a16="http://schemas.microsoft.com/office/drawing/2014/main" id="{948FF712-3313-1E9E-C4FC-1264946DD34A}"/>
              </a:ext>
            </a:extLst>
          </p:cNvPr>
          <p:cNvPicPr>
            <a:picLocks noChangeAspect="1"/>
          </p:cNvPicPr>
          <p:nvPr/>
        </p:nvPicPr>
        <p:blipFill rotWithShape="1">
          <a:blip r:embed="rId2"/>
          <a:srcRect l="31305" r="21035"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885341" y="2333297"/>
            <a:ext cx="3630007" cy="3843666"/>
          </a:xfrm>
        </p:spPr>
        <p:txBody>
          <a:bodyPr>
            <a:noAutofit/>
          </a:bodyPr>
          <a:lstStyle/>
          <a:p>
            <a:r>
              <a:rPr lang="en-NZ" sz="2000" dirty="0"/>
              <a:t>Division of labour (specialisation) </a:t>
            </a:r>
          </a:p>
          <a:p>
            <a:r>
              <a:rPr lang="en-NZ" sz="2000" dirty="0"/>
              <a:t>Massive increase in economic output</a:t>
            </a:r>
          </a:p>
          <a:p>
            <a:r>
              <a:rPr lang="en-NZ" sz="2000" dirty="0"/>
              <a:t>Massive increase in wealth &amp; living standards (though unevenly distributed)</a:t>
            </a:r>
          </a:p>
          <a:p>
            <a:r>
              <a:rPr lang="en-NZ" sz="2000" dirty="0"/>
              <a:t>Changes in ways of living</a:t>
            </a:r>
          </a:p>
          <a:p>
            <a:pPr lvl="1"/>
            <a:r>
              <a:rPr lang="en-NZ" sz="2000" dirty="0"/>
              <a:t>Cities/urbanisation </a:t>
            </a:r>
          </a:p>
          <a:p>
            <a:pPr lvl="1"/>
            <a:r>
              <a:rPr lang="en-NZ" sz="2000" dirty="0"/>
              <a:t>Transport</a:t>
            </a:r>
          </a:p>
          <a:p>
            <a:pPr lvl="1"/>
            <a:r>
              <a:rPr lang="en-NZ" sz="2000" dirty="0"/>
              <a:t>Communication mediums</a:t>
            </a:r>
          </a:p>
          <a:p>
            <a:pPr lvl="1"/>
            <a:r>
              <a:rPr lang="en-NZ" sz="2000" dirty="0"/>
              <a:t>Mass communication mediums  </a:t>
            </a:r>
          </a:p>
        </p:txBody>
      </p:sp>
    </p:spTree>
    <p:extLst>
      <p:ext uri="{BB962C8B-B14F-4D97-AF65-F5344CB8AC3E}">
        <p14:creationId xmlns:p14="http://schemas.microsoft.com/office/powerpoint/2010/main" val="120442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429000" y="601744"/>
            <a:ext cx="5086350" cy="1338696"/>
          </a:xfrm>
        </p:spPr>
        <p:txBody>
          <a:bodyPr>
            <a:normAutofit/>
          </a:bodyPr>
          <a:lstStyle/>
          <a:p>
            <a:r>
              <a:rPr kumimoji="0" lang="en-NZ" sz="2800" b="0" i="0" u="none" strike="noStrike" kern="1200" cap="none" spc="0" normalizeH="0" baseline="0" noProof="0">
                <a:ln>
                  <a:noFill/>
                </a:ln>
                <a:effectLst/>
                <a:uLnTx/>
                <a:uFillTx/>
                <a:latin typeface="Calibri Light" panose="020F0302020204030204"/>
                <a:ea typeface="+mj-ea"/>
                <a:cs typeface="+mj-cs"/>
              </a:rPr>
              <a:t>The Industrial Revolution</a:t>
            </a:r>
            <a:br>
              <a:rPr kumimoji="0" lang="en-NZ" sz="2800" b="0" i="0" u="none" strike="noStrike" kern="1200" cap="none" spc="0" normalizeH="0" baseline="0" noProof="0">
                <a:ln>
                  <a:noFill/>
                </a:ln>
                <a:effectLst/>
                <a:uLnTx/>
                <a:uFillTx/>
                <a:latin typeface="Calibri Light" panose="020F0302020204030204"/>
                <a:ea typeface="+mj-ea"/>
                <a:cs typeface="+mj-cs"/>
              </a:rPr>
            </a:br>
            <a:r>
              <a:rPr kumimoji="0" lang="en-NZ" sz="2800" b="0" i="0" u="none" strike="noStrike" kern="1200" cap="none" spc="0" normalizeH="0" baseline="0" noProof="0">
                <a:ln>
                  <a:noFill/>
                </a:ln>
                <a:effectLst/>
                <a:uLnTx/>
                <a:uFillTx/>
                <a:latin typeface="Calibri Light" panose="020F0302020204030204"/>
                <a:ea typeface="+mj-ea"/>
                <a:cs typeface="+mj-cs"/>
              </a:rPr>
              <a:t>a technological and a Socio- economic shift</a:t>
            </a:r>
            <a:endParaRPr lang="en-NZ" sz="2800"/>
          </a:p>
        </p:txBody>
      </p:sp>
      <p:pic>
        <p:nvPicPr>
          <p:cNvPr id="31" name="Picture 30" descr="Oil refinery against blue sky">
            <a:extLst>
              <a:ext uri="{FF2B5EF4-FFF2-40B4-BE49-F238E27FC236}">
                <a16:creationId xmlns:a16="http://schemas.microsoft.com/office/drawing/2014/main" id="{61D6B726-B7A4-07AD-925E-1DDBFBB16CCA}"/>
              </a:ext>
            </a:extLst>
          </p:cNvPr>
          <p:cNvPicPr>
            <a:picLocks noChangeAspect="1"/>
          </p:cNvPicPr>
          <p:nvPr/>
        </p:nvPicPr>
        <p:blipFill rotWithShape="1">
          <a:blip r:embed="rId2"/>
          <a:srcRect l="42590" r="3431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NZ" sz="2000" dirty="0"/>
              <a:t>The industrial revolution was not a single event, but many interrelated developments</a:t>
            </a:r>
          </a:p>
          <a:p>
            <a:r>
              <a:rPr lang="en-NZ" sz="2000" dirty="0"/>
              <a:t>Large numbers of people left the land to work in new factories</a:t>
            </a:r>
          </a:p>
          <a:p>
            <a:pPr lvl="1"/>
            <a:r>
              <a:rPr lang="en-NZ" sz="2000" dirty="0"/>
              <a:t>The factories, in turn, were transformed by other technological developments </a:t>
            </a:r>
          </a:p>
          <a:p>
            <a:r>
              <a:rPr lang="en-NZ" sz="2000" dirty="0"/>
              <a:t>Rise of large economic bureaucracies to provide services to industry and the emerging capitalist economic system </a:t>
            </a:r>
          </a:p>
          <a:p>
            <a:r>
              <a:rPr lang="en-NZ" sz="2000" dirty="0"/>
              <a:t>A belief in the need of a free market </a:t>
            </a:r>
          </a:p>
          <a:p>
            <a:r>
              <a:rPr lang="en-NZ" sz="2000" dirty="0"/>
              <a:t>The beginning of labour movements  </a:t>
            </a:r>
          </a:p>
          <a:p>
            <a:endParaRPr lang="en-NZ" sz="1700" dirty="0"/>
          </a:p>
        </p:txBody>
      </p:sp>
    </p:spTree>
    <p:extLst>
      <p:ext uri="{BB962C8B-B14F-4D97-AF65-F5344CB8AC3E}">
        <p14:creationId xmlns:p14="http://schemas.microsoft.com/office/powerpoint/2010/main" val="40673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845455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nvPr>
        </p:nvSpPr>
        <p:spPr>
          <a:xfrm>
            <a:off x="825501" y="1097339"/>
            <a:ext cx="7508874" cy="2623885"/>
          </a:xfrm>
        </p:spPr>
        <p:txBody>
          <a:bodyPr anchor="ctr">
            <a:normAutofit/>
          </a:bodyPr>
          <a:lstStyle/>
          <a:p>
            <a:r>
              <a:rPr lang="en-NZ" sz="5700">
                <a:solidFill>
                  <a:srgbClr val="FFFFFF"/>
                </a:solidFill>
              </a:rPr>
              <a:t>Break</a:t>
            </a:r>
          </a:p>
        </p:txBody>
      </p:sp>
      <p:sp>
        <p:nvSpPr>
          <p:cNvPr id="10"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17136"/>
            <a:ext cx="1584198"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0491" y="4521269"/>
            <a:ext cx="5040623"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21270"/>
            <a:ext cx="1586592"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064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67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 text&#10;&#10;Description automatically generated">
            <a:extLst>
              <a:ext uri="{FF2B5EF4-FFF2-40B4-BE49-F238E27FC236}">
                <a16:creationId xmlns:a16="http://schemas.microsoft.com/office/drawing/2014/main" id="{44AC19FC-85A5-4962-868B-A21A8505082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6466" y="643467"/>
            <a:ext cx="5571066" cy="5571066"/>
          </a:xfrm>
          <a:prstGeom prst="rect">
            <a:avLst/>
          </a:prstGeom>
        </p:spPr>
      </p:pic>
    </p:spTree>
    <p:extLst>
      <p:ext uri="{BB962C8B-B14F-4D97-AF65-F5344CB8AC3E}">
        <p14:creationId xmlns:p14="http://schemas.microsoft.com/office/powerpoint/2010/main" val="1448736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NZ"/>
              <a:t>Toward a theory of modernity </a:t>
            </a:r>
          </a:p>
        </p:txBody>
      </p:sp>
      <p:pic>
        <p:nvPicPr>
          <p:cNvPr id="27" name="Picture 26" descr="Colourful carved figures of humans">
            <a:extLst>
              <a:ext uri="{FF2B5EF4-FFF2-40B4-BE49-F238E27FC236}">
                <a16:creationId xmlns:a16="http://schemas.microsoft.com/office/drawing/2014/main" id="{58476CAB-FF79-1723-9781-CC0CA126A91E}"/>
              </a:ext>
            </a:extLst>
          </p:cNvPr>
          <p:cNvPicPr>
            <a:picLocks noChangeAspect="1"/>
          </p:cNvPicPr>
          <p:nvPr/>
        </p:nvPicPr>
        <p:blipFill rotWithShape="1">
          <a:blip r:embed="rId2"/>
          <a:srcRect l="35488" r="35255"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NZ" sz="1700"/>
              <a:t>Sociology began as an attempt to understand the word (as it was) and how it was changing. </a:t>
            </a:r>
          </a:p>
          <a:p>
            <a:r>
              <a:rPr lang="en-NZ" sz="1700"/>
              <a:t>It was a response to the rapid social, political and cultural change(s) that were effecting Europe </a:t>
            </a:r>
          </a:p>
          <a:p>
            <a:r>
              <a:rPr lang="en-NZ" sz="1700"/>
              <a:t>Some cautions!</a:t>
            </a:r>
          </a:p>
          <a:p>
            <a:r>
              <a:rPr lang="en-NZ" sz="1700"/>
              <a:t>Sociology has created a story (a discourse) of modernity (in doing so it may silence other stories).</a:t>
            </a:r>
          </a:p>
          <a:p>
            <a:pPr lvl="1"/>
            <a:r>
              <a:rPr lang="en-US" sz="1700"/>
              <a:t>Power is obviously an issue here </a:t>
            </a:r>
          </a:p>
          <a:p>
            <a:r>
              <a:rPr lang="en-US" sz="1700"/>
              <a:t>It has come from a particular intellectual tradition: Eurocentric (from a “western” view) and androcentric (from a masculine point of view).</a:t>
            </a:r>
          </a:p>
          <a:p>
            <a:pPr lvl="1"/>
            <a:r>
              <a:rPr lang="en-US" sz="1700"/>
              <a:t>Contemporary sociology has sought to address these limitations and biases </a:t>
            </a:r>
            <a:endParaRPr lang="en-NZ" sz="1700"/>
          </a:p>
          <a:p>
            <a:endParaRPr lang="en-NZ" sz="1700" dirty="0"/>
          </a:p>
        </p:txBody>
      </p:sp>
    </p:spTree>
    <p:extLst>
      <p:ext uri="{BB962C8B-B14F-4D97-AF65-F5344CB8AC3E}">
        <p14:creationId xmlns:p14="http://schemas.microsoft.com/office/powerpoint/2010/main" val="28759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5" y="609597"/>
            <a:ext cx="7044316" cy="1330841"/>
          </a:xfrm>
        </p:spPr>
        <p:txBody>
          <a:bodyPr>
            <a:normAutofit/>
          </a:bodyPr>
          <a:lstStyle/>
          <a:p>
            <a:r>
              <a:rPr lang="en-NZ"/>
              <a:t>From traditional to modern </a:t>
            </a:r>
          </a:p>
        </p:txBody>
      </p:sp>
      <p:sp>
        <p:nvSpPr>
          <p:cNvPr id="3" name="Content Placeholder 2"/>
          <p:cNvSpPr>
            <a:spLocks noGrp="1"/>
          </p:cNvSpPr>
          <p:nvPr>
            <p:ph idx="1"/>
          </p:nvPr>
        </p:nvSpPr>
        <p:spPr>
          <a:xfrm>
            <a:off x="852775" y="2198362"/>
            <a:ext cx="3719225" cy="3917773"/>
          </a:xfrm>
        </p:spPr>
        <p:txBody>
          <a:bodyPr>
            <a:normAutofit/>
          </a:bodyPr>
          <a:lstStyle/>
          <a:p>
            <a:r>
              <a:rPr lang="en-NZ" sz="2800" dirty="0"/>
              <a:t>Modernity is often contrasted with pre-modern, or pre-industrial or “traditional” society. </a:t>
            </a:r>
          </a:p>
          <a:p>
            <a:r>
              <a:rPr lang="en-NZ" sz="2800" dirty="0"/>
              <a:t>There is no one kind of traditional society!</a:t>
            </a:r>
          </a:p>
        </p:txBody>
      </p:sp>
      <p:pic>
        <p:nvPicPr>
          <p:cNvPr id="5" name="Picture 4" descr="A green sign with arrows pointing to different directions&#10;&#10;Description automatically generated">
            <a:extLst>
              <a:ext uri="{FF2B5EF4-FFF2-40B4-BE49-F238E27FC236}">
                <a16:creationId xmlns:a16="http://schemas.microsoft.com/office/drawing/2014/main" id="{8C88AD2A-1C55-34E7-8F13-C947662C5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525" y="2865745"/>
            <a:ext cx="3591379" cy="2394252"/>
          </a:xfrm>
          <a:prstGeom prst="rect">
            <a:avLst/>
          </a:prstGeom>
        </p:spPr>
      </p:pic>
      <p:sp>
        <p:nvSpPr>
          <p:cNvPr id="34" name="Freeform: Shape 3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1804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0">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36859" y="4000"/>
            <a:ext cx="5086350" cy="1338696"/>
          </a:xfrm>
        </p:spPr>
        <p:txBody>
          <a:bodyPr>
            <a:normAutofit/>
          </a:bodyPr>
          <a:lstStyle/>
          <a:p>
            <a:r>
              <a:rPr lang="en-NZ" dirty="0"/>
              <a:t>Traditional societies </a:t>
            </a:r>
          </a:p>
        </p:txBody>
      </p:sp>
      <p:pic>
        <p:nvPicPr>
          <p:cNvPr id="35" name="Picture 26">
            <a:extLst>
              <a:ext uri="{FF2B5EF4-FFF2-40B4-BE49-F238E27FC236}">
                <a16:creationId xmlns:a16="http://schemas.microsoft.com/office/drawing/2014/main" id="{B44713DB-DAF2-CEF6-5D51-E545AAFDE5A3}"/>
              </a:ext>
            </a:extLst>
          </p:cNvPr>
          <p:cNvPicPr>
            <a:picLocks noChangeAspect="1"/>
          </p:cNvPicPr>
          <p:nvPr/>
        </p:nvPicPr>
        <p:blipFill rotWithShape="1">
          <a:blip r:embed="rId2"/>
          <a:srcRect l="41016" r="35886"/>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2915816" y="908720"/>
            <a:ext cx="6120680" cy="5760640"/>
          </a:xfrm>
        </p:spPr>
        <p:txBody>
          <a:bodyPr anchor="t">
            <a:normAutofit/>
          </a:bodyPr>
          <a:lstStyle/>
          <a:p>
            <a:r>
              <a:rPr lang="en-NZ" sz="2000" dirty="0"/>
              <a:t>Sociology has often contrasted modernity with traditional or pre-modern society. </a:t>
            </a:r>
          </a:p>
          <a:p>
            <a:r>
              <a:rPr lang="en-NZ" sz="2000" dirty="0"/>
              <a:t>Crone (2015, cited in McLennan, McManus, Matthewman, Brickell &amp; </a:t>
            </a:r>
            <a:r>
              <a:rPr lang="en-NZ" sz="2000" dirty="0" err="1"/>
              <a:t>Spoonley</a:t>
            </a:r>
            <a:r>
              <a:rPr lang="en-NZ" sz="2000" dirty="0"/>
              <a:t>, 2019, p.29-30) summarises traditional societies as being defined by the following features. They:</a:t>
            </a:r>
          </a:p>
          <a:p>
            <a:pPr lvl="1"/>
            <a:r>
              <a:rPr lang="en-NZ" sz="2000" dirty="0"/>
              <a:t>Are rural and agricultural</a:t>
            </a:r>
          </a:p>
          <a:p>
            <a:pPr lvl="1"/>
            <a:r>
              <a:rPr lang="en-NZ" sz="2000" dirty="0"/>
              <a:t>Have subsistence economies defined by scarcity</a:t>
            </a:r>
          </a:p>
          <a:p>
            <a:pPr lvl="1"/>
            <a:r>
              <a:rPr lang="en-NZ" sz="2000" dirty="0"/>
              <a:t>Are on a small scale (typically based on households and regions)</a:t>
            </a:r>
          </a:p>
          <a:p>
            <a:pPr lvl="1"/>
            <a:r>
              <a:rPr lang="en-NZ" sz="2000" dirty="0"/>
              <a:t>simple divisions of labour</a:t>
            </a:r>
          </a:p>
          <a:p>
            <a:pPr lvl="1"/>
            <a:r>
              <a:rPr lang="en-NZ" sz="2000" dirty="0"/>
              <a:t>Are based on ascribed status/lineage: you are who you are born to</a:t>
            </a:r>
          </a:p>
          <a:p>
            <a:pPr lvl="1"/>
            <a:r>
              <a:rPr lang="en-NZ" sz="2000" dirty="0"/>
              <a:t>Assert the importance of the group (social roles) over individuals (self-actualisation) </a:t>
            </a:r>
          </a:p>
          <a:p>
            <a:pPr lvl="1"/>
            <a:r>
              <a:rPr lang="en-NZ" sz="2000" dirty="0"/>
              <a:t>Have politics as an elite only activity</a:t>
            </a:r>
          </a:p>
          <a:p>
            <a:pPr lvl="1"/>
            <a:r>
              <a:rPr lang="en-NZ" sz="2000" dirty="0"/>
              <a:t>Change slowly: traditional societies are stable and coherent </a:t>
            </a:r>
          </a:p>
          <a:p>
            <a:endParaRPr lang="en-NZ" sz="1400" dirty="0"/>
          </a:p>
        </p:txBody>
      </p:sp>
    </p:spTree>
    <p:extLst>
      <p:ext uri="{BB962C8B-B14F-4D97-AF65-F5344CB8AC3E}">
        <p14:creationId xmlns:p14="http://schemas.microsoft.com/office/powerpoint/2010/main" val="60734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652" y="857250"/>
            <a:ext cx="8970363" cy="8937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defTabSz="685800">
              <a:defRPr/>
            </a:pPr>
            <a:r>
              <a:rPr lang="en-NZ" sz="3600" b="1" cap="none" dirty="0" err="1">
                <a:solidFill>
                  <a:srgbClr val="C00000"/>
                </a:solidFill>
                <a:latin typeface="Candara" panose="020E0502030303020204" pitchFamily="34" charset="0"/>
              </a:rPr>
              <a:t>Waiata</a:t>
            </a:r>
            <a:r>
              <a:rPr lang="en-NZ" sz="3600" b="1" dirty="0">
                <a:solidFill>
                  <a:srgbClr val="C00000"/>
                </a:solidFill>
                <a:latin typeface="Candara" panose="020E0502030303020204" pitchFamily="34" charset="0"/>
              </a:rPr>
              <a:t> | </a:t>
            </a:r>
            <a:r>
              <a:rPr lang="en-NZ" sz="3600" b="1" dirty="0">
                <a:solidFill>
                  <a:prstClr val="black"/>
                </a:solidFill>
                <a:latin typeface="Candara" panose="020E0502030303020204" pitchFamily="34" charset="0"/>
              </a:rPr>
              <a:t>Purea nei</a:t>
            </a:r>
          </a:p>
        </p:txBody>
      </p:sp>
      <p:sp>
        <p:nvSpPr>
          <p:cNvPr id="5" name="Subtitle 2"/>
          <p:cNvSpPr>
            <a:spLocks noGrp="1"/>
          </p:cNvSpPr>
          <p:nvPr>
            <p:ph idx="1"/>
          </p:nvPr>
        </p:nvSpPr>
        <p:spPr>
          <a:xfrm>
            <a:off x="176569" y="2036308"/>
            <a:ext cx="7796030" cy="2483392"/>
          </a:xfrm>
        </p:spPr>
        <p:txBody>
          <a:bodyPr>
            <a:noAutofit/>
          </a:bodyPr>
          <a:lstStyle/>
          <a:p>
            <a:pPr marL="557213" indent="0" algn="ctr">
              <a:lnSpc>
                <a:spcPct val="100000"/>
              </a:lnSpc>
              <a:spcBef>
                <a:spcPts val="0"/>
              </a:spcBef>
              <a:buNone/>
            </a:pPr>
            <a:r>
              <a:rPr lang="en-US" dirty="0">
                <a:latin typeface="Candara" panose="020E0502030303020204" pitchFamily="34" charset="0"/>
                <a:ea typeface="Calibri" panose="020F0502020204030204"/>
                <a:cs typeface="Times New Roman" panose="02020603050405020304" pitchFamily="18" charset="0"/>
              </a:rPr>
              <a:t>Purea nei, e te hau </a:t>
            </a:r>
            <a:br>
              <a:rPr lang="en-US" dirty="0">
                <a:latin typeface="Candara" panose="020E0502030303020204" pitchFamily="34" charset="0"/>
                <a:ea typeface="Calibri" panose="020F0502020204030204"/>
                <a:cs typeface="Times New Roman" panose="02020603050405020304" pitchFamily="18" charset="0"/>
              </a:rPr>
            </a:br>
            <a:r>
              <a:rPr lang="en-US" dirty="0">
                <a:latin typeface="Candara" panose="020E0502030303020204" pitchFamily="34" charset="0"/>
                <a:ea typeface="Calibri" panose="020F0502020204030204"/>
                <a:cs typeface="Times New Roman" panose="02020603050405020304" pitchFamily="18" charset="0"/>
              </a:rPr>
              <a:t>Horoia, e te </a:t>
            </a:r>
            <a:r>
              <a:rPr lang="en-US" dirty="0" err="1">
                <a:latin typeface="Candara" panose="020E0502030303020204" pitchFamily="34" charset="0"/>
                <a:ea typeface="Calibri" panose="020F0502020204030204"/>
                <a:cs typeface="Times New Roman" panose="02020603050405020304" pitchFamily="18" charset="0"/>
              </a:rPr>
              <a:t>ua</a:t>
            </a:r>
            <a:br>
              <a:rPr lang="en-US" dirty="0">
                <a:latin typeface="Candara" panose="020E0502030303020204" pitchFamily="34" charset="0"/>
                <a:ea typeface="Calibri" panose="020F0502020204030204"/>
                <a:cs typeface="Times New Roman" panose="02020603050405020304" pitchFamily="18" charset="0"/>
              </a:rPr>
            </a:br>
            <a:r>
              <a:rPr lang="en-US" dirty="0">
                <a:latin typeface="Candara" panose="020E0502030303020204" pitchFamily="34" charset="0"/>
                <a:ea typeface="Calibri" panose="020F0502020204030204"/>
                <a:cs typeface="Times New Roman" panose="02020603050405020304" pitchFamily="18" charset="0"/>
              </a:rPr>
              <a:t>Whitiwhitia, e te ra</a:t>
            </a:r>
            <a:br>
              <a:rPr lang="en-US" dirty="0">
                <a:latin typeface="Candara" panose="020E0502030303020204" pitchFamily="34" charset="0"/>
                <a:ea typeface="Calibri" panose="020F0502020204030204"/>
                <a:cs typeface="Times New Roman" panose="02020603050405020304" pitchFamily="18" charset="0"/>
              </a:rPr>
            </a:br>
            <a:r>
              <a:rPr lang="en-US" dirty="0">
                <a:latin typeface="Candara" panose="020E0502030303020204" pitchFamily="34" charset="0"/>
                <a:ea typeface="Calibri" panose="020F0502020204030204"/>
                <a:cs typeface="Times New Roman" panose="02020603050405020304" pitchFamily="18" charset="0"/>
              </a:rPr>
              <a:t>Mahea ake nga, poraruraru</a:t>
            </a:r>
            <a:br>
              <a:rPr lang="en-US" dirty="0">
                <a:latin typeface="Candara" panose="020E0502030303020204" pitchFamily="34" charset="0"/>
                <a:ea typeface="Calibri" panose="020F0502020204030204"/>
                <a:cs typeface="Times New Roman" panose="02020603050405020304" pitchFamily="18" charset="0"/>
              </a:rPr>
            </a:br>
            <a:r>
              <a:rPr lang="en-US" dirty="0">
                <a:latin typeface="Candara" panose="020E0502030303020204" pitchFamily="34" charset="0"/>
                <a:ea typeface="Calibri" panose="020F0502020204030204"/>
                <a:cs typeface="Times New Roman" panose="02020603050405020304" pitchFamily="18" charset="0"/>
              </a:rPr>
              <a:t>Makere ana, nga here</a:t>
            </a:r>
          </a:p>
          <a:p>
            <a:pPr marL="557213" indent="0" algn="ctr">
              <a:lnSpc>
                <a:spcPct val="100000"/>
              </a:lnSpc>
              <a:spcBef>
                <a:spcPts val="0"/>
              </a:spcBef>
              <a:buNone/>
            </a:pPr>
            <a:r>
              <a:rPr lang="en-US" dirty="0">
                <a:latin typeface="Candara" panose="020E0502030303020204" pitchFamily="34" charset="0"/>
                <a:ea typeface="Calibri" panose="020F0502020204030204"/>
                <a:cs typeface="Times New Roman" panose="02020603050405020304" pitchFamily="18" charset="0"/>
              </a:rPr>
              <a:t> </a:t>
            </a:r>
          </a:p>
          <a:p>
            <a:pPr marL="557213" indent="0" algn="ctr">
              <a:lnSpc>
                <a:spcPct val="100000"/>
              </a:lnSpc>
              <a:spcBef>
                <a:spcPts val="0"/>
              </a:spcBef>
              <a:buNone/>
            </a:pPr>
            <a:r>
              <a:rPr lang="en-NZ" dirty="0">
                <a:latin typeface="Candara" panose="020E0502030303020204" pitchFamily="34" charset="0"/>
                <a:ea typeface="Calibri" panose="020F0502020204030204"/>
                <a:cs typeface="Times New Roman" panose="02020603050405020304" pitchFamily="18" charset="0"/>
              </a:rPr>
              <a:t>E rere, wairua, e rere</a:t>
            </a:r>
            <a:br>
              <a:rPr lang="en-NZ" dirty="0">
                <a:latin typeface="Candara" panose="020E0502030303020204" pitchFamily="34" charset="0"/>
                <a:ea typeface="Calibri" panose="020F0502020204030204"/>
                <a:cs typeface="Times New Roman" panose="02020603050405020304" pitchFamily="18" charset="0"/>
              </a:rPr>
            </a:br>
            <a:r>
              <a:rPr lang="en-NZ" dirty="0">
                <a:latin typeface="Candara" panose="020E0502030303020204" pitchFamily="34" charset="0"/>
                <a:ea typeface="Calibri" panose="020F0502020204030204"/>
                <a:cs typeface="Times New Roman" panose="02020603050405020304" pitchFamily="18" charset="0"/>
              </a:rPr>
              <a:t>ki nga ao, o te rangi </a:t>
            </a:r>
            <a:br>
              <a:rPr lang="en-NZ" dirty="0">
                <a:latin typeface="Candara" panose="020E0502030303020204" pitchFamily="34" charset="0"/>
                <a:ea typeface="Calibri" panose="020F0502020204030204"/>
                <a:cs typeface="Times New Roman" panose="02020603050405020304" pitchFamily="18" charset="0"/>
              </a:rPr>
            </a:br>
            <a:r>
              <a:rPr lang="en-NZ" dirty="0">
                <a:latin typeface="Candara" panose="020E0502030303020204" pitchFamily="34" charset="0"/>
                <a:ea typeface="Calibri" panose="020F0502020204030204"/>
                <a:cs typeface="Times New Roman" panose="02020603050405020304" pitchFamily="18" charset="0"/>
              </a:rPr>
              <a:t>Whitiwhitia, e te ra </a:t>
            </a:r>
            <a:br>
              <a:rPr lang="en-NZ" dirty="0">
                <a:latin typeface="Candara" panose="020E0502030303020204" pitchFamily="34" charset="0"/>
                <a:ea typeface="Calibri" panose="020F0502020204030204"/>
                <a:cs typeface="Times New Roman" panose="02020603050405020304" pitchFamily="18" charset="0"/>
              </a:rPr>
            </a:br>
            <a:r>
              <a:rPr lang="en-NZ" dirty="0">
                <a:latin typeface="Candara" panose="020E0502030303020204" pitchFamily="34" charset="0"/>
                <a:ea typeface="Calibri" panose="020F0502020204030204"/>
                <a:cs typeface="Times New Roman" panose="02020603050405020304" pitchFamily="18" charset="0"/>
              </a:rPr>
              <a:t>Mahea ake nga, poraruraru </a:t>
            </a:r>
            <a:br>
              <a:rPr lang="en-NZ" dirty="0">
                <a:latin typeface="Candara" panose="020E0502030303020204" pitchFamily="34" charset="0"/>
                <a:ea typeface="Calibri" panose="020F0502020204030204"/>
                <a:cs typeface="Times New Roman" panose="02020603050405020304" pitchFamily="18" charset="0"/>
              </a:rPr>
            </a:br>
            <a:r>
              <a:rPr lang="en-NZ" dirty="0">
                <a:latin typeface="Candara" panose="020E0502030303020204" pitchFamily="34" charset="0"/>
                <a:ea typeface="Calibri" panose="020F0502020204030204"/>
                <a:cs typeface="Times New Roman" panose="02020603050405020304" pitchFamily="18" charset="0"/>
              </a:rPr>
              <a:t>Makere ana nga here (x2)</a:t>
            </a:r>
            <a:endParaRPr lang="en-US" sz="2700" dirty="0">
              <a:latin typeface="Candara" panose="020E0502030303020204" pitchFamily="34" charset="0"/>
              <a:ea typeface="Calibri" panose="020F0502020204030204"/>
              <a:cs typeface="Times New Roman" panose="02020603050405020304" pitchFamily="18" charset="0"/>
            </a:endParaRPr>
          </a:p>
        </p:txBody>
      </p:sp>
      <p:sp>
        <p:nvSpPr>
          <p:cNvPr id="2" name="TextBox 1"/>
          <p:cNvSpPr txBox="1"/>
          <p:nvPr/>
        </p:nvSpPr>
        <p:spPr>
          <a:xfrm>
            <a:off x="6353332" y="5409080"/>
            <a:ext cx="2840842" cy="507831"/>
          </a:xfrm>
          <a:prstGeom prst="rect">
            <a:avLst/>
          </a:prstGeom>
          <a:noFill/>
        </p:spPr>
        <p:txBody>
          <a:bodyPr wrap="none" rtlCol="0">
            <a:spAutoFit/>
          </a:bodyPr>
          <a:lstStyle/>
          <a:p>
            <a:pPr defTabSz="342900">
              <a:defRPr/>
            </a:pPr>
            <a:r>
              <a:rPr lang="en-NZ" sz="1350" dirty="0">
                <a:solidFill>
                  <a:prstClr val="white"/>
                </a:solidFill>
                <a:latin typeface="Century Gothic" panose="020B0502020202020204"/>
                <a:hlinkClick r:id="rId2"/>
              </a:rPr>
              <a:t>https://youtu.be/wRWwrdRjkDA</a:t>
            </a:r>
            <a:endParaRPr lang="en-NZ" sz="1350" dirty="0">
              <a:solidFill>
                <a:prstClr val="white"/>
              </a:solidFill>
              <a:latin typeface="Century Gothic" panose="020B0502020202020204"/>
            </a:endParaRPr>
          </a:p>
          <a:p>
            <a:pPr defTabSz="342900">
              <a:defRPr/>
            </a:pPr>
            <a:endParaRPr lang="en-NZ" sz="1350" dirty="0">
              <a:solidFill>
                <a:prstClr val="white"/>
              </a:solidFill>
              <a:latin typeface="Century Gothic" panose="020B0502020202020204"/>
            </a:endParaRPr>
          </a:p>
        </p:txBody>
      </p:sp>
    </p:spTree>
    <p:extLst>
      <p:ext uri="{BB962C8B-B14F-4D97-AF65-F5344CB8AC3E}">
        <p14:creationId xmlns:p14="http://schemas.microsoft.com/office/powerpoint/2010/main" val="2421257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7864" y="-72043"/>
            <a:ext cx="5086350" cy="1338696"/>
          </a:xfrm>
        </p:spPr>
        <p:txBody>
          <a:bodyPr>
            <a:normAutofit/>
          </a:bodyPr>
          <a:lstStyle/>
          <a:p>
            <a:r>
              <a:rPr lang="en-NZ" dirty="0"/>
              <a:t>Modern societies </a:t>
            </a:r>
          </a:p>
        </p:txBody>
      </p:sp>
      <p:pic>
        <p:nvPicPr>
          <p:cNvPr id="27" name="Picture 26" descr="A railroad extending through the desert">
            <a:extLst>
              <a:ext uri="{FF2B5EF4-FFF2-40B4-BE49-F238E27FC236}">
                <a16:creationId xmlns:a16="http://schemas.microsoft.com/office/drawing/2014/main" id="{9ACE2F29-68EF-9F6E-9013-EDBC68D5A797}"/>
              </a:ext>
            </a:extLst>
          </p:cNvPr>
          <p:cNvPicPr>
            <a:picLocks noChangeAspect="1"/>
          </p:cNvPicPr>
          <p:nvPr/>
        </p:nvPicPr>
        <p:blipFill rotWithShape="1">
          <a:blip r:embed="rId2"/>
          <a:srcRect l="17825" r="30847"/>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347864" y="1714799"/>
            <a:ext cx="5535488" cy="4545896"/>
          </a:xfrm>
        </p:spPr>
        <p:txBody>
          <a:bodyPr anchor="t">
            <a:noAutofit/>
          </a:bodyPr>
          <a:lstStyle/>
          <a:p>
            <a:r>
              <a:rPr lang="en-NZ" sz="2000" dirty="0"/>
              <a:t>Secular rather than religious</a:t>
            </a:r>
          </a:p>
          <a:p>
            <a:r>
              <a:rPr lang="en-NZ" sz="2000" dirty="0"/>
              <a:t>Capitalist, rather than feudal/ slave based or socialist in economic structure</a:t>
            </a:r>
          </a:p>
          <a:p>
            <a:r>
              <a:rPr lang="en-NZ" sz="2000" dirty="0"/>
              <a:t>Industrial rather than pre- or post industrial</a:t>
            </a:r>
          </a:p>
          <a:p>
            <a:r>
              <a:rPr lang="en-NZ" sz="2000" dirty="0"/>
              <a:t>Dynamically mobile</a:t>
            </a:r>
          </a:p>
          <a:p>
            <a:pPr lvl="1"/>
            <a:r>
              <a:rPr lang="en-NZ" sz="2000" dirty="0"/>
              <a:t>Transport, Railway and Trains, roads and automobiles, sea-travel </a:t>
            </a:r>
            <a:r>
              <a:rPr lang="en-NZ" sz="2000" dirty="0" err="1"/>
              <a:t>airtravel</a:t>
            </a:r>
            <a:r>
              <a:rPr lang="en-NZ" sz="2000" dirty="0"/>
              <a:t>  </a:t>
            </a:r>
          </a:p>
          <a:p>
            <a:pPr lvl="1"/>
            <a:r>
              <a:rPr lang="en-NZ" sz="2000" dirty="0"/>
              <a:t>communications</a:t>
            </a:r>
          </a:p>
          <a:p>
            <a:r>
              <a:rPr lang="en-NZ" sz="2000" dirty="0"/>
              <a:t>Individualism as a powerful ideology </a:t>
            </a:r>
          </a:p>
          <a:p>
            <a:r>
              <a:rPr lang="en-NZ" sz="2000" dirty="0"/>
              <a:t>Urban rather than rural</a:t>
            </a:r>
          </a:p>
          <a:p>
            <a:r>
              <a:rPr lang="en-NZ" sz="2000" dirty="0"/>
              <a:t>Democratic in political ideology</a:t>
            </a:r>
          </a:p>
          <a:p>
            <a:r>
              <a:rPr lang="en-NZ" sz="2000" dirty="0"/>
              <a:t>A mass society, in terms of access to basic goods and rights </a:t>
            </a:r>
          </a:p>
          <a:p>
            <a:pPr lvl="1"/>
            <a:r>
              <a:rPr lang="en-NZ" sz="2000" dirty="0"/>
              <a:t>(McLennan, Ryan,&amp; </a:t>
            </a:r>
            <a:r>
              <a:rPr lang="en-NZ" sz="2000" dirty="0" err="1"/>
              <a:t>Spoonley</a:t>
            </a:r>
            <a:r>
              <a:rPr lang="en-NZ" sz="2000" dirty="0"/>
              <a:t>, 2000). </a:t>
            </a:r>
          </a:p>
        </p:txBody>
      </p:sp>
    </p:spTree>
    <p:extLst>
      <p:ext uri="{BB962C8B-B14F-4D97-AF65-F5344CB8AC3E}">
        <p14:creationId xmlns:p14="http://schemas.microsoft.com/office/powerpoint/2010/main" val="41146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5" y="609597"/>
            <a:ext cx="7044316" cy="1330841"/>
          </a:xfrm>
        </p:spPr>
        <p:txBody>
          <a:bodyPr>
            <a:normAutofit/>
          </a:bodyPr>
          <a:lstStyle/>
          <a:p>
            <a:r>
              <a:rPr kumimoji="0" lang="en-NZ" b="0" i="0" u="none" strike="noStrike" kern="1200" cap="none" spc="0" normalizeH="0" baseline="0" noProof="0">
                <a:ln>
                  <a:noFill/>
                </a:ln>
                <a:effectLst/>
                <a:uLnTx/>
                <a:uFillTx/>
                <a:latin typeface="Calibri Light" panose="020F0302020204030204"/>
                <a:ea typeface="+mj-ea"/>
                <a:cs typeface="+mj-cs"/>
              </a:rPr>
              <a:t>Capitalism</a:t>
            </a:r>
            <a:endParaRPr lang="en-NZ"/>
          </a:p>
        </p:txBody>
      </p:sp>
      <p:sp>
        <p:nvSpPr>
          <p:cNvPr id="3" name="Content Placeholder 2"/>
          <p:cNvSpPr>
            <a:spLocks noGrp="1"/>
          </p:cNvSpPr>
          <p:nvPr>
            <p:ph idx="1"/>
          </p:nvPr>
        </p:nvSpPr>
        <p:spPr>
          <a:xfrm>
            <a:off x="179512" y="2198362"/>
            <a:ext cx="5544616" cy="4398990"/>
          </a:xfrm>
        </p:spPr>
        <p:txBody>
          <a:bodyPr>
            <a:normAutofit/>
          </a:bodyPr>
          <a:lstStyle/>
          <a:p>
            <a:r>
              <a:rPr lang="en-NZ" sz="2000" dirty="0"/>
              <a:t>Capitalism is an economic system based on the private ownership of the means of production (the stuff and the things that make the things) and their operation for profit.</a:t>
            </a:r>
          </a:p>
          <a:p>
            <a:r>
              <a:rPr lang="en-NZ" sz="2000" dirty="0"/>
              <a:t>“A system of wage labour and commodity production for sale, exchange, and profit, rather than the immediate need of the producers” (Scott &amp; Marshall, 2009, p.59). </a:t>
            </a:r>
          </a:p>
          <a:p>
            <a:r>
              <a:rPr lang="en-NZ" sz="2000" dirty="0"/>
              <a:t>Capitalism has been around for a long time, but modernity (particularly industrialisation) allowed it to be more productive (destructive?) than ever before. </a:t>
            </a:r>
          </a:p>
          <a:p>
            <a:endParaRPr lang="en-NZ" sz="1700" dirty="0"/>
          </a:p>
        </p:txBody>
      </p:sp>
      <p:pic>
        <p:nvPicPr>
          <p:cNvPr id="33" name="Graphic 32" descr="Bank">
            <a:extLst>
              <a:ext uri="{FF2B5EF4-FFF2-40B4-BE49-F238E27FC236}">
                <a16:creationId xmlns:a16="http://schemas.microsoft.com/office/drawing/2014/main" id="{BE4A4F96-BEBD-D191-EC5B-DF0A5335EE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9525" y="2267182"/>
            <a:ext cx="3591379" cy="3591379"/>
          </a:xfrm>
          <a:prstGeom prst="rect">
            <a:avLst/>
          </a:prstGeom>
        </p:spPr>
      </p:pic>
      <p:sp>
        <p:nvSpPr>
          <p:cNvPr id="43" name="Freeform: Shape 39">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9542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0883C-3BF9-4F3B-8C3F-F4FD6C98CCCB}"/>
              </a:ext>
            </a:extLst>
          </p:cNvPr>
          <p:cNvSpPr>
            <a:spLocks noGrp="1"/>
          </p:cNvSpPr>
          <p:nvPr>
            <p:ph type="title"/>
          </p:nvPr>
        </p:nvSpPr>
        <p:spPr>
          <a:xfrm>
            <a:off x="3429000" y="601744"/>
            <a:ext cx="5086350" cy="1338696"/>
          </a:xfrm>
        </p:spPr>
        <p:txBody>
          <a:bodyPr>
            <a:normAutofit/>
          </a:bodyPr>
          <a:lstStyle/>
          <a:p>
            <a:r>
              <a:rPr lang="en-NZ" dirty="0"/>
              <a:t>Colonisation and Imperialism  </a:t>
            </a:r>
          </a:p>
        </p:txBody>
      </p:sp>
      <p:pic>
        <p:nvPicPr>
          <p:cNvPr id="5" name="Picture 4" descr="A railroad extending through the desert">
            <a:extLst>
              <a:ext uri="{FF2B5EF4-FFF2-40B4-BE49-F238E27FC236}">
                <a16:creationId xmlns:a16="http://schemas.microsoft.com/office/drawing/2014/main" id="{AE01F037-5561-A0C8-EBDB-7D618FC6CBFB}"/>
              </a:ext>
            </a:extLst>
          </p:cNvPr>
          <p:cNvPicPr>
            <a:picLocks noChangeAspect="1"/>
          </p:cNvPicPr>
          <p:nvPr/>
        </p:nvPicPr>
        <p:blipFill rotWithShape="1">
          <a:blip r:embed="rId2"/>
          <a:srcRect l="17825" r="30847"/>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8BB6F262-9EA5-4DC6-9D0C-B8DEE7E2BEDC}"/>
              </a:ext>
            </a:extLst>
          </p:cNvPr>
          <p:cNvSpPr>
            <a:spLocks noGrp="1"/>
          </p:cNvSpPr>
          <p:nvPr>
            <p:ph idx="1"/>
          </p:nvPr>
        </p:nvSpPr>
        <p:spPr>
          <a:xfrm>
            <a:off x="2987824" y="1700808"/>
            <a:ext cx="5832648" cy="4401880"/>
          </a:xfrm>
        </p:spPr>
        <p:txBody>
          <a:bodyPr anchor="t">
            <a:normAutofit lnSpcReduction="10000"/>
          </a:bodyPr>
          <a:lstStyle/>
          <a:p>
            <a:r>
              <a:rPr lang="en-NZ" sz="2400" dirty="0"/>
              <a:t>Colonisation  is  a  process  whose  primary  purpose  is  the  forced  transfer  of  power,  resources  and  status  from  one  group to another (</a:t>
            </a:r>
            <a:r>
              <a:rPr lang="en-NZ" sz="2400" dirty="0" err="1"/>
              <a:t>Billig</a:t>
            </a:r>
            <a:r>
              <a:rPr lang="en-NZ" sz="2400" dirty="0"/>
              <a:t>, 1995; Smith, 1999 cited in </a:t>
            </a:r>
            <a:r>
              <a:rPr lang="en-NZ" sz="2400" dirty="0" err="1"/>
              <a:t>Borell</a:t>
            </a:r>
            <a:r>
              <a:rPr lang="en-NZ" sz="2400" dirty="0"/>
              <a:t>, </a:t>
            </a:r>
            <a:r>
              <a:rPr lang="en-NZ" sz="2400" dirty="0" err="1"/>
              <a:t>Moewaka</a:t>
            </a:r>
            <a:r>
              <a:rPr lang="en-NZ" sz="2400" dirty="0"/>
              <a:t> Barnes &amp; </a:t>
            </a:r>
            <a:r>
              <a:rPr lang="en-NZ" sz="2400" dirty="0" err="1"/>
              <a:t>McCreanor</a:t>
            </a:r>
            <a:r>
              <a:rPr lang="en-NZ" sz="2400" dirty="0"/>
              <a:t>, 2018). </a:t>
            </a:r>
          </a:p>
          <a:p>
            <a:r>
              <a:rPr lang="en-NZ" sz="2400" dirty="0"/>
              <a:t> At its heart it involves  historical  acts  of  dispossession  for  indigenous  people: dispossession of their lives through acts of war and violent destruction of people and property, and the dispossession of lands and other material resources often resulting in starvation and material poverty (</a:t>
            </a:r>
            <a:r>
              <a:rPr lang="en-NZ" sz="2400" dirty="0" err="1"/>
              <a:t>Borell</a:t>
            </a:r>
            <a:r>
              <a:rPr lang="en-NZ" sz="2400" dirty="0"/>
              <a:t>, </a:t>
            </a:r>
            <a:r>
              <a:rPr lang="en-NZ" sz="2400" dirty="0" err="1"/>
              <a:t>Moewaka</a:t>
            </a:r>
            <a:r>
              <a:rPr lang="en-NZ" sz="2400" dirty="0"/>
              <a:t> Barnes &amp; </a:t>
            </a:r>
            <a:r>
              <a:rPr lang="en-NZ" sz="2400" dirty="0" err="1"/>
              <a:t>McCreanor</a:t>
            </a:r>
            <a:r>
              <a:rPr lang="en-NZ" sz="2400" dirty="0"/>
              <a:t>, 2018). </a:t>
            </a:r>
          </a:p>
          <a:p>
            <a:endParaRPr lang="en-NZ" sz="1700" dirty="0"/>
          </a:p>
        </p:txBody>
      </p:sp>
    </p:spTree>
    <p:extLst>
      <p:ext uri="{BB962C8B-B14F-4D97-AF65-F5344CB8AC3E}">
        <p14:creationId xmlns:p14="http://schemas.microsoft.com/office/powerpoint/2010/main" val="56929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6854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sphalt road">
            <a:extLst>
              <a:ext uri="{FF2B5EF4-FFF2-40B4-BE49-F238E27FC236}">
                <a16:creationId xmlns:a16="http://schemas.microsoft.com/office/drawing/2014/main" id="{3B7E9BF5-64DE-01A6-E8BD-19AFD1EEF3C1}"/>
              </a:ext>
            </a:extLst>
          </p:cNvPr>
          <p:cNvPicPr>
            <a:picLocks noChangeAspect="1"/>
          </p:cNvPicPr>
          <p:nvPr/>
        </p:nvPicPr>
        <p:blipFill rotWithShape="1">
          <a:blip r:embed="rId2"/>
          <a:srcRect l="29452" r="44565"/>
          <a:stretch/>
        </p:blipFill>
        <p:spPr>
          <a:xfrm>
            <a:off x="5976166" y="10"/>
            <a:ext cx="3167834"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5C00883C-3BF9-4F3B-8C3F-F4FD6C98CCCB}"/>
              </a:ext>
            </a:extLst>
          </p:cNvPr>
          <p:cNvSpPr>
            <a:spLocks noGrp="1"/>
          </p:cNvSpPr>
          <p:nvPr>
            <p:ph type="title"/>
          </p:nvPr>
        </p:nvSpPr>
        <p:spPr>
          <a:xfrm>
            <a:off x="852775" y="609600"/>
            <a:ext cx="5123391" cy="1322887"/>
          </a:xfrm>
        </p:spPr>
        <p:txBody>
          <a:bodyPr>
            <a:normAutofit/>
          </a:bodyPr>
          <a:lstStyle/>
          <a:p>
            <a:r>
              <a:rPr lang="en-NZ"/>
              <a:t>Colonisation,</a:t>
            </a:r>
            <a:br>
              <a:rPr lang="en-NZ"/>
            </a:br>
            <a:r>
              <a:rPr lang="en-NZ"/>
              <a:t>Imperialism, Colonialism</a:t>
            </a:r>
          </a:p>
        </p:txBody>
      </p:sp>
      <p:sp>
        <p:nvSpPr>
          <p:cNvPr id="3" name="Content Placeholder 2">
            <a:extLst>
              <a:ext uri="{FF2B5EF4-FFF2-40B4-BE49-F238E27FC236}">
                <a16:creationId xmlns:a16="http://schemas.microsoft.com/office/drawing/2014/main" id="{8BB6F262-9EA5-4DC6-9D0C-B8DEE7E2BEDC}"/>
              </a:ext>
            </a:extLst>
          </p:cNvPr>
          <p:cNvSpPr>
            <a:spLocks noGrp="1"/>
          </p:cNvSpPr>
          <p:nvPr>
            <p:ph idx="1"/>
          </p:nvPr>
        </p:nvSpPr>
        <p:spPr>
          <a:xfrm>
            <a:off x="251520" y="2194102"/>
            <a:ext cx="6192688" cy="4663897"/>
          </a:xfrm>
        </p:spPr>
        <p:txBody>
          <a:bodyPr>
            <a:normAutofit fontScale="92500"/>
          </a:bodyPr>
          <a:lstStyle/>
          <a:p>
            <a:r>
              <a:rPr lang="en-NZ" sz="2400" dirty="0"/>
              <a:t>Colonialism refers to the attitudes and ideology that accompanies colonisation (Said, 1993). </a:t>
            </a:r>
          </a:p>
          <a:p>
            <a:r>
              <a:rPr lang="en-NZ" sz="2400" dirty="0"/>
              <a:t>It represents a belief on the part of the colonisers in the superiority of their own culture, values and political or economic systems over that of others, and this justifies imposing their own “naturally superior system on others for their own good.</a:t>
            </a:r>
          </a:p>
          <a:p>
            <a:r>
              <a:rPr lang="en-NZ" sz="2400" dirty="0"/>
              <a:t>Indigenous people were also  often  expressly  prohibited  from  practising  their  own cultural traditions (</a:t>
            </a:r>
            <a:r>
              <a:rPr lang="en-NZ" sz="2400" dirty="0" err="1"/>
              <a:t>Voyce</a:t>
            </a:r>
            <a:r>
              <a:rPr lang="en-NZ" sz="2400" dirty="0"/>
              <a:t>, 1989, cited in </a:t>
            </a:r>
            <a:r>
              <a:rPr lang="en-NZ" sz="2400" dirty="0" err="1"/>
              <a:t>Borell</a:t>
            </a:r>
            <a:r>
              <a:rPr lang="en-NZ" sz="2400" dirty="0"/>
              <a:t>, </a:t>
            </a:r>
            <a:r>
              <a:rPr lang="en-NZ" sz="2400" dirty="0" err="1"/>
              <a:t>Moewaka</a:t>
            </a:r>
            <a:r>
              <a:rPr lang="en-NZ" sz="2400" dirty="0"/>
              <a:t> Barnes &amp; </a:t>
            </a:r>
            <a:r>
              <a:rPr lang="en-NZ" sz="2400" dirty="0" err="1"/>
              <a:t>McCreanor</a:t>
            </a:r>
            <a:r>
              <a:rPr lang="en-NZ" sz="2400" dirty="0"/>
              <a:t>, 2018) resulting in the dispossession  of  long-held  models  of  collective  healing  and  the  social and cultural structures that maintained social order.</a:t>
            </a:r>
          </a:p>
          <a:p>
            <a:endParaRPr lang="en-NZ" sz="1700" dirty="0"/>
          </a:p>
          <a:p>
            <a:endParaRPr lang="en-NZ" sz="1700" dirty="0"/>
          </a:p>
        </p:txBody>
      </p:sp>
    </p:spTree>
    <p:extLst>
      <p:ext uri="{BB962C8B-B14F-4D97-AF65-F5344CB8AC3E}">
        <p14:creationId xmlns:p14="http://schemas.microsoft.com/office/powerpoint/2010/main" val="319207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46AF8-5E21-493E-A8D2-06486BB2B37D}"/>
              </a:ext>
            </a:extLst>
          </p:cNvPr>
          <p:cNvSpPr>
            <a:spLocks noGrp="1"/>
          </p:cNvSpPr>
          <p:nvPr>
            <p:ph type="title"/>
          </p:nvPr>
        </p:nvSpPr>
        <p:spPr>
          <a:xfrm>
            <a:off x="3545557" y="-7854"/>
            <a:ext cx="5086350" cy="1338696"/>
          </a:xfrm>
        </p:spPr>
        <p:txBody>
          <a:bodyPr>
            <a:normAutofit/>
          </a:bodyPr>
          <a:lstStyle/>
          <a:p>
            <a:r>
              <a:rPr lang="en-NZ" dirty="0"/>
              <a:t>Colonisation and  Capitalism</a:t>
            </a:r>
          </a:p>
        </p:txBody>
      </p:sp>
      <p:pic>
        <p:nvPicPr>
          <p:cNvPr id="22" name="Picture 21" descr="Front steps and columns of a majestic city building">
            <a:extLst>
              <a:ext uri="{FF2B5EF4-FFF2-40B4-BE49-F238E27FC236}">
                <a16:creationId xmlns:a16="http://schemas.microsoft.com/office/drawing/2014/main" id="{A42DAB4E-D692-5D5E-C99D-D43D242199AB}"/>
              </a:ext>
            </a:extLst>
          </p:cNvPr>
          <p:cNvPicPr>
            <a:picLocks noChangeAspect="1"/>
          </p:cNvPicPr>
          <p:nvPr/>
        </p:nvPicPr>
        <p:blipFill rotWithShape="1">
          <a:blip r:embed="rId2"/>
          <a:srcRect l="35121" r="37470"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DC0BC04F-0599-436C-B31C-D265EB2D3551}"/>
              </a:ext>
            </a:extLst>
          </p:cNvPr>
          <p:cNvSpPr>
            <a:spLocks noGrp="1"/>
          </p:cNvSpPr>
          <p:nvPr>
            <p:ph idx="1"/>
          </p:nvPr>
        </p:nvSpPr>
        <p:spPr>
          <a:xfrm>
            <a:off x="2915816" y="1124744"/>
            <a:ext cx="6228164" cy="5472608"/>
          </a:xfrm>
        </p:spPr>
        <p:txBody>
          <a:bodyPr anchor="t">
            <a:normAutofit fontScale="92500" lnSpcReduction="10000"/>
          </a:bodyPr>
          <a:lstStyle/>
          <a:p>
            <a:r>
              <a:rPr lang="en-NZ" sz="2000" dirty="0"/>
              <a:t>There is a strong link between capitalism and colonisation </a:t>
            </a:r>
          </a:p>
          <a:p>
            <a:r>
              <a:rPr lang="en-NZ" sz="2000" dirty="0"/>
              <a:t>Capitalism expands as it seeks new markets and new raw materials.</a:t>
            </a:r>
          </a:p>
          <a:p>
            <a:r>
              <a:rPr lang="en-NZ" sz="2000" dirty="0"/>
              <a:t>Colonisation  is  a  process  whose  primary  purpose  is  the  forced  transfer  of  power,  resources  and  status  from  one  group to another (</a:t>
            </a:r>
            <a:r>
              <a:rPr lang="en-NZ" sz="2000" dirty="0" err="1"/>
              <a:t>Billig</a:t>
            </a:r>
            <a:r>
              <a:rPr lang="en-NZ" sz="2000" dirty="0"/>
              <a:t>, 1995; Smith, 1999 cited in </a:t>
            </a:r>
            <a:r>
              <a:rPr lang="en-NZ" sz="2000" dirty="0" err="1"/>
              <a:t>Borell</a:t>
            </a:r>
            <a:r>
              <a:rPr lang="en-NZ" sz="2000" dirty="0"/>
              <a:t>, </a:t>
            </a:r>
            <a:r>
              <a:rPr lang="en-NZ" sz="2000" dirty="0" err="1"/>
              <a:t>Moewaka</a:t>
            </a:r>
            <a:r>
              <a:rPr lang="en-NZ" sz="2000" dirty="0"/>
              <a:t> Barnes &amp; </a:t>
            </a:r>
            <a:r>
              <a:rPr lang="en-NZ" sz="2000" dirty="0" err="1"/>
              <a:t>McCreanor</a:t>
            </a:r>
            <a:r>
              <a:rPr lang="en-NZ" sz="2000" dirty="0"/>
              <a:t>, 2018). </a:t>
            </a:r>
          </a:p>
          <a:p>
            <a:r>
              <a:rPr lang="en-NZ" sz="2000" dirty="0"/>
              <a:t> At its heart it involves  historical  acts  of  dispossession  for  indigenous  people: dispossession of their lives through acts of war and violent destruction of people and property, and the dispossession of lands and other material resources (</a:t>
            </a:r>
            <a:r>
              <a:rPr lang="en-NZ" sz="2000" dirty="0" err="1"/>
              <a:t>Borell</a:t>
            </a:r>
            <a:r>
              <a:rPr lang="en-NZ" sz="2000" dirty="0"/>
              <a:t>, </a:t>
            </a:r>
            <a:r>
              <a:rPr lang="en-NZ" sz="2000" dirty="0" err="1"/>
              <a:t>Moewaka</a:t>
            </a:r>
            <a:r>
              <a:rPr lang="en-NZ" sz="2000" dirty="0"/>
              <a:t> Barnes &amp; </a:t>
            </a:r>
            <a:r>
              <a:rPr lang="en-NZ" sz="2000" dirty="0" err="1"/>
              <a:t>McCreanor</a:t>
            </a:r>
            <a:r>
              <a:rPr lang="en-NZ" sz="2000" dirty="0"/>
              <a:t>, 2018). </a:t>
            </a:r>
          </a:p>
          <a:p>
            <a:r>
              <a:rPr lang="en-NZ" sz="2000" dirty="0"/>
              <a:t>Colonisation imposes its economic, political, social and cultural arrangements within the territory it is colonising. </a:t>
            </a:r>
          </a:p>
          <a:p>
            <a:r>
              <a:rPr lang="en-NZ" sz="2000" dirty="0"/>
              <a:t>Indigenous peoples are forced to integrate into this new arrangement in order to survive. </a:t>
            </a:r>
          </a:p>
          <a:p>
            <a:r>
              <a:rPr lang="en-NZ" sz="2000" dirty="0"/>
              <a:t>As they may no longer have access to material </a:t>
            </a:r>
            <a:r>
              <a:rPr lang="en-NZ" sz="2000" dirty="0" err="1"/>
              <a:t>resourses</a:t>
            </a:r>
            <a:r>
              <a:rPr lang="en-NZ" sz="2000" dirty="0"/>
              <a:t> they are forced to engage with capitalism (usually as labour).  </a:t>
            </a:r>
          </a:p>
          <a:p>
            <a:endParaRPr lang="en-NZ" sz="1300" dirty="0"/>
          </a:p>
          <a:p>
            <a:endParaRPr lang="en-NZ" sz="1300" dirty="0"/>
          </a:p>
          <a:p>
            <a:endParaRPr lang="en-NZ" sz="1300" dirty="0"/>
          </a:p>
          <a:p>
            <a:endParaRPr lang="en-NZ" sz="1300" dirty="0"/>
          </a:p>
        </p:txBody>
      </p:sp>
    </p:spTree>
    <p:extLst>
      <p:ext uri="{BB962C8B-B14F-4D97-AF65-F5344CB8AC3E}">
        <p14:creationId xmlns:p14="http://schemas.microsoft.com/office/powerpoint/2010/main" val="276856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46AF8-5E21-493E-A8D2-06486BB2B37D}"/>
              </a:ext>
            </a:extLst>
          </p:cNvPr>
          <p:cNvSpPr>
            <a:spLocks noGrp="1"/>
          </p:cNvSpPr>
          <p:nvPr>
            <p:ph type="title"/>
          </p:nvPr>
        </p:nvSpPr>
        <p:spPr>
          <a:xfrm>
            <a:off x="350041" y="586855"/>
            <a:ext cx="2401025" cy="3387497"/>
          </a:xfrm>
        </p:spPr>
        <p:txBody>
          <a:bodyPr anchor="b">
            <a:normAutofit/>
          </a:bodyPr>
          <a:lstStyle/>
          <a:p>
            <a:pPr algn="r"/>
            <a:r>
              <a:rPr lang="en-NZ" sz="3200" dirty="0">
                <a:solidFill>
                  <a:srgbClr val="FFFFFF"/>
                </a:solidFill>
              </a:rPr>
              <a:t>Colonisation and  Capitalism</a:t>
            </a:r>
          </a:p>
        </p:txBody>
      </p:sp>
      <p:sp>
        <p:nvSpPr>
          <p:cNvPr id="3" name="Content Placeholder 2">
            <a:extLst>
              <a:ext uri="{FF2B5EF4-FFF2-40B4-BE49-F238E27FC236}">
                <a16:creationId xmlns:a16="http://schemas.microsoft.com/office/drawing/2014/main" id="{DC0BC04F-0599-436C-B31C-D265EB2D3551}"/>
              </a:ext>
            </a:extLst>
          </p:cNvPr>
          <p:cNvSpPr>
            <a:spLocks noGrp="1"/>
          </p:cNvSpPr>
          <p:nvPr>
            <p:ph idx="1"/>
          </p:nvPr>
        </p:nvSpPr>
        <p:spPr>
          <a:xfrm>
            <a:off x="3028370" y="1052736"/>
            <a:ext cx="5936118" cy="5546047"/>
          </a:xfrm>
        </p:spPr>
        <p:txBody>
          <a:bodyPr anchor="ctr">
            <a:normAutofit lnSpcReduction="10000"/>
          </a:bodyPr>
          <a:lstStyle/>
          <a:p>
            <a:r>
              <a:rPr lang="en-NZ" sz="2400" dirty="0"/>
              <a:t>Indigenous people were also  often  expressly  prohibited  from  practising  their  own cultural traditions (</a:t>
            </a:r>
            <a:r>
              <a:rPr lang="en-NZ" sz="2400" dirty="0" err="1"/>
              <a:t>Voyce</a:t>
            </a:r>
            <a:r>
              <a:rPr lang="en-NZ" sz="2400" dirty="0"/>
              <a:t>, 1989, cited in </a:t>
            </a:r>
            <a:r>
              <a:rPr lang="en-NZ" sz="2400" dirty="0" err="1"/>
              <a:t>Borell</a:t>
            </a:r>
            <a:r>
              <a:rPr lang="en-NZ" sz="2400" dirty="0"/>
              <a:t>, </a:t>
            </a:r>
            <a:r>
              <a:rPr lang="en-NZ" sz="2400" dirty="0" err="1"/>
              <a:t>Moewaka</a:t>
            </a:r>
            <a:r>
              <a:rPr lang="en-NZ" sz="2400" dirty="0"/>
              <a:t> Barnes &amp; </a:t>
            </a:r>
            <a:r>
              <a:rPr lang="en-NZ" sz="2400" dirty="0" err="1"/>
              <a:t>McCreanor</a:t>
            </a:r>
            <a:r>
              <a:rPr lang="en-NZ" sz="2400" dirty="0"/>
              <a:t>, 2018) resulting in the dispossession  of  long-held  knowledges, including models  of  collective  healing  and  the  social and cultural structures that maintained social order.</a:t>
            </a:r>
          </a:p>
          <a:p>
            <a:r>
              <a:rPr lang="en-NZ" sz="2400" dirty="0"/>
              <a:t>Colonisation introduces a new dominant ideology that seeks to impose itself. </a:t>
            </a:r>
          </a:p>
          <a:p>
            <a:r>
              <a:rPr lang="en-NZ" sz="2400" dirty="0"/>
              <a:t>It does so through the establishment of new social institutions (laws, education, media, etc…)</a:t>
            </a:r>
          </a:p>
          <a:p>
            <a:r>
              <a:rPr lang="en-NZ" sz="2400" dirty="0"/>
              <a:t>Remember hegemony? </a:t>
            </a:r>
          </a:p>
          <a:p>
            <a:r>
              <a:rPr lang="en-NZ" sz="2400" dirty="0"/>
              <a:t>Cognitive imperialism: “the imposition of one way of knowing as a norm through a relationship of domination”. </a:t>
            </a:r>
          </a:p>
          <a:p>
            <a:endParaRPr lang="en-NZ" sz="1600" dirty="0"/>
          </a:p>
          <a:p>
            <a:endParaRPr lang="en-NZ" sz="1600" dirty="0"/>
          </a:p>
          <a:p>
            <a:endParaRPr lang="en-NZ" sz="1600" dirty="0"/>
          </a:p>
          <a:p>
            <a:endParaRPr lang="en-NZ" sz="1600" dirty="0"/>
          </a:p>
        </p:txBody>
      </p:sp>
    </p:spTree>
    <p:extLst>
      <p:ext uri="{BB962C8B-B14F-4D97-AF65-F5344CB8AC3E}">
        <p14:creationId xmlns:p14="http://schemas.microsoft.com/office/powerpoint/2010/main" val="2112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46AF8-5E21-493E-A8D2-06486BB2B37D}"/>
              </a:ext>
            </a:extLst>
          </p:cNvPr>
          <p:cNvSpPr>
            <a:spLocks noGrp="1"/>
          </p:cNvSpPr>
          <p:nvPr>
            <p:ph type="title"/>
          </p:nvPr>
        </p:nvSpPr>
        <p:spPr>
          <a:xfrm>
            <a:off x="628650" y="365125"/>
            <a:ext cx="3938487" cy="1807305"/>
          </a:xfrm>
        </p:spPr>
        <p:txBody>
          <a:bodyPr>
            <a:normAutofit/>
          </a:bodyPr>
          <a:lstStyle/>
          <a:p>
            <a:r>
              <a:rPr lang="en-NZ"/>
              <a:t>Aotearoa and colonisation </a:t>
            </a:r>
          </a:p>
        </p:txBody>
      </p:sp>
      <p:sp>
        <p:nvSpPr>
          <p:cNvPr id="3" name="Content Placeholder 2">
            <a:extLst>
              <a:ext uri="{FF2B5EF4-FFF2-40B4-BE49-F238E27FC236}">
                <a16:creationId xmlns:a16="http://schemas.microsoft.com/office/drawing/2014/main" id="{DC0BC04F-0599-436C-B31C-D265EB2D3551}"/>
              </a:ext>
            </a:extLst>
          </p:cNvPr>
          <p:cNvSpPr>
            <a:spLocks noGrp="1"/>
          </p:cNvSpPr>
          <p:nvPr>
            <p:ph idx="1"/>
          </p:nvPr>
        </p:nvSpPr>
        <p:spPr>
          <a:xfrm>
            <a:off x="179512" y="1844824"/>
            <a:ext cx="6408712" cy="4752528"/>
          </a:xfrm>
        </p:spPr>
        <p:txBody>
          <a:bodyPr>
            <a:normAutofit/>
          </a:bodyPr>
          <a:lstStyle/>
          <a:p>
            <a:r>
              <a:rPr lang="en-NZ" sz="2000" dirty="0"/>
              <a:t>In Aotearoa the establishment of colonisation brought into contact a people (Europeans; with a distinct tradition of economic and social organisation and associated ideologies) with an indigenous population (Māori) who possessed a very different mode of providing for their own existence (e.g. traditional kinship structures, gardens, hunting, kai gathering, trade).</a:t>
            </a:r>
          </a:p>
          <a:p>
            <a:r>
              <a:rPr lang="en-NZ" sz="2000" dirty="0"/>
              <a:t>This brought into conflict agents of the capital class (with ideas of private property, industrial production) with </a:t>
            </a:r>
            <a:r>
              <a:rPr lang="en-NZ" sz="2000" dirty="0" err="1"/>
              <a:t>Maori</a:t>
            </a:r>
            <a:r>
              <a:rPr lang="en-NZ" sz="2000" dirty="0"/>
              <a:t> society  and its system of rights, mutual obligations and it's own political authority.</a:t>
            </a:r>
          </a:p>
          <a:p>
            <a:r>
              <a:rPr lang="en-NZ" sz="2000" dirty="0"/>
              <a:t>Many hapu and iwi resisted (and continue to resist) this process, but the creation of capitalism in Aotearoa was the result of decades of coercive and violent measures. </a:t>
            </a:r>
          </a:p>
          <a:p>
            <a:endParaRPr lang="en-NZ" sz="1300" dirty="0"/>
          </a:p>
          <a:p>
            <a:endParaRPr lang="en-NZ" sz="1300" dirty="0"/>
          </a:p>
          <a:p>
            <a:endParaRPr lang="en-NZ" sz="1300" dirty="0"/>
          </a:p>
          <a:p>
            <a:endParaRPr lang="en-NZ" sz="1300" dirty="0"/>
          </a:p>
        </p:txBody>
      </p:sp>
      <p:pic>
        <p:nvPicPr>
          <p:cNvPr id="22" name="Picture 21" descr="Aerial view of tea fields">
            <a:extLst>
              <a:ext uri="{FF2B5EF4-FFF2-40B4-BE49-F238E27FC236}">
                <a16:creationId xmlns:a16="http://schemas.microsoft.com/office/drawing/2014/main" id="{C902E3E4-B873-E79F-D185-C015ABDD4AF6}"/>
              </a:ext>
            </a:extLst>
          </p:cNvPr>
          <p:cNvPicPr>
            <a:picLocks noChangeAspect="1"/>
          </p:cNvPicPr>
          <p:nvPr/>
        </p:nvPicPr>
        <p:blipFill rotWithShape="1">
          <a:blip r:embed="rId2"/>
          <a:srcRect l="24085" r="39234"/>
          <a:stretch/>
        </p:blipFill>
        <p:spPr>
          <a:xfrm>
            <a:off x="6407696"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3281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845455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825501" y="1097339"/>
            <a:ext cx="7508874" cy="2623885"/>
          </a:xfrm>
        </p:spPr>
        <p:txBody>
          <a:bodyPr anchor="ctr">
            <a:normAutofit/>
          </a:bodyPr>
          <a:lstStyle/>
          <a:p>
            <a:r>
              <a:rPr lang="en-NZ" sz="5700">
                <a:solidFill>
                  <a:srgbClr val="FFFFFF"/>
                </a:solidFill>
              </a:rPr>
              <a:t>Break</a:t>
            </a:r>
          </a:p>
        </p:txBody>
      </p:sp>
      <p:sp>
        <p:nvSpPr>
          <p:cNvPr id="10"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17136"/>
            <a:ext cx="1584198"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0491" y="4521269"/>
            <a:ext cx="5040623"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21270"/>
            <a:ext cx="1586592"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869434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797" y="586855"/>
            <a:ext cx="3172575" cy="3387497"/>
          </a:xfrm>
        </p:spPr>
        <p:txBody>
          <a:bodyPr anchor="b">
            <a:normAutofit/>
          </a:bodyPr>
          <a:lstStyle/>
          <a:p>
            <a:pPr algn="r"/>
            <a:r>
              <a:rPr lang="en-NZ" sz="3500">
                <a:solidFill>
                  <a:srgbClr val="FFFFFF"/>
                </a:solidFill>
              </a:rPr>
              <a:t>references</a:t>
            </a:r>
          </a:p>
        </p:txBody>
      </p:sp>
      <p:sp>
        <p:nvSpPr>
          <p:cNvPr id="3" name="Content Placeholder 2"/>
          <p:cNvSpPr>
            <a:spLocks noGrp="1"/>
          </p:cNvSpPr>
          <p:nvPr>
            <p:ph idx="1"/>
          </p:nvPr>
        </p:nvSpPr>
        <p:spPr>
          <a:xfrm>
            <a:off x="4877368" y="649480"/>
            <a:ext cx="3646835" cy="5546047"/>
          </a:xfrm>
        </p:spPr>
        <p:txBody>
          <a:bodyPr anchor="ctr">
            <a:normAutofit/>
          </a:bodyPr>
          <a:lstStyle/>
          <a:p>
            <a:r>
              <a:rPr lang="en-NZ" sz="1400"/>
              <a:t>Cunningham, J. &amp; Cunningham, S. (2008). </a:t>
            </a:r>
            <a:r>
              <a:rPr lang="en-NZ" sz="1400" i="1"/>
              <a:t>Sociology and social 	work</a:t>
            </a:r>
            <a:r>
              <a:rPr lang="en-NZ" sz="1400"/>
              <a:t>. Exeter: Learning Matters</a:t>
            </a:r>
          </a:p>
          <a:p>
            <a:r>
              <a:rPr lang="en-NZ" sz="1400"/>
              <a:t>Dominelli, L. (1997). </a:t>
            </a:r>
            <a:r>
              <a:rPr lang="en-NZ" sz="1400" i="1"/>
              <a:t>Sociology for social work</a:t>
            </a:r>
            <a:r>
              <a:rPr lang="en-NZ" sz="1400"/>
              <a:t>. London: Macmillian 	Press</a:t>
            </a:r>
          </a:p>
          <a:p>
            <a:r>
              <a:rPr lang="en-NZ" sz="1400"/>
              <a:t>Matthewman, S. (2013). Introduction: On being sociological. In S. 	Matthewman, C. L. West-Newman &amp; B. Curtis (Eds.). </a:t>
            </a:r>
            <a:r>
              <a:rPr lang="en-NZ" sz="1400" i="1"/>
              <a:t>Being 	sociological</a:t>
            </a:r>
            <a:r>
              <a:rPr lang="en-NZ" sz="1400"/>
              <a:t>. (p.1-24).New York: Palgrave Macmillan.</a:t>
            </a:r>
          </a:p>
          <a:p>
            <a:r>
              <a:rPr lang="en-NZ" sz="1400"/>
              <a:t>Matthewman, S. &amp; West-Newman, C. L. (2013). Controlling:power. In In S. 	Matthewman, C. L. West-Newman &amp; B. Curtis (Eds.). Being 	sociological (2</a:t>
            </a:r>
            <a:r>
              <a:rPr lang="en-NZ" sz="1400" baseline="30000"/>
              <a:t>nd</a:t>
            </a:r>
            <a:r>
              <a:rPr lang="en-NZ" sz="1400"/>
              <a:t> Ed), (p.63-78).New York: Palgrave Macmillan.</a:t>
            </a:r>
          </a:p>
          <a:p>
            <a:r>
              <a:rPr lang="en-NZ" sz="1400"/>
              <a:t>McLennan, G., Ryan, A., &amp; Spoonley,, P. (2000). </a:t>
            </a:r>
            <a:r>
              <a:rPr lang="en-NZ" sz="1400" i="1"/>
              <a:t>Exploring Society: 	Sociology for New Zealand students</a:t>
            </a:r>
            <a:r>
              <a:rPr lang="en-NZ" sz="1400"/>
              <a:t>. Auckland: Pearson 	Education. </a:t>
            </a:r>
          </a:p>
          <a:p>
            <a:r>
              <a:rPr lang="en-NZ" sz="1400"/>
              <a:t>McLennan, G., McManus, R., Matthewman, S., Brickell, C., &amp; Spoonley, P. (2019). </a:t>
            </a:r>
            <a:r>
              <a:rPr lang="en-NZ" sz="1400" i="1"/>
              <a:t>Exploring society : Sociology for New Zealand students</a:t>
            </a:r>
            <a:r>
              <a:rPr lang="en-NZ" sz="1400"/>
              <a:t> (Fourth ed.). Auckland: Auckland University Press.</a:t>
            </a:r>
          </a:p>
          <a:p>
            <a:endParaRPr lang="en-NZ" sz="1400"/>
          </a:p>
          <a:p>
            <a:endParaRPr lang="en-NZ" sz="1400" b="1"/>
          </a:p>
          <a:p>
            <a:endParaRPr lang="en-NZ" sz="1400"/>
          </a:p>
        </p:txBody>
      </p:sp>
    </p:spTree>
    <p:extLst>
      <p:ext uri="{BB962C8B-B14F-4D97-AF65-F5344CB8AC3E}">
        <p14:creationId xmlns:p14="http://schemas.microsoft.com/office/powerpoint/2010/main" val="1815239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F9EB-4749-4B65-9CE1-54296944AC01}"/>
              </a:ext>
            </a:extLst>
          </p:cNvPr>
          <p:cNvSpPr>
            <a:spLocks noGrp="1"/>
          </p:cNvSpPr>
          <p:nvPr>
            <p:ph type="title"/>
          </p:nvPr>
        </p:nvSpPr>
        <p:spPr/>
        <p:txBody>
          <a:bodyPr/>
          <a:lstStyle/>
          <a:p>
            <a:pPr algn="ctr"/>
            <a:r>
              <a:rPr lang="en-NZ" dirty="0">
                <a:solidFill>
                  <a:srgbClr val="FF0000"/>
                </a:solidFill>
              </a:rPr>
              <a:t>Karakia </a:t>
            </a:r>
            <a:r>
              <a:rPr lang="en-NZ" dirty="0" err="1">
                <a:solidFill>
                  <a:srgbClr val="FF0000"/>
                </a:solidFill>
              </a:rPr>
              <a:t>whakamutunga</a:t>
            </a:r>
            <a:r>
              <a:rPr lang="en-NZ" dirty="0">
                <a:solidFill>
                  <a:srgbClr val="FF0000"/>
                </a:solidFill>
              </a:rPr>
              <a:t>: </a:t>
            </a:r>
            <a:br>
              <a:rPr lang="en-NZ" dirty="0">
                <a:solidFill>
                  <a:srgbClr val="FF0000"/>
                </a:solidFill>
              </a:rPr>
            </a:br>
            <a:r>
              <a:rPr lang="en-NZ" dirty="0"/>
              <a:t>Kia tau</a:t>
            </a:r>
          </a:p>
        </p:txBody>
      </p:sp>
      <p:sp>
        <p:nvSpPr>
          <p:cNvPr id="3" name="Content Placeholder 2">
            <a:extLst>
              <a:ext uri="{FF2B5EF4-FFF2-40B4-BE49-F238E27FC236}">
                <a16:creationId xmlns:a16="http://schemas.microsoft.com/office/drawing/2014/main" id="{0925B909-BF91-499F-A308-23EFDA5456E9}"/>
              </a:ext>
            </a:extLst>
          </p:cNvPr>
          <p:cNvSpPr>
            <a:spLocks noGrp="1"/>
          </p:cNvSpPr>
          <p:nvPr>
            <p:ph idx="1"/>
          </p:nvPr>
        </p:nvSpPr>
        <p:spPr/>
        <p:txBody>
          <a:bodyPr>
            <a:normAutofit/>
          </a:bodyPr>
          <a:lstStyle/>
          <a:p>
            <a:pPr marL="0" indent="0" algn="ctr">
              <a:buNone/>
            </a:pPr>
            <a:r>
              <a:rPr lang="en-NZ" sz="2700" dirty="0"/>
              <a:t>Kia tau </a:t>
            </a:r>
          </a:p>
          <a:p>
            <a:pPr marL="0" indent="0" algn="ctr">
              <a:buNone/>
            </a:pPr>
            <a:r>
              <a:rPr lang="en-NZ" sz="2700" dirty="0" err="1"/>
              <a:t>kia</a:t>
            </a:r>
            <a:r>
              <a:rPr lang="en-NZ" sz="2700" dirty="0"/>
              <a:t> </a:t>
            </a:r>
            <a:r>
              <a:rPr lang="en-NZ" sz="2700" dirty="0" err="1"/>
              <a:t>tātou</a:t>
            </a:r>
            <a:r>
              <a:rPr lang="en-NZ" sz="2700" dirty="0"/>
              <a:t> </a:t>
            </a:r>
            <a:r>
              <a:rPr lang="en-NZ" sz="2700" dirty="0" err="1"/>
              <a:t>katoa</a:t>
            </a:r>
            <a:endParaRPr lang="en-NZ" sz="2700" dirty="0"/>
          </a:p>
          <a:p>
            <a:pPr marL="0" indent="0" algn="ctr">
              <a:buNone/>
            </a:pPr>
            <a:r>
              <a:rPr lang="en-NZ" sz="2700" dirty="0"/>
              <a:t>Te </a:t>
            </a:r>
            <a:r>
              <a:rPr lang="en-NZ" sz="2700" dirty="0" err="1"/>
              <a:t>āio</a:t>
            </a:r>
            <a:r>
              <a:rPr lang="en-NZ" sz="2700" dirty="0"/>
              <a:t>, te aroha me te </a:t>
            </a:r>
            <a:r>
              <a:rPr lang="en-NZ" sz="2700" dirty="0" err="1"/>
              <a:t>marutau</a:t>
            </a:r>
            <a:endParaRPr lang="en-NZ" sz="2700" dirty="0"/>
          </a:p>
          <a:p>
            <a:pPr marL="0" indent="0" algn="ctr">
              <a:buNone/>
            </a:pPr>
            <a:r>
              <a:rPr lang="en-NZ" sz="2700" dirty="0" err="1"/>
              <a:t>Tihei</a:t>
            </a:r>
            <a:r>
              <a:rPr lang="en-NZ" sz="2700" dirty="0"/>
              <a:t> Mauri Ora</a:t>
            </a:r>
          </a:p>
        </p:txBody>
      </p:sp>
    </p:spTree>
    <p:extLst>
      <p:ext uri="{BB962C8B-B14F-4D97-AF65-F5344CB8AC3E}">
        <p14:creationId xmlns:p14="http://schemas.microsoft.com/office/powerpoint/2010/main" val="327028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761" r="14560"/>
          <a:stretch/>
        </p:blipFill>
        <p:spPr>
          <a:xfrm>
            <a:off x="20" y="1282"/>
            <a:ext cx="9143980" cy="6856718"/>
          </a:xfrm>
          <a:prstGeom prst="rect">
            <a:avLst/>
          </a:prstGeom>
        </p:spPr>
      </p:pic>
    </p:spTree>
    <p:extLst>
      <p:ext uri="{BB962C8B-B14F-4D97-AF65-F5344CB8AC3E}">
        <p14:creationId xmlns:p14="http://schemas.microsoft.com/office/powerpoint/2010/main" val="1729569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F004F-462F-E77E-6C0E-15471C5DB028}"/>
              </a:ext>
            </a:extLst>
          </p:cNvPr>
          <p:cNvSpPr>
            <a:spLocks noGrp="1"/>
          </p:cNvSpPr>
          <p:nvPr>
            <p:ph type="title"/>
          </p:nvPr>
        </p:nvSpPr>
        <p:spPr>
          <a:xfrm>
            <a:off x="4885341" y="365125"/>
            <a:ext cx="3630007" cy="1807305"/>
          </a:xfrm>
        </p:spPr>
        <p:txBody>
          <a:bodyPr>
            <a:normAutofit/>
          </a:bodyPr>
          <a:lstStyle/>
          <a:p>
            <a:r>
              <a:rPr lang="en-NZ" dirty="0"/>
              <a:t>Agenda </a:t>
            </a:r>
          </a:p>
        </p:txBody>
      </p:sp>
      <p:pic>
        <p:nvPicPr>
          <p:cNvPr id="5" name="Picture 4" descr="White puzzle with one red piece">
            <a:extLst>
              <a:ext uri="{FF2B5EF4-FFF2-40B4-BE49-F238E27FC236}">
                <a16:creationId xmlns:a16="http://schemas.microsoft.com/office/drawing/2014/main" id="{491F280A-3496-5562-1B46-E90B55389D06}"/>
              </a:ext>
            </a:extLst>
          </p:cNvPr>
          <p:cNvPicPr>
            <a:picLocks noChangeAspect="1"/>
          </p:cNvPicPr>
          <p:nvPr/>
        </p:nvPicPr>
        <p:blipFill rotWithShape="1">
          <a:blip r:embed="rId2"/>
          <a:srcRect l="31989" r="30385"/>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ADA15A17-6C7E-810E-C065-BD7D8BDED301}"/>
              </a:ext>
            </a:extLst>
          </p:cNvPr>
          <p:cNvSpPr>
            <a:spLocks noGrp="1"/>
          </p:cNvSpPr>
          <p:nvPr>
            <p:ph idx="1"/>
          </p:nvPr>
        </p:nvSpPr>
        <p:spPr>
          <a:xfrm>
            <a:off x="4572001" y="1628800"/>
            <a:ext cx="4320480" cy="4864075"/>
          </a:xfrm>
        </p:spPr>
        <p:txBody>
          <a:bodyPr>
            <a:normAutofit/>
          </a:bodyPr>
          <a:lstStyle/>
          <a:p>
            <a:endParaRPr lang="en-NZ" sz="1700" dirty="0"/>
          </a:p>
          <a:p>
            <a:r>
              <a:rPr lang="en-NZ" sz="2200" dirty="0"/>
              <a:t>Quick review of last week.</a:t>
            </a:r>
          </a:p>
          <a:p>
            <a:r>
              <a:rPr lang="en-NZ" sz="2200" dirty="0"/>
              <a:t>Highlight some key concepts </a:t>
            </a:r>
          </a:p>
          <a:p>
            <a:r>
              <a:rPr lang="en-NZ" sz="2200" dirty="0"/>
              <a:t>Discuss “what make us ‘Modern’.</a:t>
            </a:r>
          </a:p>
          <a:p>
            <a:r>
              <a:rPr lang="en-NZ" sz="2200" dirty="0"/>
              <a:t>Explore social change (if we are modern, how did we become ‘modern’</a:t>
            </a:r>
          </a:p>
          <a:p>
            <a:r>
              <a:rPr lang="en-NZ" sz="2200" dirty="0"/>
              <a:t>Explore  the links between capitalism (a central driver of modern societies) and colonisation </a:t>
            </a:r>
          </a:p>
          <a:p>
            <a:r>
              <a:rPr lang="en-NZ" sz="2200" dirty="0"/>
              <a:t>Continue to not freak you out!</a:t>
            </a:r>
          </a:p>
        </p:txBody>
      </p:sp>
    </p:spTree>
    <p:extLst>
      <p:ext uri="{BB962C8B-B14F-4D97-AF65-F5344CB8AC3E}">
        <p14:creationId xmlns:p14="http://schemas.microsoft.com/office/powerpoint/2010/main" val="35838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NZ" sz="3100" dirty="0"/>
              <a:t>Remember last week?</a:t>
            </a:r>
          </a:p>
        </p:txBody>
      </p:sp>
      <p:pic>
        <p:nvPicPr>
          <p:cNvPr id="5" name="Picture 4">
            <a:extLst>
              <a:ext uri="{FF2B5EF4-FFF2-40B4-BE49-F238E27FC236}">
                <a16:creationId xmlns:a16="http://schemas.microsoft.com/office/drawing/2014/main" id="{0B050FEA-EE49-4CA3-9BBE-105DFBBAC7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4284"/>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2828925" y="3752850"/>
            <a:ext cx="6135563" cy="2452687"/>
          </a:xfrm>
        </p:spPr>
        <p:txBody>
          <a:bodyPr anchor="ctr">
            <a:noAutofit/>
          </a:bodyPr>
          <a:lstStyle/>
          <a:p>
            <a:r>
              <a:rPr lang="en-NZ" sz="3200" dirty="0"/>
              <a:t>What did we cover? </a:t>
            </a:r>
          </a:p>
        </p:txBody>
      </p:sp>
    </p:spTree>
    <p:extLst>
      <p:ext uri="{BB962C8B-B14F-4D97-AF65-F5344CB8AC3E}">
        <p14:creationId xmlns:p14="http://schemas.microsoft.com/office/powerpoint/2010/main" val="2896880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NZ" sz="3100"/>
              <a:t>Remember “theory” from last week</a:t>
            </a:r>
          </a:p>
        </p:txBody>
      </p:sp>
      <p:pic>
        <p:nvPicPr>
          <p:cNvPr id="5" name="Picture 4">
            <a:extLst>
              <a:ext uri="{FF2B5EF4-FFF2-40B4-BE49-F238E27FC236}">
                <a16:creationId xmlns:a16="http://schemas.microsoft.com/office/drawing/2014/main" id="{0B050FEA-EE49-4CA3-9BBE-105DFBBAC7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4284"/>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2828925" y="3752850"/>
            <a:ext cx="6135563" cy="2452687"/>
          </a:xfrm>
        </p:spPr>
        <p:txBody>
          <a:bodyPr anchor="ctr">
            <a:noAutofit/>
          </a:bodyPr>
          <a:lstStyle/>
          <a:p>
            <a:r>
              <a:rPr lang="en-NZ" sz="2000" dirty="0"/>
              <a:t>What is theory? </a:t>
            </a:r>
          </a:p>
          <a:p>
            <a:r>
              <a:rPr lang="en-NZ" sz="2000" dirty="0"/>
              <a:t>Sociologists make social theory “in order to understand the world better” (Becker cited in </a:t>
            </a:r>
            <a:r>
              <a:rPr lang="en-NZ" sz="2000" dirty="0" err="1"/>
              <a:t>Mathewman</a:t>
            </a:r>
            <a:r>
              <a:rPr lang="en-NZ" sz="2000" dirty="0"/>
              <a:t> and West-Newman, 2013, p. 13)</a:t>
            </a:r>
          </a:p>
          <a:p>
            <a:r>
              <a:rPr lang="en-NZ" sz="2000" dirty="0"/>
              <a:t>Theories draw attention to features of society that would otherwise remain hidden (</a:t>
            </a:r>
            <a:r>
              <a:rPr lang="en-NZ" sz="2000" dirty="0" err="1"/>
              <a:t>Mathewman</a:t>
            </a:r>
            <a:r>
              <a:rPr lang="en-NZ" sz="2000" dirty="0"/>
              <a:t> &amp; West-Newman, 2013).</a:t>
            </a:r>
          </a:p>
          <a:p>
            <a:r>
              <a:rPr lang="en-NZ" sz="2000" dirty="0"/>
              <a:t>Theory involves the development of specific concepts that have explanatory value. </a:t>
            </a:r>
          </a:p>
        </p:txBody>
      </p:sp>
    </p:spTree>
    <p:extLst>
      <p:ext uri="{BB962C8B-B14F-4D97-AF65-F5344CB8AC3E}">
        <p14:creationId xmlns:p14="http://schemas.microsoft.com/office/powerpoint/2010/main" val="70750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Gill Sans MT"/>
            </a:endParaRPr>
          </a:p>
        </p:txBody>
      </p:sp>
      <p:sp>
        <p:nvSpPr>
          <p:cNvPr id="2" name="Title 1">
            <a:extLst>
              <a:ext uri="{FF2B5EF4-FFF2-40B4-BE49-F238E27FC236}">
                <a16:creationId xmlns:a16="http://schemas.microsoft.com/office/drawing/2014/main" id="{0103E276-BC9F-47CB-A185-44B9ACB91404}"/>
              </a:ext>
            </a:extLst>
          </p:cNvPr>
          <p:cNvSpPr>
            <a:spLocks noGrp="1"/>
          </p:cNvSpPr>
          <p:nvPr>
            <p:ph type="title"/>
          </p:nvPr>
        </p:nvSpPr>
        <p:spPr>
          <a:xfrm>
            <a:off x="413147" y="1270350"/>
            <a:ext cx="5481638" cy="739800"/>
          </a:xfrm>
        </p:spPr>
        <p:txBody>
          <a:bodyPr wrap="square" anchor="ctr">
            <a:normAutofit/>
          </a:bodyPr>
          <a:lstStyle/>
          <a:p>
            <a:r>
              <a:rPr lang="en-NZ" dirty="0"/>
              <a:t>Ideology</a:t>
            </a:r>
          </a:p>
        </p:txBody>
      </p:sp>
      <p:sp>
        <p:nvSpPr>
          <p:cNvPr id="11"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19826"/>
            <a:ext cx="9144000" cy="3580923"/>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Gill Sans MT"/>
            </a:endParaRPr>
          </a:p>
        </p:txBody>
      </p:sp>
      <p:sp>
        <p:nvSpPr>
          <p:cNvPr id="6" name="Freeform: Shape 5">
            <a:extLst>
              <a:ext uri="{FF2B5EF4-FFF2-40B4-BE49-F238E27FC236}">
                <a16:creationId xmlns:a16="http://schemas.microsoft.com/office/drawing/2014/main" id="{73C64056-0A07-424A-9376-E3E3EBFE08F2}"/>
              </a:ext>
            </a:extLst>
          </p:cNvPr>
          <p:cNvSpPr/>
          <p:nvPr/>
        </p:nvSpPr>
        <p:spPr>
          <a:xfrm>
            <a:off x="86317" y="154940"/>
            <a:ext cx="2350273" cy="2783108"/>
          </a:xfrm>
          <a:custGeom>
            <a:avLst/>
            <a:gdLst>
              <a:gd name="connsiteX0" fmla="*/ 0 w 2710797"/>
              <a:gd name="connsiteY0" fmla="*/ 0 h 1626478"/>
              <a:gd name="connsiteX1" fmla="*/ 2710797 w 2710797"/>
              <a:gd name="connsiteY1" fmla="*/ 0 h 1626478"/>
              <a:gd name="connsiteX2" fmla="*/ 2710797 w 2710797"/>
              <a:gd name="connsiteY2" fmla="*/ 1626478 h 1626478"/>
              <a:gd name="connsiteX3" fmla="*/ 0 w 2710797"/>
              <a:gd name="connsiteY3" fmla="*/ 1626478 h 1626478"/>
              <a:gd name="connsiteX4" fmla="*/ 0 w 2710797"/>
              <a:gd name="connsiteY4" fmla="*/ 0 h 162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0797" h="1626478">
                <a:moveTo>
                  <a:pt x="0" y="0"/>
                </a:moveTo>
                <a:lnTo>
                  <a:pt x="2710797" y="0"/>
                </a:lnTo>
                <a:lnTo>
                  <a:pt x="2710797" y="1626478"/>
                </a:lnTo>
                <a:lnTo>
                  <a:pt x="0" y="162647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defRPr/>
            </a:pPr>
            <a:r>
              <a:rPr lang="en-NZ" sz="2000" dirty="0">
                <a:solidFill>
                  <a:prstClr val="white"/>
                </a:solidFill>
                <a:latin typeface="Gill Sans MT"/>
              </a:rPr>
              <a:t>A “set of ideas” or a belief structure. </a:t>
            </a:r>
            <a:endParaRPr lang="en-US" sz="2000" dirty="0">
              <a:solidFill>
                <a:prstClr val="white"/>
              </a:solidFill>
              <a:latin typeface="Gill Sans MT"/>
            </a:endParaRPr>
          </a:p>
        </p:txBody>
      </p:sp>
      <p:sp>
        <p:nvSpPr>
          <p:cNvPr id="7" name="Freeform: Shape 6">
            <a:extLst>
              <a:ext uri="{FF2B5EF4-FFF2-40B4-BE49-F238E27FC236}">
                <a16:creationId xmlns:a16="http://schemas.microsoft.com/office/drawing/2014/main" id="{95B790A2-F382-46B8-8FF8-BF3B20410E34}"/>
              </a:ext>
            </a:extLst>
          </p:cNvPr>
          <p:cNvSpPr/>
          <p:nvPr/>
        </p:nvSpPr>
        <p:spPr>
          <a:xfrm>
            <a:off x="2567374" y="177280"/>
            <a:ext cx="2350273" cy="2783108"/>
          </a:xfrm>
          <a:custGeom>
            <a:avLst/>
            <a:gdLst>
              <a:gd name="connsiteX0" fmla="*/ 0 w 2710797"/>
              <a:gd name="connsiteY0" fmla="*/ 0 h 1626478"/>
              <a:gd name="connsiteX1" fmla="*/ 2710797 w 2710797"/>
              <a:gd name="connsiteY1" fmla="*/ 0 h 1626478"/>
              <a:gd name="connsiteX2" fmla="*/ 2710797 w 2710797"/>
              <a:gd name="connsiteY2" fmla="*/ 1626478 h 1626478"/>
              <a:gd name="connsiteX3" fmla="*/ 0 w 2710797"/>
              <a:gd name="connsiteY3" fmla="*/ 1626478 h 1626478"/>
              <a:gd name="connsiteX4" fmla="*/ 0 w 2710797"/>
              <a:gd name="connsiteY4" fmla="*/ 0 h 162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0797" h="1626478">
                <a:moveTo>
                  <a:pt x="0" y="0"/>
                </a:moveTo>
                <a:lnTo>
                  <a:pt x="2710797" y="0"/>
                </a:lnTo>
                <a:lnTo>
                  <a:pt x="2710797" y="1626478"/>
                </a:lnTo>
                <a:lnTo>
                  <a:pt x="0" y="1626478"/>
                </a:lnTo>
                <a:lnTo>
                  <a:pt x="0" y="0"/>
                </a:lnTo>
                <a:close/>
              </a:path>
            </a:pathLst>
          </a:custGeom>
        </p:spPr>
        <p:style>
          <a:lnRef idx="2">
            <a:schemeClr val="lt1">
              <a:hueOff val="0"/>
              <a:satOff val="0"/>
              <a:lumOff val="0"/>
              <a:alphaOff val="0"/>
            </a:schemeClr>
          </a:lnRef>
          <a:fillRef idx="1">
            <a:schemeClr val="accent2">
              <a:hueOff val="1282147"/>
              <a:satOff val="1368"/>
              <a:lumOff val="425"/>
              <a:alphaOff val="0"/>
            </a:schemeClr>
          </a:fillRef>
          <a:effectRef idx="0">
            <a:schemeClr val="accent2">
              <a:hueOff val="1282147"/>
              <a:satOff val="1368"/>
              <a:lumOff val="425"/>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defRPr/>
            </a:pPr>
            <a:r>
              <a:rPr lang="en-NZ" sz="2000" dirty="0">
                <a:solidFill>
                  <a:prstClr val="white"/>
                </a:solidFill>
                <a:latin typeface="Gill Sans MT"/>
              </a:rPr>
              <a:t>Often used to talk about political (or power) ideas</a:t>
            </a:r>
            <a:endParaRPr lang="en-US" sz="2000" dirty="0">
              <a:solidFill>
                <a:prstClr val="white"/>
              </a:solidFill>
              <a:latin typeface="Gill Sans MT"/>
            </a:endParaRPr>
          </a:p>
        </p:txBody>
      </p:sp>
      <p:sp>
        <p:nvSpPr>
          <p:cNvPr id="8" name="Freeform: Shape 7">
            <a:extLst>
              <a:ext uri="{FF2B5EF4-FFF2-40B4-BE49-F238E27FC236}">
                <a16:creationId xmlns:a16="http://schemas.microsoft.com/office/drawing/2014/main" id="{AF7C6309-B1C5-42F4-9782-0C859AE40D01}"/>
              </a:ext>
            </a:extLst>
          </p:cNvPr>
          <p:cNvSpPr/>
          <p:nvPr/>
        </p:nvSpPr>
        <p:spPr>
          <a:xfrm>
            <a:off x="5023717" y="204589"/>
            <a:ext cx="2350273" cy="2783108"/>
          </a:xfrm>
          <a:custGeom>
            <a:avLst/>
            <a:gdLst>
              <a:gd name="connsiteX0" fmla="*/ 0 w 2710797"/>
              <a:gd name="connsiteY0" fmla="*/ 0 h 1626478"/>
              <a:gd name="connsiteX1" fmla="*/ 2710797 w 2710797"/>
              <a:gd name="connsiteY1" fmla="*/ 0 h 1626478"/>
              <a:gd name="connsiteX2" fmla="*/ 2710797 w 2710797"/>
              <a:gd name="connsiteY2" fmla="*/ 1626478 h 1626478"/>
              <a:gd name="connsiteX3" fmla="*/ 0 w 2710797"/>
              <a:gd name="connsiteY3" fmla="*/ 1626478 h 1626478"/>
              <a:gd name="connsiteX4" fmla="*/ 0 w 2710797"/>
              <a:gd name="connsiteY4" fmla="*/ 0 h 162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0797" h="1626478">
                <a:moveTo>
                  <a:pt x="0" y="0"/>
                </a:moveTo>
                <a:lnTo>
                  <a:pt x="2710797" y="0"/>
                </a:lnTo>
                <a:lnTo>
                  <a:pt x="2710797" y="1626478"/>
                </a:lnTo>
                <a:lnTo>
                  <a:pt x="0" y="1626478"/>
                </a:lnTo>
                <a:lnTo>
                  <a:pt x="0" y="0"/>
                </a:lnTo>
                <a:close/>
              </a:path>
            </a:pathLst>
          </a:custGeom>
        </p:spPr>
        <p:style>
          <a:lnRef idx="2">
            <a:schemeClr val="lt1">
              <a:hueOff val="0"/>
              <a:satOff val="0"/>
              <a:lumOff val="0"/>
              <a:alphaOff val="0"/>
            </a:schemeClr>
          </a:lnRef>
          <a:fillRef idx="1">
            <a:schemeClr val="accent2">
              <a:hueOff val="2564293"/>
              <a:satOff val="2735"/>
              <a:lumOff val="850"/>
              <a:alphaOff val="0"/>
            </a:schemeClr>
          </a:fillRef>
          <a:effectRef idx="0">
            <a:schemeClr val="accent2">
              <a:hueOff val="2564293"/>
              <a:satOff val="2735"/>
              <a:lumOff val="850"/>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defRPr/>
            </a:pPr>
            <a:r>
              <a:rPr lang="en-NZ" sz="2400" dirty="0">
                <a:solidFill>
                  <a:prstClr val="white"/>
                </a:solidFill>
                <a:latin typeface="Gill Sans MT"/>
              </a:rPr>
              <a:t>In critical theory: ideology (or ideologies) reflect the thinking and interests of the dominant groups of society. </a:t>
            </a:r>
            <a:endParaRPr lang="en-US" sz="2400" dirty="0">
              <a:solidFill>
                <a:prstClr val="white"/>
              </a:solidFill>
              <a:latin typeface="Gill Sans MT"/>
            </a:endParaRPr>
          </a:p>
        </p:txBody>
      </p:sp>
      <p:sp>
        <p:nvSpPr>
          <p:cNvPr id="10" name="Freeform: Shape 9">
            <a:extLst>
              <a:ext uri="{FF2B5EF4-FFF2-40B4-BE49-F238E27FC236}">
                <a16:creationId xmlns:a16="http://schemas.microsoft.com/office/drawing/2014/main" id="{FBFCA652-B726-4493-AED9-5BEA9BF2B164}"/>
              </a:ext>
            </a:extLst>
          </p:cNvPr>
          <p:cNvSpPr/>
          <p:nvPr/>
        </p:nvSpPr>
        <p:spPr>
          <a:xfrm>
            <a:off x="6692130" y="177280"/>
            <a:ext cx="2350273" cy="2783108"/>
          </a:xfrm>
          <a:custGeom>
            <a:avLst/>
            <a:gdLst>
              <a:gd name="connsiteX0" fmla="*/ 0 w 2710797"/>
              <a:gd name="connsiteY0" fmla="*/ 0 h 1626478"/>
              <a:gd name="connsiteX1" fmla="*/ 2710797 w 2710797"/>
              <a:gd name="connsiteY1" fmla="*/ 0 h 1626478"/>
              <a:gd name="connsiteX2" fmla="*/ 2710797 w 2710797"/>
              <a:gd name="connsiteY2" fmla="*/ 1626478 h 1626478"/>
              <a:gd name="connsiteX3" fmla="*/ 0 w 2710797"/>
              <a:gd name="connsiteY3" fmla="*/ 1626478 h 1626478"/>
              <a:gd name="connsiteX4" fmla="*/ 0 w 2710797"/>
              <a:gd name="connsiteY4" fmla="*/ 0 h 162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0797" h="1626478">
                <a:moveTo>
                  <a:pt x="0" y="0"/>
                </a:moveTo>
                <a:lnTo>
                  <a:pt x="2710797" y="0"/>
                </a:lnTo>
                <a:lnTo>
                  <a:pt x="2710797" y="1626478"/>
                </a:lnTo>
                <a:lnTo>
                  <a:pt x="0" y="1626478"/>
                </a:lnTo>
                <a:lnTo>
                  <a:pt x="0" y="0"/>
                </a:lnTo>
                <a:close/>
              </a:path>
            </a:pathLst>
          </a:custGeom>
        </p:spPr>
        <p:style>
          <a:lnRef idx="2">
            <a:schemeClr val="lt1">
              <a:hueOff val="0"/>
              <a:satOff val="0"/>
              <a:lumOff val="0"/>
              <a:alphaOff val="0"/>
            </a:schemeClr>
          </a:lnRef>
          <a:fillRef idx="1">
            <a:schemeClr val="accent2">
              <a:hueOff val="3846440"/>
              <a:satOff val="4103"/>
              <a:lumOff val="1275"/>
              <a:alphaOff val="0"/>
            </a:schemeClr>
          </a:fillRef>
          <a:effectRef idx="0">
            <a:schemeClr val="accent2">
              <a:hueOff val="3846440"/>
              <a:satOff val="4103"/>
              <a:lumOff val="1275"/>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defRPr/>
            </a:pPr>
            <a:r>
              <a:rPr lang="en-NZ" sz="2000" dirty="0">
                <a:solidFill>
                  <a:prstClr val="white"/>
                </a:solidFill>
                <a:latin typeface="Gill Sans MT"/>
              </a:rPr>
              <a:t>Ideology can therefore be seen as hiding the true motives of those in power.  </a:t>
            </a:r>
            <a:endParaRPr lang="en-US" sz="2000" dirty="0">
              <a:solidFill>
                <a:prstClr val="white"/>
              </a:solidFill>
              <a:latin typeface="Gill Sans MT"/>
            </a:endParaRPr>
          </a:p>
        </p:txBody>
      </p:sp>
      <p:sp>
        <p:nvSpPr>
          <p:cNvPr id="12" name="Freeform: Shape 11">
            <a:extLst>
              <a:ext uri="{FF2B5EF4-FFF2-40B4-BE49-F238E27FC236}">
                <a16:creationId xmlns:a16="http://schemas.microsoft.com/office/drawing/2014/main" id="{BB3774EA-8D78-47D5-82F2-486849FE1031}"/>
              </a:ext>
            </a:extLst>
          </p:cNvPr>
          <p:cNvSpPr/>
          <p:nvPr/>
        </p:nvSpPr>
        <p:spPr>
          <a:xfrm>
            <a:off x="596283" y="3258560"/>
            <a:ext cx="2350273" cy="2783108"/>
          </a:xfrm>
          <a:custGeom>
            <a:avLst/>
            <a:gdLst>
              <a:gd name="connsiteX0" fmla="*/ 0 w 2710797"/>
              <a:gd name="connsiteY0" fmla="*/ 0 h 1626478"/>
              <a:gd name="connsiteX1" fmla="*/ 2710797 w 2710797"/>
              <a:gd name="connsiteY1" fmla="*/ 0 h 1626478"/>
              <a:gd name="connsiteX2" fmla="*/ 2710797 w 2710797"/>
              <a:gd name="connsiteY2" fmla="*/ 1626478 h 1626478"/>
              <a:gd name="connsiteX3" fmla="*/ 0 w 2710797"/>
              <a:gd name="connsiteY3" fmla="*/ 1626478 h 1626478"/>
              <a:gd name="connsiteX4" fmla="*/ 0 w 2710797"/>
              <a:gd name="connsiteY4" fmla="*/ 0 h 162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0797" h="1626478">
                <a:moveTo>
                  <a:pt x="0" y="0"/>
                </a:moveTo>
                <a:lnTo>
                  <a:pt x="2710797" y="0"/>
                </a:lnTo>
                <a:lnTo>
                  <a:pt x="2710797" y="1626478"/>
                </a:lnTo>
                <a:lnTo>
                  <a:pt x="0" y="1626478"/>
                </a:lnTo>
                <a:lnTo>
                  <a:pt x="0" y="0"/>
                </a:lnTo>
                <a:close/>
              </a:path>
            </a:pathLst>
          </a:custGeom>
        </p:spPr>
        <p:style>
          <a:lnRef idx="2">
            <a:schemeClr val="lt1">
              <a:hueOff val="0"/>
              <a:satOff val="0"/>
              <a:lumOff val="0"/>
              <a:alphaOff val="0"/>
            </a:schemeClr>
          </a:lnRef>
          <a:fillRef idx="1">
            <a:schemeClr val="accent2">
              <a:hueOff val="5128586"/>
              <a:satOff val="5470"/>
              <a:lumOff val="1701"/>
              <a:alphaOff val="0"/>
            </a:schemeClr>
          </a:fillRef>
          <a:effectRef idx="0">
            <a:schemeClr val="accent2">
              <a:hueOff val="5128586"/>
              <a:satOff val="5470"/>
              <a:lumOff val="1701"/>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defRPr/>
            </a:pPr>
            <a:r>
              <a:rPr lang="en-NZ" sz="2000" dirty="0">
                <a:solidFill>
                  <a:prstClr val="white"/>
                </a:solidFill>
                <a:latin typeface="Gill Sans MT"/>
              </a:rPr>
              <a:t>Marxists may talk of  </a:t>
            </a:r>
            <a:r>
              <a:rPr lang="en-NZ" sz="2000" dirty="0" err="1">
                <a:solidFill>
                  <a:prstClr val="white"/>
                </a:solidFill>
                <a:latin typeface="Gill Sans MT"/>
              </a:rPr>
              <a:t>Capilatisitc</a:t>
            </a:r>
            <a:r>
              <a:rPr lang="en-NZ" sz="2000" dirty="0">
                <a:solidFill>
                  <a:prstClr val="white"/>
                </a:solidFill>
                <a:latin typeface="Gill Sans MT"/>
              </a:rPr>
              <a:t> Ideology (the ideology that supports Capitalism) </a:t>
            </a:r>
            <a:endParaRPr lang="en-US" sz="2000" dirty="0">
              <a:solidFill>
                <a:prstClr val="white"/>
              </a:solidFill>
              <a:latin typeface="Gill Sans MT"/>
            </a:endParaRPr>
          </a:p>
        </p:txBody>
      </p:sp>
      <p:sp>
        <p:nvSpPr>
          <p:cNvPr id="13" name="Freeform: Shape 12">
            <a:extLst>
              <a:ext uri="{FF2B5EF4-FFF2-40B4-BE49-F238E27FC236}">
                <a16:creationId xmlns:a16="http://schemas.microsoft.com/office/drawing/2014/main" id="{3037ECF4-2511-4E6D-970A-77DEF76C607F}"/>
              </a:ext>
            </a:extLst>
          </p:cNvPr>
          <p:cNvSpPr/>
          <p:nvPr/>
        </p:nvSpPr>
        <p:spPr>
          <a:xfrm>
            <a:off x="3275856" y="3258560"/>
            <a:ext cx="2350273" cy="2783108"/>
          </a:xfrm>
          <a:custGeom>
            <a:avLst/>
            <a:gdLst>
              <a:gd name="connsiteX0" fmla="*/ 0 w 2710797"/>
              <a:gd name="connsiteY0" fmla="*/ 0 h 1626478"/>
              <a:gd name="connsiteX1" fmla="*/ 2710797 w 2710797"/>
              <a:gd name="connsiteY1" fmla="*/ 0 h 1626478"/>
              <a:gd name="connsiteX2" fmla="*/ 2710797 w 2710797"/>
              <a:gd name="connsiteY2" fmla="*/ 1626478 h 1626478"/>
              <a:gd name="connsiteX3" fmla="*/ 0 w 2710797"/>
              <a:gd name="connsiteY3" fmla="*/ 1626478 h 1626478"/>
              <a:gd name="connsiteX4" fmla="*/ 0 w 2710797"/>
              <a:gd name="connsiteY4" fmla="*/ 0 h 162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0797" h="1626478">
                <a:moveTo>
                  <a:pt x="0" y="0"/>
                </a:moveTo>
                <a:lnTo>
                  <a:pt x="2710797" y="0"/>
                </a:lnTo>
                <a:lnTo>
                  <a:pt x="2710797" y="1626478"/>
                </a:lnTo>
                <a:lnTo>
                  <a:pt x="0" y="1626478"/>
                </a:lnTo>
                <a:lnTo>
                  <a:pt x="0" y="0"/>
                </a:lnTo>
                <a:close/>
              </a:path>
            </a:pathLst>
          </a:custGeom>
        </p:spPr>
        <p:style>
          <a:lnRef idx="2">
            <a:schemeClr val="lt1">
              <a:hueOff val="0"/>
              <a:satOff val="0"/>
              <a:lumOff val="0"/>
              <a:alphaOff val="0"/>
            </a:schemeClr>
          </a:lnRef>
          <a:fillRef idx="1">
            <a:schemeClr val="accent2">
              <a:hueOff val="6410733"/>
              <a:satOff val="6838"/>
              <a:lumOff val="2126"/>
              <a:alphaOff val="0"/>
            </a:schemeClr>
          </a:fillRef>
          <a:effectRef idx="0">
            <a:schemeClr val="accent2">
              <a:hueOff val="6410733"/>
              <a:satOff val="6838"/>
              <a:lumOff val="2126"/>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defRPr/>
            </a:pPr>
            <a:r>
              <a:rPr lang="en-NZ" sz="2000" dirty="0">
                <a:solidFill>
                  <a:prstClr val="white"/>
                </a:solidFill>
                <a:latin typeface="Gill Sans MT"/>
              </a:rPr>
              <a:t>Feminists may talk of Patriarchal Ideology (the ideology that support men’s power over society)</a:t>
            </a:r>
            <a:endParaRPr lang="en-US" sz="2000" dirty="0">
              <a:solidFill>
                <a:prstClr val="white"/>
              </a:solidFill>
              <a:latin typeface="Gill Sans MT"/>
            </a:endParaRPr>
          </a:p>
        </p:txBody>
      </p:sp>
      <p:sp>
        <p:nvSpPr>
          <p:cNvPr id="14" name="Freeform: Shape 13">
            <a:extLst>
              <a:ext uri="{FF2B5EF4-FFF2-40B4-BE49-F238E27FC236}">
                <a16:creationId xmlns:a16="http://schemas.microsoft.com/office/drawing/2014/main" id="{58F36F8B-728B-4007-8CD2-F949F6C495FA}"/>
              </a:ext>
            </a:extLst>
          </p:cNvPr>
          <p:cNvSpPr/>
          <p:nvPr/>
        </p:nvSpPr>
        <p:spPr>
          <a:xfrm>
            <a:off x="5975308" y="3238101"/>
            <a:ext cx="2350273" cy="2783108"/>
          </a:xfrm>
          <a:custGeom>
            <a:avLst/>
            <a:gdLst>
              <a:gd name="connsiteX0" fmla="*/ 0 w 2710797"/>
              <a:gd name="connsiteY0" fmla="*/ 0 h 1626478"/>
              <a:gd name="connsiteX1" fmla="*/ 2710797 w 2710797"/>
              <a:gd name="connsiteY1" fmla="*/ 0 h 1626478"/>
              <a:gd name="connsiteX2" fmla="*/ 2710797 w 2710797"/>
              <a:gd name="connsiteY2" fmla="*/ 1626478 h 1626478"/>
              <a:gd name="connsiteX3" fmla="*/ 0 w 2710797"/>
              <a:gd name="connsiteY3" fmla="*/ 1626478 h 1626478"/>
              <a:gd name="connsiteX4" fmla="*/ 0 w 2710797"/>
              <a:gd name="connsiteY4" fmla="*/ 0 h 162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0797" h="1626478">
                <a:moveTo>
                  <a:pt x="0" y="0"/>
                </a:moveTo>
                <a:lnTo>
                  <a:pt x="2710797" y="0"/>
                </a:lnTo>
                <a:lnTo>
                  <a:pt x="2710797" y="1626478"/>
                </a:lnTo>
                <a:lnTo>
                  <a:pt x="0" y="1626478"/>
                </a:lnTo>
                <a:lnTo>
                  <a:pt x="0" y="0"/>
                </a:lnTo>
                <a:close/>
              </a:path>
            </a:pathLst>
          </a:custGeom>
        </p:spPr>
        <p:style>
          <a:lnRef idx="2">
            <a:schemeClr val="lt1">
              <a:hueOff val="0"/>
              <a:satOff val="0"/>
              <a:lumOff val="0"/>
              <a:alphaOff val="0"/>
            </a:schemeClr>
          </a:lnRef>
          <a:fillRef idx="1">
            <a:schemeClr val="accent2">
              <a:hueOff val="7692880"/>
              <a:satOff val="8205"/>
              <a:lumOff val="2551"/>
              <a:alphaOff val="0"/>
            </a:schemeClr>
          </a:fillRef>
          <a:effectRef idx="0">
            <a:schemeClr val="accent2">
              <a:hueOff val="7692880"/>
              <a:satOff val="8205"/>
              <a:lumOff val="2551"/>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defRPr/>
            </a:pPr>
            <a:r>
              <a:rPr lang="en-NZ" sz="2000" dirty="0">
                <a:solidFill>
                  <a:prstClr val="white"/>
                </a:solidFill>
                <a:latin typeface="Gill Sans MT"/>
              </a:rPr>
              <a:t>Ideologies may refer/draw from other ideologies (e.g. Capitalism draws from ideologies about individualism). </a:t>
            </a:r>
            <a:endParaRPr lang="en-US" sz="2000" dirty="0">
              <a:solidFill>
                <a:prstClr val="white"/>
              </a:solidFill>
              <a:latin typeface="Gill Sans MT"/>
            </a:endParaRPr>
          </a:p>
        </p:txBody>
      </p:sp>
    </p:spTree>
    <p:extLst>
      <p:ext uri="{BB962C8B-B14F-4D97-AF65-F5344CB8AC3E}">
        <p14:creationId xmlns:p14="http://schemas.microsoft.com/office/powerpoint/2010/main" val="269991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Gill Sans MT"/>
            </a:endParaRPr>
          </a:p>
        </p:txBody>
      </p:sp>
      <p:sp>
        <p:nvSpPr>
          <p:cNvPr id="2" name="Title 1">
            <a:extLst>
              <a:ext uri="{FF2B5EF4-FFF2-40B4-BE49-F238E27FC236}">
                <a16:creationId xmlns:a16="http://schemas.microsoft.com/office/drawing/2014/main" id="{5289045D-1D26-4EA5-BA61-C415BF072FBB}"/>
              </a:ext>
            </a:extLst>
          </p:cNvPr>
          <p:cNvSpPr>
            <a:spLocks noGrp="1"/>
          </p:cNvSpPr>
          <p:nvPr>
            <p:ph type="title"/>
          </p:nvPr>
        </p:nvSpPr>
        <p:spPr>
          <a:xfrm>
            <a:off x="413148" y="1997869"/>
            <a:ext cx="3401615" cy="2834879"/>
          </a:xfrm>
        </p:spPr>
        <p:txBody>
          <a:bodyPr anchor="ctr">
            <a:normAutofit/>
          </a:bodyPr>
          <a:lstStyle/>
          <a:p>
            <a:r>
              <a:rPr lang="en-NZ" sz="4800" dirty="0"/>
              <a:t>Hegemony</a:t>
            </a:r>
          </a:p>
        </p:txBody>
      </p:sp>
      <p:sp>
        <p:nvSpPr>
          <p:cNvPr id="6" name="Freeform: Shape 5">
            <a:extLst>
              <a:ext uri="{FF2B5EF4-FFF2-40B4-BE49-F238E27FC236}">
                <a16:creationId xmlns:a16="http://schemas.microsoft.com/office/drawing/2014/main" id="{522FAD8F-97E2-4A25-87A0-93D60D8E9EF5}"/>
              </a:ext>
            </a:extLst>
          </p:cNvPr>
          <p:cNvSpPr/>
          <p:nvPr/>
        </p:nvSpPr>
        <p:spPr>
          <a:xfrm>
            <a:off x="3563888" y="857250"/>
            <a:ext cx="2504098" cy="1710158"/>
          </a:xfrm>
          <a:custGeom>
            <a:avLst/>
            <a:gdLst>
              <a:gd name="connsiteX0" fmla="*/ 0 w 3152252"/>
              <a:gd name="connsiteY0" fmla="*/ 0 h 1891351"/>
              <a:gd name="connsiteX1" fmla="*/ 3152252 w 3152252"/>
              <a:gd name="connsiteY1" fmla="*/ 0 h 1891351"/>
              <a:gd name="connsiteX2" fmla="*/ 3152252 w 3152252"/>
              <a:gd name="connsiteY2" fmla="*/ 1891351 h 1891351"/>
              <a:gd name="connsiteX3" fmla="*/ 0 w 3152252"/>
              <a:gd name="connsiteY3" fmla="*/ 1891351 h 1891351"/>
              <a:gd name="connsiteX4" fmla="*/ 0 w 3152252"/>
              <a:gd name="connsiteY4" fmla="*/ 0 h 189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252" h="1891351">
                <a:moveTo>
                  <a:pt x="0" y="0"/>
                </a:moveTo>
                <a:lnTo>
                  <a:pt x="3152252" y="0"/>
                </a:lnTo>
                <a:lnTo>
                  <a:pt x="3152252" y="1891351"/>
                </a:lnTo>
                <a:lnTo>
                  <a:pt x="0" y="189135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en-NZ" sz="1350" dirty="0">
                <a:solidFill>
                  <a:prstClr val="white"/>
                </a:solidFill>
                <a:latin typeface="Gill Sans MT"/>
              </a:rPr>
              <a:t>Gramsci identified the ideological tool called hegemony to explain the ways that oppressing groups continued their domination of oppressed groups. </a:t>
            </a:r>
            <a:endParaRPr lang="en-US" sz="1350" dirty="0">
              <a:solidFill>
                <a:prstClr val="white"/>
              </a:solidFill>
              <a:latin typeface="Gill Sans MT"/>
            </a:endParaRPr>
          </a:p>
        </p:txBody>
      </p:sp>
      <p:sp>
        <p:nvSpPr>
          <p:cNvPr id="7" name="Freeform: Shape 6">
            <a:extLst>
              <a:ext uri="{FF2B5EF4-FFF2-40B4-BE49-F238E27FC236}">
                <a16:creationId xmlns:a16="http://schemas.microsoft.com/office/drawing/2014/main" id="{7713447F-463D-4B30-95D2-A182CD0BD89C}"/>
              </a:ext>
            </a:extLst>
          </p:cNvPr>
          <p:cNvSpPr/>
          <p:nvPr/>
        </p:nvSpPr>
        <p:spPr>
          <a:xfrm>
            <a:off x="6164496" y="857250"/>
            <a:ext cx="2504098" cy="1710158"/>
          </a:xfrm>
          <a:custGeom>
            <a:avLst/>
            <a:gdLst>
              <a:gd name="connsiteX0" fmla="*/ 0 w 3152252"/>
              <a:gd name="connsiteY0" fmla="*/ 0 h 1891351"/>
              <a:gd name="connsiteX1" fmla="*/ 3152252 w 3152252"/>
              <a:gd name="connsiteY1" fmla="*/ 0 h 1891351"/>
              <a:gd name="connsiteX2" fmla="*/ 3152252 w 3152252"/>
              <a:gd name="connsiteY2" fmla="*/ 1891351 h 1891351"/>
              <a:gd name="connsiteX3" fmla="*/ 0 w 3152252"/>
              <a:gd name="connsiteY3" fmla="*/ 1891351 h 1891351"/>
              <a:gd name="connsiteX4" fmla="*/ 0 w 3152252"/>
              <a:gd name="connsiteY4" fmla="*/ 0 h 189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252" h="1891351">
                <a:moveTo>
                  <a:pt x="0" y="0"/>
                </a:moveTo>
                <a:lnTo>
                  <a:pt x="3152252" y="0"/>
                </a:lnTo>
                <a:lnTo>
                  <a:pt x="3152252" y="1891351"/>
                </a:lnTo>
                <a:lnTo>
                  <a:pt x="0" y="1891351"/>
                </a:lnTo>
                <a:lnTo>
                  <a:pt x="0" y="0"/>
                </a:lnTo>
                <a:close/>
              </a:path>
            </a:pathLst>
          </a:custGeom>
        </p:spPr>
        <p:style>
          <a:lnRef idx="2">
            <a:schemeClr val="lt1">
              <a:hueOff val="0"/>
              <a:satOff val="0"/>
              <a:lumOff val="0"/>
              <a:alphaOff val="0"/>
            </a:schemeClr>
          </a:lnRef>
          <a:fillRef idx="1">
            <a:schemeClr val="accent2">
              <a:hueOff val="1538576"/>
              <a:satOff val="1641"/>
              <a:lumOff val="510"/>
              <a:alphaOff val="0"/>
            </a:schemeClr>
          </a:fillRef>
          <a:effectRef idx="0">
            <a:schemeClr val="accent2">
              <a:hueOff val="1538576"/>
              <a:satOff val="1641"/>
              <a:lumOff val="510"/>
              <a:alphaOff val="0"/>
            </a:schemeClr>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en-NZ" sz="1350">
                <a:solidFill>
                  <a:prstClr val="white"/>
                </a:solidFill>
                <a:latin typeface="Gill Sans MT"/>
              </a:rPr>
              <a:t>Hegemony operates through an attempt at the monopolisation (sole control) of meaning by socially dominant groups.</a:t>
            </a:r>
            <a:endParaRPr lang="en-US" sz="1350">
              <a:solidFill>
                <a:prstClr val="white"/>
              </a:solidFill>
              <a:latin typeface="Gill Sans MT"/>
            </a:endParaRPr>
          </a:p>
        </p:txBody>
      </p:sp>
      <p:sp>
        <p:nvSpPr>
          <p:cNvPr id="8" name="Freeform: Shape 7">
            <a:extLst>
              <a:ext uri="{FF2B5EF4-FFF2-40B4-BE49-F238E27FC236}">
                <a16:creationId xmlns:a16="http://schemas.microsoft.com/office/drawing/2014/main" id="{3F4AADEB-571F-4611-AEBC-3DE6987B535C}"/>
              </a:ext>
            </a:extLst>
          </p:cNvPr>
          <p:cNvSpPr/>
          <p:nvPr/>
        </p:nvSpPr>
        <p:spPr>
          <a:xfrm>
            <a:off x="3563888" y="2512182"/>
            <a:ext cx="2504098" cy="1710158"/>
          </a:xfrm>
          <a:custGeom>
            <a:avLst/>
            <a:gdLst>
              <a:gd name="connsiteX0" fmla="*/ 0 w 3152252"/>
              <a:gd name="connsiteY0" fmla="*/ 0 h 1891351"/>
              <a:gd name="connsiteX1" fmla="*/ 3152252 w 3152252"/>
              <a:gd name="connsiteY1" fmla="*/ 0 h 1891351"/>
              <a:gd name="connsiteX2" fmla="*/ 3152252 w 3152252"/>
              <a:gd name="connsiteY2" fmla="*/ 1891351 h 1891351"/>
              <a:gd name="connsiteX3" fmla="*/ 0 w 3152252"/>
              <a:gd name="connsiteY3" fmla="*/ 1891351 h 1891351"/>
              <a:gd name="connsiteX4" fmla="*/ 0 w 3152252"/>
              <a:gd name="connsiteY4" fmla="*/ 0 h 189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252" h="1891351">
                <a:moveTo>
                  <a:pt x="0" y="0"/>
                </a:moveTo>
                <a:lnTo>
                  <a:pt x="3152252" y="0"/>
                </a:lnTo>
                <a:lnTo>
                  <a:pt x="3152252" y="1891351"/>
                </a:lnTo>
                <a:lnTo>
                  <a:pt x="0" y="1891351"/>
                </a:lnTo>
                <a:lnTo>
                  <a:pt x="0" y="0"/>
                </a:lnTo>
                <a:close/>
              </a:path>
            </a:pathLst>
          </a:custGeom>
        </p:spPr>
        <p:style>
          <a:lnRef idx="2">
            <a:schemeClr val="lt1">
              <a:hueOff val="0"/>
              <a:satOff val="0"/>
              <a:lumOff val="0"/>
              <a:alphaOff val="0"/>
            </a:schemeClr>
          </a:lnRef>
          <a:fillRef idx="1">
            <a:schemeClr val="accent2">
              <a:hueOff val="3077152"/>
              <a:satOff val="3282"/>
              <a:lumOff val="1020"/>
              <a:alphaOff val="0"/>
            </a:schemeClr>
          </a:fillRef>
          <a:effectRef idx="0">
            <a:schemeClr val="accent2">
              <a:hueOff val="3077152"/>
              <a:satOff val="3282"/>
              <a:lumOff val="1020"/>
              <a:alphaOff val="0"/>
            </a:schemeClr>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en-NZ" sz="1350" dirty="0">
                <a:solidFill>
                  <a:prstClr val="white"/>
                </a:solidFill>
                <a:latin typeface="Gill Sans MT"/>
              </a:rPr>
              <a:t>Institutions, such as religion, schooling and the media, reflect and establish a particular view of the world (the meaning of things); and it is one which favours and reinforces the dominant ideology (Kellner, 2001; </a:t>
            </a:r>
            <a:r>
              <a:rPr lang="en-NZ" sz="1350" dirty="0" err="1">
                <a:solidFill>
                  <a:prstClr val="white"/>
                </a:solidFill>
                <a:latin typeface="Gill Sans MT"/>
              </a:rPr>
              <a:t>Mullay</a:t>
            </a:r>
            <a:r>
              <a:rPr lang="en-NZ" sz="1350" dirty="0">
                <a:solidFill>
                  <a:prstClr val="white"/>
                </a:solidFill>
                <a:latin typeface="Gill Sans MT"/>
              </a:rPr>
              <a:t>, 1997).</a:t>
            </a:r>
            <a:endParaRPr lang="en-US" sz="1350" dirty="0">
              <a:solidFill>
                <a:prstClr val="white"/>
              </a:solidFill>
              <a:latin typeface="Gill Sans MT"/>
            </a:endParaRPr>
          </a:p>
        </p:txBody>
      </p:sp>
      <p:sp>
        <p:nvSpPr>
          <p:cNvPr id="10" name="Freeform: Shape 9">
            <a:extLst>
              <a:ext uri="{FF2B5EF4-FFF2-40B4-BE49-F238E27FC236}">
                <a16:creationId xmlns:a16="http://schemas.microsoft.com/office/drawing/2014/main" id="{D013A559-677D-45A7-9059-85D262BE6306}"/>
              </a:ext>
            </a:extLst>
          </p:cNvPr>
          <p:cNvSpPr/>
          <p:nvPr/>
        </p:nvSpPr>
        <p:spPr>
          <a:xfrm>
            <a:off x="6164496" y="2512182"/>
            <a:ext cx="2504098" cy="1710158"/>
          </a:xfrm>
          <a:custGeom>
            <a:avLst/>
            <a:gdLst>
              <a:gd name="connsiteX0" fmla="*/ 0 w 3152252"/>
              <a:gd name="connsiteY0" fmla="*/ 0 h 1891351"/>
              <a:gd name="connsiteX1" fmla="*/ 3152252 w 3152252"/>
              <a:gd name="connsiteY1" fmla="*/ 0 h 1891351"/>
              <a:gd name="connsiteX2" fmla="*/ 3152252 w 3152252"/>
              <a:gd name="connsiteY2" fmla="*/ 1891351 h 1891351"/>
              <a:gd name="connsiteX3" fmla="*/ 0 w 3152252"/>
              <a:gd name="connsiteY3" fmla="*/ 1891351 h 1891351"/>
              <a:gd name="connsiteX4" fmla="*/ 0 w 3152252"/>
              <a:gd name="connsiteY4" fmla="*/ 0 h 189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252" h="1891351">
                <a:moveTo>
                  <a:pt x="0" y="0"/>
                </a:moveTo>
                <a:lnTo>
                  <a:pt x="3152252" y="0"/>
                </a:lnTo>
                <a:lnTo>
                  <a:pt x="3152252" y="1891351"/>
                </a:lnTo>
                <a:lnTo>
                  <a:pt x="0" y="1891351"/>
                </a:lnTo>
                <a:lnTo>
                  <a:pt x="0" y="0"/>
                </a:lnTo>
                <a:close/>
              </a:path>
            </a:pathLst>
          </a:custGeom>
        </p:spPr>
        <p:style>
          <a:lnRef idx="2">
            <a:schemeClr val="lt1">
              <a:hueOff val="0"/>
              <a:satOff val="0"/>
              <a:lumOff val="0"/>
              <a:alphaOff val="0"/>
            </a:schemeClr>
          </a:lnRef>
          <a:fillRef idx="1">
            <a:schemeClr val="accent2">
              <a:hueOff val="4615728"/>
              <a:satOff val="4923"/>
              <a:lumOff val="1531"/>
              <a:alphaOff val="0"/>
            </a:schemeClr>
          </a:fillRef>
          <a:effectRef idx="0">
            <a:schemeClr val="accent2">
              <a:hueOff val="4615728"/>
              <a:satOff val="4923"/>
              <a:lumOff val="1531"/>
              <a:alphaOff val="0"/>
            </a:schemeClr>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en-NZ" sz="1350">
                <a:solidFill>
                  <a:prstClr val="white"/>
                </a:solidFill>
                <a:latin typeface="Gill Sans MT"/>
              </a:rPr>
              <a:t>Through control of these institution the socially dominant groups can shape the ways issues are both understood and presented. </a:t>
            </a:r>
            <a:endParaRPr lang="en-US" sz="1350">
              <a:solidFill>
                <a:prstClr val="white"/>
              </a:solidFill>
              <a:latin typeface="Gill Sans MT"/>
            </a:endParaRPr>
          </a:p>
        </p:txBody>
      </p:sp>
      <p:sp>
        <p:nvSpPr>
          <p:cNvPr id="11" name="Freeform: Shape 10">
            <a:extLst>
              <a:ext uri="{FF2B5EF4-FFF2-40B4-BE49-F238E27FC236}">
                <a16:creationId xmlns:a16="http://schemas.microsoft.com/office/drawing/2014/main" id="{4E903C5E-2AF6-4178-B721-4ABCD4682200}"/>
              </a:ext>
            </a:extLst>
          </p:cNvPr>
          <p:cNvSpPr/>
          <p:nvPr/>
        </p:nvSpPr>
        <p:spPr>
          <a:xfrm>
            <a:off x="3563888" y="4167114"/>
            <a:ext cx="2504098" cy="1710158"/>
          </a:xfrm>
          <a:custGeom>
            <a:avLst/>
            <a:gdLst>
              <a:gd name="connsiteX0" fmla="*/ 0 w 3152252"/>
              <a:gd name="connsiteY0" fmla="*/ 0 h 1891351"/>
              <a:gd name="connsiteX1" fmla="*/ 3152252 w 3152252"/>
              <a:gd name="connsiteY1" fmla="*/ 0 h 1891351"/>
              <a:gd name="connsiteX2" fmla="*/ 3152252 w 3152252"/>
              <a:gd name="connsiteY2" fmla="*/ 1891351 h 1891351"/>
              <a:gd name="connsiteX3" fmla="*/ 0 w 3152252"/>
              <a:gd name="connsiteY3" fmla="*/ 1891351 h 1891351"/>
              <a:gd name="connsiteX4" fmla="*/ 0 w 3152252"/>
              <a:gd name="connsiteY4" fmla="*/ 0 h 189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252" h="1891351">
                <a:moveTo>
                  <a:pt x="0" y="0"/>
                </a:moveTo>
                <a:lnTo>
                  <a:pt x="3152252" y="0"/>
                </a:lnTo>
                <a:lnTo>
                  <a:pt x="3152252" y="1891351"/>
                </a:lnTo>
                <a:lnTo>
                  <a:pt x="0" y="1891351"/>
                </a:lnTo>
                <a:lnTo>
                  <a:pt x="0" y="0"/>
                </a:lnTo>
                <a:close/>
              </a:path>
            </a:pathLst>
          </a:custGeom>
        </p:spPr>
        <p:style>
          <a:lnRef idx="2">
            <a:schemeClr val="lt1">
              <a:hueOff val="0"/>
              <a:satOff val="0"/>
              <a:lumOff val="0"/>
              <a:alphaOff val="0"/>
            </a:schemeClr>
          </a:lnRef>
          <a:fillRef idx="1">
            <a:schemeClr val="accent2">
              <a:hueOff val="6154304"/>
              <a:satOff val="6564"/>
              <a:lumOff val="2041"/>
              <a:alphaOff val="0"/>
            </a:schemeClr>
          </a:fillRef>
          <a:effectRef idx="0">
            <a:schemeClr val="accent2">
              <a:hueOff val="6154304"/>
              <a:satOff val="6564"/>
              <a:lumOff val="2041"/>
              <a:alphaOff val="0"/>
            </a:schemeClr>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en-NZ" sz="1350" dirty="0">
                <a:solidFill>
                  <a:prstClr val="white"/>
                </a:solidFill>
                <a:latin typeface="Gill Sans MT"/>
              </a:rPr>
              <a:t>The dominant attitudes become internalised and accepted as “common sense” resulting in a false consciousness in the subordinated classes  (Ledwith, 2011).</a:t>
            </a:r>
            <a:endParaRPr lang="en-US" sz="1350" dirty="0">
              <a:solidFill>
                <a:prstClr val="white"/>
              </a:solidFill>
              <a:latin typeface="Gill Sans MT"/>
            </a:endParaRPr>
          </a:p>
        </p:txBody>
      </p:sp>
      <p:sp>
        <p:nvSpPr>
          <p:cNvPr id="12" name="Freeform: Shape 11">
            <a:extLst>
              <a:ext uri="{FF2B5EF4-FFF2-40B4-BE49-F238E27FC236}">
                <a16:creationId xmlns:a16="http://schemas.microsoft.com/office/drawing/2014/main" id="{B6274588-F3F4-4B50-8A46-879C81DA127B}"/>
              </a:ext>
            </a:extLst>
          </p:cNvPr>
          <p:cNvSpPr/>
          <p:nvPr/>
        </p:nvSpPr>
        <p:spPr>
          <a:xfrm>
            <a:off x="6164496" y="4167114"/>
            <a:ext cx="2504098" cy="1710158"/>
          </a:xfrm>
          <a:custGeom>
            <a:avLst/>
            <a:gdLst>
              <a:gd name="connsiteX0" fmla="*/ 0 w 3152252"/>
              <a:gd name="connsiteY0" fmla="*/ 0 h 1891351"/>
              <a:gd name="connsiteX1" fmla="*/ 3152252 w 3152252"/>
              <a:gd name="connsiteY1" fmla="*/ 0 h 1891351"/>
              <a:gd name="connsiteX2" fmla="*/ 3152252 w 3152252"/>
              <a:gd name="connsiteY2" fmla="*/ 1891351 h 1891351"/>
              <a:gd name="connsiteX3" fmla="*/ 0 w 3152252"/>
              <a:gd name="connsiteY3" fmla="*/ 1891351 h 1891351"/>
              <a:gd name="connsiteX4" fmla="*/ 0 w 3152252"/>
              <a:gd name="connsiteY4" fmla="*/ 0 h 189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252" h="1891351">
                <a:moveTo>
                  <a:pt x="0" y="0"/>
                </a:moveTo>
                <a:lnTo>
                  <a:pt x="3152252" y="0"/>
                </a:lnTo>
                <a:lnTo>
                  <a:pt x="3152252" y="1891351"/>
                </a:lnTo>
                <a:lnTo>
                  <a:pt x="0" y="1891351"/>
                </a:lnTo>
                <a:lnTo>
                  <a:pt x="0" y="0"/>
                </a:lnTo>
                <a:close/>
              </a:path>
            </a:pathLst>
          </a:custGeom>
        </p:spPr>
        <p:style>
          <a:lnRef idx="2">
            <a:schemeClr val="lt1">
              <a:hueOff val="0"/>
              <a:satOff val="0"/>
              <a:lumOff val="0"/>
              <a:alphaOff val="0"/>
            </a:schemeClr>
          </a:lnRef>
          <a:fillRef idx="1">
            <a:schemeClr val="accent2">
              <a:hueOff val="7692880"/>
              <a:satOff val="8205"/>
              <a:lumOff val="2551"/>
              <a:alphaOff val="0"/>
            </a:schemeClr>
          </a:fillRef>
          <a:effectRef idx="0">
            <a:schemeClr val="accent2">
              <a:hueOff val="7692880"/>
              <a:satOff val="8205"/>
              <a:lumOff val="2551"/>
              <a:alphaOff val="0"/>
            </a:schemeClr>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defRPr/>
            </a:pPr>
            <a:r>
              <a:rPr lang="en-NZ" sz="1350">
                <a:solidFill>
                  <a:prstClr val="white"/>
                </a:solidFill>
                <a:latin typeface="Gill Sans MT"/>
              </a:rPr>
              <a:t>Rather than needing to be coerced into an acceptance of  the status quo, hegemony results in DOMINATION BY CONSENT</a:t>
            </a:r>
            <a:endParaRPr lang="en-US" sz="1350">
              <a:solidFill>
                <a:prstClr val="white"/>
              </a:solidFill>
              <a:latin typeface="Gill Sans MT"/>
            </a:endParaRPr>
          </a:p>
        </p:txBody>
      </p:sp>
    </p:spTree>
    <p:extLst>
      <p:ext uri="{BB962C8B-B14F-4D97-AF65-F5344CB8AC3E}">
        <p14:creationId xmlns:p14="http://schemas.microsoft.com/office/powerpoint/2010/main" val="24378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4.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3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2795</Words>
  <Application>Microsoft Office PowerPoint</Application>
  <PresentationFormat>On-screen Show (4:3)</PresentationFormat>
  <Paragraphs>235</Paragraphs>
  <Slides>39</Slides>
  <Notes>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39</vt:i4>
      </vt:variant>
    </vt:vector>
  </HeadingPairs>
  <TitlesOfParts>
    <vt:vector size="53" baseType="lpstr">
      <vt:lpstr>Arial</vt:lpstr>
      <vt:lpstr>Calibri</vt:lpstr>
      <vt:lpstr>Calibri Light</vt:lpstr>
      <vt:lpstr>Candara</vt:lpstr>
      <vt:lpstr>Century Gothic</vt:lpstr>
      <vt:lpstr>Gill Sans MT</vt:lpstr>
      <vt:lpstr>Walbaum Display</vt:lpstr>
      <vt:lpstr>Wingdings 3</vt:lpstr>
      <vt:lpstr>Ion</vt:lpstr>
      <vt:lpstr>Office Theme</vt:lpstr>
      <vt:lpstr>3DFloatVTI</vt:lpstr>
      <vt:lpstr>1_Office Theme</vt:lpstr>
      <vt:lpstr>2_Office Theme</vt:lpstr>
      <vt:lpstr>3_Office Theme</vt:lpstr>
      <vt:lpstr>Looking back to move forward: Drivers of change.</vt:lpstr>
      <vt:lpstr>Karakia | MANAWA MAI</vt:lpstr>
      <vt:lpstr>PowerPoint Presentation</vt:lpstr>
      <vt:lpstr>PowerPoint Presentation</vt:lpstr>
      <vt:lpstr>Agenda </vt:lpstr>
      <vt:lpstr>Remember last week?</vt:lpstr>
      <vt:lpstr>Remember “theory” from last week</vt:lpstr>
      <vt:lpstr>Ideology</vt:lpstr>
      <vt:lpstr>Hegemony</vt:lpstr>
      <vt:lpstr>Professor Graham Hingangaroa Smith: Hegemony</vt:lpstr>
      <vt:lpstr>Introduction to the modernity thesis </vt:lpstr>
      <vt:lpstr>The modern: modernity </vt:lpstr>
      <vt:lpstr>Modernity has been about change</vt:lpstr>
      <vt:lpstr>A “blip” in time</vt:lpstr>
      <vt:lpstr>What were the central changes/ influences that led to modernity?</vt:lpstr>
      <vt:lpstr>Timeline (not to scale!)</vt:lpstr>
      <vt:lpstr>PowerPoint Presentation</vt:lpstr>
      <vt:lpstr>The Enlightenment: an ideological change</vt:lpstr>
      <vt:lpstr>The Enlightenment: an ideological change</vt:lpstr>
      <vt:lpstr>The French Revolution: A Political change</vt:lpstr>
      <vt:lpstr>The French Revolution: A Political change</vt:lpstr>
      <vt:lpstr>The Industrial Revolution a technological and a Socio- economic change</vt:lpstr>
      <vt:lpstr>The Industrial Revolution a technological and a Socio- economic change</vt:lpstr>
      <vt:lpstr>The Industrial Revolution a technological and a Socio- economic shift</vt:lpstr>
      <vt:lpstr>Break</vt:lpstr>
      <vt:lpstr>PowerPoint Presentation</vt:lpstr>
      <vt:lpstr>Toward a theory of modernity </vt:lpstr>
      <vt:lpstr>From traditional to modern </vt:lpstr>
      <vt:lpstr>Traditional societies </vt:lpstr>
      <vt:lpstr>Modern societies </vt:lpstr>
      <vt:lpstr>Capitalism</vt:lpstr>
      <vt:lpstr>Colonisation and Imperialism  </vt:lpstr>
      <vt:lpstr>Colonisation, Imperialism, Colonialism</vt:lpstr>
      <vt:lpstr>Colonisation and  Capitalism</vt:lpstr>
      <vt:lpstr>Colonisation and  Capitalism</vt:lpstr>
      <vt:lpstr>Aotearoa and colonisation </vt:lpstr>
      <vt:lpstr>Break</vt:lpstr>
      <vt:lpstr>references</vt:lpstr>
      <vt:lpstr>Karakia whakamutunga:  Kia tau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Modernity</dc:title>
  <dc:creator>Craig Tunnicliffe</dc:creator>
  <cp:lastModifiedBy>Craig Tunnicliffe</cp:lastModifiedBy>
  <cp:revision>9</cp:revision>
  <cp:lastPrinted>2022-08-04T01:55:26Z</cp:lastPrinted>
  <dcterms:created xsi:type="dcterms:W3CDTF">2020-07-30T03:38:24Z</dcterms:created>
  <dcterms:modified xsi:type="dcterms:W3CDTF">2023-08-03T22:03:24Z</dcterms:modified>
</cp:coreProperties>
</file>