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3"/>
  </p:notesMasterIdLst>
  <p:sldIdLst>
    <p:sldId id="377" r:id="rId3"/>
    <p:sldId id="379" r:id="rId4"/>
    <p:sldId id="278" r:id="rId5"/>
    <p:sldId id="417" r:id="rId6"/>
    <p:sldId id="413" r:id="rId7"/>
    <p:sldId id="416" r:id="rId8"/>
    <p:sldId id="403" r:id="rId9"/>
    <p:sldId id="406" r:id="rId10"/>
    <p:sldId id="381" r:id="rId11"/>
    <p:sldId id="418" r:id="rId12"/>
    <p:sldId id="378" r:id="rId13"/>
    <p:sldId id="419" r:id="rId14"/>
    <p:sldId id="420" r:id="rId15"/>
    <p:sldId id="421" r:id="rId16"/>
    <p:sldId id="410" r:id="rId17"/>
    <p:sldId id="407" r:id="rId18"/>
    <p:sldId id="404" r:id="rId19"/>
    <p:sldId id="383" r:id="rId20"/>
    <p:sldId id="386" r:id="rId21"/>
    <p:sldId id="387" r:id="rId22"/>
    <p:sldId id="373" r:id="rId23"/>
    <p:sldId id="391" r:id="rId24"/>
    <p:sldId id="375" r:id="rId25"/>
    <p:sldId id="292" r:id="rId26"/>
    <p:sldId id="394" r:id="rId27"/>
    <p:sldId id="412" r:id="rId28"/>
    <p:sldId id="295" r:id="rId29"/>
    <p:sldId id="392" r:id="rId30"/>
    <p:sldId id="395" r:id="rId31"/>
    <p:sldId id="393" r:id="rId32"/>
    <p:sldId id="396" r:id="rId33"/>
    <p:sldId id="402" r:id="rId34"/>
    <p:sldId id="422" r:id="rId35"/>
    <p:sldId id="268" r:id="rId36"/>
    <p:sldId id="261" r:id="rId37"/>
    <p:sldId id="269" r:id="rId38"/>
    <p:sldId id="298" r:id="rId39"/>
    <p:sldId id="306" r:id="rId40"/>
    <p:sldId id="284" r:id="rId41"/>
    <p:sldId id="27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AEBA4-69DA-4A70-9FF9-162A500DF9EA}" v="2802" dt="2023-08-09T04:09:35.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napToGrid="0">
      <p:cViewPr varScale="1">
        <p:scale>
          <a:sx n="78" d="100"/>
          <a:sy n="78" d="100"/>
        </p:scale>
        <p:origin x="806" y="43"/>
      </p:cViewPr>
      <p:guideLst/>
    </p:cSldViewPr>
  </p:slideViewPr>
  <p:notesTextViewPr>
    <p:cViewPr>
      <p:scale>
        <a:sx n="1" d="1"/>
        <a:sy n="1" d="1"/>
      </p:scale>
      <p:origin x="0" y="0"/>
    </p:cViewPr>
  </p:notesTextViewPr>
  <p:sorterViewPr>
    <p:cViewPr>
      <p:scale>
        <a:sx n="100" d="100"/>
        <a:sy n="100" d="100"/>
      </p:scale>
      <p:origin x="0" y="-1300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unnicliffe" userId="fabd7200-6d43-43df-8e9e-84aa0d93d691" providerId="ADAL" clId="{474AEBA4-69DA-4A70-9FF9-162A500DF9EA}"/>
    <pc:docChg chg="undo custSel addSld delSld modSld sldOrd">
      <pc:chgData name="Craig Tunnicliffe" userId="fabd7200-6d43-43df-8e9e-84aa0d93d691" providerId="ADAL" clId="{474AEBA4-69DA-4A70-9FF9-162A500DF9EA}" dt="2023-08-14T03:32:09.924" v="5580" actId="1076"/>
      <pc:docMkLst>
        <pc:docMk/>
      </pc:docMkLst>
      <pc:sldChg chg="modSp modAnim">
        <pc:chgData name="Craig Tunnicliffe" userId="fabd7200-6d43-43df-8e9e-84aa0d93d691" providerId="ADAL" clId="{474AEBA4-69DA-4A70-9FF9-162A500DF9EA}" dt="2023-08-09T02:49:11.340" v="3552" actId="20577"/>
        <pc:sldMkLst>
          <pc:docMk/>
          <pc:sldMk cId="0" sldId="261"/>
        </pc:sldMkLst>
        <pc:spChg chg="mod">
          <ac:chgData name="Craig Tunnicliffe" userId="fabd7200-6d43-43df-8e9e-84aa0d93d691" providerId="ADAL" clId="{474AEBA4-69DA-4A70-9FF9-162A500DF9EA}" dt="2023-08-09T02:49:11.340" v="3552" actId="20577"/>
          <ac:spMkLst>
            <pc:docMk/>
            <pc:sldMk cId="0" sldId="261"/>
            <ac:spMk id="3" creationId="{00000000-0000-0000-0000-000000000000}"/>
          </ac:spMkLst>
        </pc:spChg>
      </pc:sldChg>
      <pc:sldChg chg="modSp mod modAnim">
        <pc:chgData name="Craig Tunnicliffe" userId="fabd7200-6d43-43df-8e9e-84aa0d93d691" providerId="ADAL" clId="{474AEBA4-69DA-4A70-9FF9-162A500DF9EA}" dt="2023-08-09T02:52:14.937" v="3615" actId="20577"/>
        <pc:sldMkLst>
          <pc:docMk/>
          <pc:sldMk cId="0" sldId="268"/>
        </pc:sldMkLst>
        <pc:spChg chg="mod">
          <ac:chgData name="Craig Tunnicliffe" userId="fabd7200-6d43-43df-8e9e-84aa0d93d691" providerId="ADAL" clId="{474AEBA4-69DA-4A70-9FF9-162A500DF9EA}" dt="2023-08-09T02:52:14.937" v="3615" actId="20577"/>
          <ac:spMkLst>
            <pc:docMk/>
            <pc:sldMk cId="0" sldId="268"/>
            <ac:spMk id="3" creationId="{00000000-0000-0000-0000-000000000000}"/>
          </ac:spMkLst>
        </pc:spChg>
      </pc:sldChg>
      <pc:sldChg chg="modSp mod">
        <pc:chgData name="Craig Tunnicliffe" userId="fabd7200-6d43-43df-8e9e-84aa0d93d691" providerId="ADAL" clId="{474AEBA4-69DA-4A70-9FF9-162A500DF9EA}" dt="2023-08-09T03:38:52.519" v="4611" actId="27636"/>
        <pc:sldMkLst>
          <pc:docMk/>
          <pc:sldMk cId="3982870244" sldId="273"/>
        </pc:sldMkLst>
        <pc:spChg chg="mod">
          <ac:chgData name="Craig Tunnicliffe" userId="fabd7200-6d43-43df-8e9e-84aa0d93d691" providerId="ADAL" clId="{474AEBA4-69DA-4A70-9FF9-162A500DF9EA}" dt="2023-08-09T03:38:52.519" v="4611" actId="27636"/>
          <ac:spMkLst>
            <pc:docMk/>
            <pc:sldMk cId="3982870244" sldId="273"/>
            <ac:spMk id="3" creationId="{00000000-0000-0000-0000-000000000000}"/>
          </ac:spMkLst>
        </pc:spChg>
      </pc:sldChg>
      <pc:sldChg chg="addSp modSp mod modAnim">
        <pc:chgData name="Craig Tunnicliffe" userId="fabd7200-6d43-43df-8e9e-84aa0d93d691" providerId="ADAL" clId="{474AEBA4-69DA-4A70-9FF9-162A500DF9EA}" dt="2023-08-09T02:01:55.891" v="2931" actId="14100"/>
        <pc:sldMkLst>
          <pc:docMk/>
          <pc:sldMk cId="893563938" sldId="278"/>
        </pc:sldMkLst>
        <pc:spChg chg="mod">
          <ac:chgData name="Craig Tunnicliffe" userId="fabd7200-6d43-43df-8e9e-84aa0d93d691" providerId="ADAL" clId="{474AEBA4-69DA-4A70-9FF9-162A500DF9EA}" dt="2023-08-09T02:01:08.337" v="2927" actId="20577"/>
          <ac:spMkLst>
            <pc:docMk/>
            <pc:sldMk cId="893563938" sldId="278"/>
            <ac:spMk id="7" creationId="{442B5F83-8B49-41D8-BAC2-9F2DB1346C65}"/>
          </ac:spMkLst>
        </pc:spChg>
        <pc:picChg chg="add mod">
          <ac:chgData name="Craig Tunnicliffe" userId="fabd7200-6d43-43df-8e9e-84aa0d93d691" providerId="ADAL" clId="{474AEBA4-69DA-4A70-9FF9-162A500DF9EA}" dt="2023-08-09T02:01:55.891" v="2931" actId="14100"/>
          <ac:picMkLst>
            <pc:docMk/>
            <pc:sldMk cId="893563938" sldId="278"/>
            <ac:picMk id="4" creationId="{56F1B087-5E72-9D6C-1861-B5F84EF272F0}"/>
          </ac:picMkLst>
        </pc:picChg>
      </pc:sldChg>
      <pc:sldChg chg="modSp del mod">
        <pc:chgData name="Craig Tunnicliffe" userId="fabd7200-6d43-43df-8e9e-84aa0d93d691" providerId="ADAL" clId="{474AEBA4-69DA-4A70-9FF9-162A500DF9EA}" dt="2023-08-09T00:32:33.111" v="1056" actId="47"/>
        <pc:sldMkLst>
          <pc:docMk/>
          <pc:sldMk cId="4075233895" sldId="287"/>
        </pc:sldMkLst>
        <pc:spChg chg="mod">
          <ac:chgData name="Craig Tunnicliffe" userId="fabd7200-6d43-43df-8e9e-84aa0d93d691" providerId="ADAL" clId="{474AEBA4-69DA-4A70-9FF9-162A500DF9EA}" dt="2023-08-09T00:08:49.306" v="851" actId="20577"/>
          <ac:spMkLst>
            <pc:docMk/>
            <pc:sldMk cId="4075233895" sldId="287"/>
            <ac:spMk id="17" creationId="{00000000-0000-0000-0000-000000000000}"/>
          </ac:spMkLst>
        </pc:spChg>
      </pc:sldChg>
      <pc:sldChg chg="modSp">
        <pc:chgData name="Craig Tunnicliffe" userId="fabd7200-6d43-43df-8e9e-84aa0d93d691" providerId="ADAL" clId="{474AEBA4-69DA-4A70-9FF9-162A500DF9EA}" dt="2023-08-09T00:07:30.204" v="830" actId="6549"/>
        <pc:sldMkLst>
          <pc:docMk/>
          <pc:sldMk cId="2890748046" sldId="295"/>
        </pc:sldMkLst>
        <pc:spChg chg="mod">
          <ac:chgData name="Craig Tunnicliffe" userId="fabd7200-6d43-43df-8e9e-84aa0d93d691" providerId="ADAL" clId="{474AEBA4-69DA-4A70-9FF9-162A500DF9EA}" dt="2023-08-09T00:07:30.204" v="830" actId="6549"/>
          <ac:spMkLst>
            <pc:docMk/>
            <pc:sldMk cId="2890748046" sldId="295"/>
            <ac:spMk id="7" creationId="{66D4D6A8-D5D0-40C2-B902-ED6B962B67B6}"/>
          </ac:spMkLst>
        </pc:spChg>
      </pc:sldChg>
      <pc:sldChg chg="modSp mod modAnim">
        <pc:chgData name="Craig Tunnicliffe" userId="fabd7200-6d43-43df-8e9e-84aa0d93d691" providerId="ADAL" clId="{474AEBA4-69DA-4A70-9FF9-162A500DF9EA}" dt="2023-08-09T02:41:03.689" v="3407" actId="20577"/>
        <pc:sldMkLst>
          <pc:docMk/>
          <pc:sldMk cId="1348287346" sldId="298"/>
        </pc:sldMkLst>
        <pc:spChg chg="mod">
          <ac:chgData name="Craig Tunnicliffe" userId="fabd7200-6d43-43df-8e9e-84aa0d93d691" providerId="ADAL" clId="{474AEBA4-69DA-4A70-9FF9-162A500DF9EA}" dt="2023-08-09T02:41:03.689" v="3407" actId="20577"/>
          <ac:spMkLst>
            <pc:docMk/>
            <pc:sldMk cId="1348287346" sldId="298"/>
            <ac:spMk id="3" creationId="{00000000-0000-0000-0000-000000000000}"/>
          </ac:spMkLst>
        </pc:spChg>
      </pc:sldChg>
      <pc:sldChg chg="modSp modAnim">
        <pc:chgData name="Craig Tunnicliffe" userId="fabd7200-6d43-43df-8e9e-84aa0d93d691" providerId="ADAL" clId="{474AEBA4-69DA-4A70-9FF9-162A500DF9EA}" dt="2023-08-09T00:22:34.009" v="1005" actId="20577"/>
        <pc:sldMkLst>
          <pc:docMk/>
          <pc:sldMk cId="2728177512" sldId="306"/>
        </pc:sldMkLst>
        <pc:spChg chg="mod">
          <ac:chgData name="Craig Tunnicliffe" userId="fabd7200-6d43-43df-8e9e-84aa0d93d691" providerId="ADAL" clId="{474AEBA4-69DA-4A70-9FF9-162A500DF9EA}" dt="2023-08-09T00:22:34.009" v="1005" actId="20577"/>
          <ac:spMkLst>
            <pc:docMk/>
            <pc:sldMk cId="2728177512" sldId="306"/>
            <ac:spMk id="3" creationId="{D4535F64-53A1-42B8-84AB-3492985C7E7C}"/>
          </ac:spMkLst>
        </pc:spChg>
      </pc:sldChg>
      <pc:sldChg chg="modSp mod">
        <pc:chgData name="Craig Tunnicliffe" userId="fabd7200-6d43-43df-8e9e-84aa0d93d691" providerId="ADAL" clId="{474AEBA4-69DA-4A70-9FF9-162A500DF9EA}" dt="2023-08-09T02:04:55.216" v="3030" actId="6549"/>
        <pc:sldMkLst>
          <pc:docMk/>
          <pc:sldMk cId="2824549541" sldId="377"/>
        </pc:sldMkLst>
        <pc:spChg chg="mod">
          <ac:chgData name="Craig Tunnicliffe" userId="fabd7200-6d43-43df-8e9e-84aa0d93d691" providerId="ADAL" clId="{474AEBA4-69DA-4A70-9FF9-162A500DF9EA}" dt="2023-08-09T02:04:55.216" v="3030" actId="6549"/>
          <ac:spMkLst>
            <pc:docMk/>
            <pc:sldMk cId="2824549541" sldId="377"/>
            <ac:spMk id="2" creationId="{C650AAC8-B042-4EE9-9981-C1500085ED8D}"/>
          </ac:spMkLst>
        </pc:spChg>
        <pc:spChg chg="mod">
          <ac:chgData name="Craig Tunnicliffe" userId="fabd7200-6d43-43df-8e9e-84aa0d93d691" providerId="ADAL" clId="{474AEBA4-69DA-4A70-9FF9-162A500DF9EA}" dt="2023-08-09T02:04:29.078" v="3017" actId="20577"/>
          <ac:spMkLst>
            <pc:docMk/>
            <pc:sldMk cId="2824549541" sldId="377"/>
            <ac:spMk id="3" creationId="{D45537C4-7CC9-482D-AAB0-6D6C81082828}"/>
          </ac:spMkLst>
        </pc:spChg>
      </pc:sldChg>
      <pc:sldChg chg="modSp modAnim">
        <pc:chgData name="Craig Tunnicliffe" userId="fabd7200-6d43-43df-8e9e-84aa0d93d691" providerId="ADAL" clId="{474AEBA4-69DA-4A70-9FF9-162A500DF9EA}" dt="2023-08-09T01:42:06.687" v="2450" actId="5793"/>
        <pc:sldMkLst>
          <pc:docMk/>
          <pc:sldMk cId="4254782519" sldId="387"/>
        </pc:sldMkLst>
        <pc:spChg chg="mod">
          <ac:chgData name="Craig Tunnicliffe" userId="fabd7200-6d43-43df-8e9e-84aa0d93d691" providerId="ADAL" clId="{474AEBA4-69DA-4A70-9FF9-162A500DF9EA}" dt="2023-08-09T01:42:06.687" v="2450" actId="5793"/>
          <ac:spMkLst>
            <pc:docMk/>
            <pc:sldMk cId="4254782519" sldId="387"/>
            <ac:spMk id="3" creationId="{0C4F3AA8-D45D-4F47-8DE9-964C51C27303}"/>
          </ac:spMkLst>
        </pc:spChg>
      </pc:sldChg>
      <pc:sldChg chg="modSp">
        <pc:chgData name="Craig Tunnicliffe" userId="fabd7200-6d43-43df-8e9e-84aa0d93d691" providerId="ADAL" clId="{474AEBA4-69DA-4A70-9FF9-162A500DF9EA}" dt="2023-08-09T01:41:14.188" v="2448" actId="20577"/>
        <pc:sldMkLst>
          <pc:docMk/>
          <pc:sldMk cId="2529157064" sldId="391"/>
        </pc:sldMkLst>
        <pc:spChg chg="mod">
          <ac:chgData name="Craig Tunnicliffe" userId="fabd7200-6d43-43df-8e9e-84aa0d93d691" providerId="ADAL" clId="{474AEBA4-69DA-4A70-9FF9-162A500DF9EA}" dt="2023-08-09T01:41:14.188" v="2448" actId="20577"/>
          <ac:spMkLst>
            <pc:docMk/>
            <pc:sldMk cId="2529157064" sldId="391"/>
            <ac:spMk id="3" creationId="{C8297C55-03D1-40EA-8E87-E4897E83D6E9}"/>
          </ac:spMkLst>
        </pc:spChg>
      </pc:sldChg>
      <pc:sldChg chg="modSp mod">
        <pc:chgData name="Craig Tunnicliffe" userId="fabd7200-6d43-43df-8e9e-84aa0d93d691" providerId="ADAL" clId="{474AEBA4-69DA-4A70-9FF9-162A500DF9EA}" dt="2023-08-07T02:35:11.005" v="736" actId="20577"/>
        <pc:sldMkLst>
          <pc:docMk/>
          <pc:sldMk cId="219310255" sldId="395"/>
        </pc:sldMkLst>
        <pc:spChg chg="mod">
          <ac:chgData name="Craig Tunnicliffe" userId="fabd7200-6d43-43df-8e9e-84aa0d93d691" providerId="ADAL" clId="{474AEBA4-69DA-4A70-9FF9-162A500DF9EA}" dt="2023-08-07T02:35:11.005" v="736" actId="20577"/>
          <ac:spMkLst>
            <pc:docMk/>
            <pc:sldMk cId="219310255" sldId="395"/>
            <ac:spMk id="3" creationId="{C8297C55-03D1-40EA-8E87-E4897E83D6E9}"/>
          </ac:spMkLst>
        </pc:spChg>
      </pc:sldChg>
      <pc:sldChg chg="delSp modSp mod ord delAnim modAnim">
        <pc:chgData name="Craig Tunnicliffe" userId="fabd7200-6d43-43df-8e9e-84aa0d93d691" providerId="ADAL" clId="{474AEBA4-69DA-4A70-9FF9-162A500DF9EA}" dt="2023-08-09T01:28:28.564" v="2416"/>
        <pc:sldMkLst>
          <pc:docMk/>
          <pc:sldMk cId="2022436156" sldId="396"/>
        </pc:sldMkLst>
        <pc:spChg chg="mod">
          <ac:chgData name="Craig Tunnicliffe" userId="fabd7200-6d43-43df-8e9e-84aa0d93d691" providerId="ADAL" clId="{474AEBA4-69DA-4A70-9FF9-162A500DF9EA}" dt="2023-08-09T01:21:32.813" v="2378" actId="27636"/>
          <ac:spMkLst>
            <pc:docMk/>
            <pc:sldMk cId="2022436156" sldId="396"/>
            <ac:spMk id="3" creationId="{C8297C55-03D1-40EA-8E87-E4897E83D6E9}"/>
          </ac:spMkLst>
        </pc:spChg>
        <pc:picChg chg="del mod">
          <ac:chgData name="Craig Tunnicliffe" userId="fabd7200-6d43-43df-8e9e-84aa0d93d691" providerId="ADAL" clId="{474AEBA4-69DA-4A70-9FF9-162A500DF9EA}" dt="2023-08-09T00:06:14.529" v="829" actId="478"/>
          <ac:picMkLst>
            <pc:docMk/>
            <pc:sldMk cId="2022436156" sldId="396"/>
            <ac:picMk id="5" creationId="{C0BF3A27-9C98-4F96-B7AB-3C3828917679}"/>
          </ac:picMkLst>
        </pc:picChg>
      </pc:sldChg>
      <pc:sldChg chg="modSp mod ord modAnim">
        <pc:chgData name="Craig Tunnicliffe" userId="fabd7200-6d43-43df-8e9e-84aa0d93d691" providerId="ADAL" clId="{474AEBA4-69DA-4A70-9FF9-162A500DF9EA}" dt="2023-08-09T01:28:47.786" v="2426" actId="20577"/>
        <pc:sldMkLst>
          <pc:docMk/>
          <pc:sldMk cId="3352627826" sldId="402"/>
        </pc:sldMkLst>
        <pc:spChg chg="mod">
          <ac:chgData name="Craig Tunnicliffe" userId="fabd7200-6d43-43df-8e9e-84aa0d93d691" providerId="ADAL" clId="{474AEBA4-69DA-4A70-9FF9-162A500DF9EA}" dt="2023-08-09T01:28:47.786" v="2426" actId="20577"/>
          <ac:spMkLst>
            <pc:docMk/>
            <pc:sldMk cId="3352627826" sldId="402"/>
            <ac:spMk id="2" creationId="{00000000-0000-0000-0000-000000000000}"/>
          </ac:spMkLst>
        </pc:spChg>
        <pc:spChg chg="mod">
          <ac:chgData name="Craig Tunnicliffe" userId="fabd7200-6d43-43df-8e9e-84aa0d93d691" providerId="ADAL" clId="{474AEBA4-69DA-4A70-9FF9-162A500DF9EA}" dt="2023-08-07T02:29:42.697" v="503" actId="1076"/>
          <ac:spMkLst>
            <pc:docMk/>
            <pc:sldMk cId="3352627826" sldId="402"/>
            <ac:spMk id="3" creationId="{00000000-0000-0000-0000-000000000000}"/>
          </ac:spMkLst>
        </pc:spChg>
      </pc:sldChg>
      <pc:sldChg chg="addSp delSp modSp mod modAnim">
        <pc:chgData name="Craig Tunnicliffe" userId="fabd7200-6d43-43df-8e9e-84aa0d93d691" providerId="ADAL" clId="{474AEBA4-69DA-4A70-9FF9-162A500DF9EA}" dt="2023-08-09T04:09:35.363" v="5575" actId="20577"/>
        <pc:sldMkLst>
          <pc:docMk/>
          <pc:sldMk cId="2116632555" sldId="403"/>
        </pc:sldMkLst>
        <pc:spChg chg="mod">
          <ac:chgData name="Craig Tunnicliffe" userId="fabd7200-6d43-43df-8e9e-84aa0d93d691" providerId="ADAL" clId="{474AEBA4-69DA-4A70-9FF9-162A500DF9EA}" dt="2023-08-09T00:25:51.258" v="1013" actId="26606"/>
          <ac:spMkLst>
            <pc:docMk/>
            <pc:sldMk cId="2116632555" sldId="403"/>
            <ac:spMk id="2" creationId="{89E4323D-CD54-4AAD-B496-694D23919BF2}"/>
          </ac:spMkLst>
        </pc:spChg>
        <pc:spChg chg="mod">
          <ac:chgData name="Craig Tunnicliffe" userId="fabd7200-6d43-43df-8e9e-84aa0d93d691" providerId="ADAL" clId="{474AEBA4-69DA-4A70-9FF9-162A500DF9EA}" dt="2023-08-09T04:09:35.363" v="5575" actId="20577"/>
          <ac:spMkLst>
            <pc:docMk/>
            <pc:sldMk cId="2116632555" sldId="403"/>
            <ac:spMk id="3" creationId="{9E65B058-3A5A-400D-A529-0C4C77F9DE8D}"/>
          </ac:spMkLst>
        </pc:spChg>
        <pc:graphicFrameChg chg="mod modGraphic">
          <ac:chgData name="Craig Tunnicliffe" userId="fabd7200-6d43-43df-8e9e-84aa0d93d691" providerId="ADAL" clId="{474AEBA4-69DA-4A70-9FF9-162A500DF9EA}" dt="2023-08-09T00:26:38.260" v="1018" actId="255"/>
          <ac:graphicFrameMkLst>
            <pc:docMk/>
            <pc:sldMk cId="2116632555" sldId="403"/>
            <ac:graphicFrameMk id="4" creationId="{B85B283C-5372-4252-9E0A-51C6A48ECD53}"/>
          </ac:graphicFrameMkLst>
        </pc:graphicFrameChg>
        <pc:picChg chg="add del mod">
          <ac:chgData name="Craig Tunnicliffe" userId="fabd7200-6d43-43df-8e9e-84aa0d93d691" providerId="ADAL" clId="{474AEBA4-69DA-4A70-9FF9-162A500DF9EA}" dt="2023-08-09T02:26:48.041" v="3142" actId="478"/>
          <ac:picMkLst>
            <pc:docMk/>
            <pc:sldMk cId="2116632555" sldId="403"/>
            <ac:picMk id="6" creationId="{B4E36A85-0A43-65F7-06F1-42ADB2553AD6}"/>
          </ac:picMkLst>
        </pc:picChg>
        <pc:picChg chg="add mod">
          <ac:chgData name="Craig Tunnicliffe" userId="fabd7200-6d43-43df-8e9e-84aa0d93d691" providerId="ADAL" clId="{474AEBA4-69DA-4A70-9FF9-162A500DF9EA}" dt="2023-08-09T02:27:39.540" v="3145" actId="1076"/>
          <ac:picMkLst>
            <pc:docMk/>
            <pc:sldMk cId="2116632555" sldId="403"/>
            <ac:picMk id="8" creationId="{79285A24-BFB6-90C8-D9DA-41DB4AEF9CC0}"/>
          </ac:picMkLst>
        </pc:picChg>
        <pc:picChg chg="add mod">
          <ac:chgData name="Craig Tunnicliffe" userId="fabd7200-6d43-43df-8e9e-84aa0d93d691" providerId="ADAL" clId="{474AEBA4-69DA-4A70-9FF9-162A500DF9EA}" dt="2023-08-09T02:29:27.439" v="3153" actId="1076"/>
          <ac:picMkLst>
            <pc:docMk/>
            <pc:sldMk cId="2116632555" sldId="403"/>
            <ac:picMk id="11" creationId="{A613003F-75C8-0FB8-8479-0E6A54256925}"/>
          </ac:picMkLst>
        </pc:picChg>
        <pc:picChg chg="add mod">
          <ac:chgData name="Craig Tunnicliffe" userId="fabd7200-6d43-43df-8e9e-84aa0d93d691" providerId="ADAL" clId="{474AEBA4-69DA-4A70-9FF9-162A500DF9EA}" dt="2023-08-09T02:29:07.853" v="3151" actId="1076"/>
          <ac:picMkLst>
            <pc:docMk/>
            <pc:sldMk cId="2116632555" sldId="403"/>
            <ac:picMk id="12" creationId="{59081A04-2649-0628-8AD0-C32DE23A3DC8}"/>
          </ac:picMkLst>
        </pc:picChg>
        <pc:cxnChg chg="add">
          <ac:chgData name="Craig Tunnicliffe" userId="fabd7200-6d43-43df-8e9e-84aa0d93d691" providerId="ADAL" clId="{474AEBA4-69DA-4A70-9FF9-162A500DF9EA}" dt="2023-08-09T00:25:51.258" v="1013" actId="26606"/>
          <ac:cxnSpMkLst>
            <pc:docMk/>
            <pc:sldMk cId="2116632555" sldId="403"/>
            <ac:cxnSpMk id="9" creationId="{4D6E2BDC-2863-4B1C-B076-BCC55DDDFE0E}"/>
          </ac:cxnSpMkLst>
        </pc:cxnChg>
      </pc:sldChg>
      <pc:sldChg chg="modSp mod">
        <pc:chgData name="Craig Tunnicliffe" userId="fabd7200-6d43-43df-8e9e-84aa0d93d691" providerId="ADAL" clId="{474AEBA4-69DA-4A70-9FF9-162A500DF9EA}" dt="2023-08-07T02:08:29.435" v="0" actId="6549"/>
        <pc:sldMkLst>
          <pc:docMk/>
          <pc:sldMk cId="4072002795" sldId="404"/>
        </pc:sldMkLst>
        <pc:spChg chg="mod">
          <ac:chgData name="Craig Tunnicliffe" userId="fabd7200-6d43-43df-8e9e-84aa0d93d691" providerId="ADAL" clId="{474AEBA4-69DA-4A70-9FF9-162A500DF9EA}" dt="2023-08-07T02:08:29.435" v="0" actId="6549"/>
          <ac:spMkLst>
            <pc:docMk/>
            <pc:sldMk cId="4072002795" sldId="404"/>
            <ac:spMk id="3" creationId="{40A98597-7744-44D8-ABE7-9C89DD1C8870}"/>
          </ac:spMkLst>
        </pc:spChg>
      </pc:sldChg>
      <pc:sldChg chg="del">
        <pc:chgData name="Craig Tunnicliffe" userId="fabd7200-6d43-43df-8e9e-84aa0d93d691" providerId="ADAL" clId="{474AEBA4-69DA-4A70-9FF9-162A500DF9EA}" dt="2023-08-09T00:43:56.712" v="1524" actId="2696"/>
        <pc:sldMkLst>
          <pc:docMk/>
          <pc:sldMk cId="1209025365" sldId="405"/>
        </pc:sldMkLst>
      </pc:sldChg>
      <pc:sldChg chg="modSp mod">
        <pc:chgData name="Craig Tunnicliffe" userId="fabd7200-6d43-43df-8e9e-84aa0d93d691" providerId="ADAL" clId="{474AEBA4-69DA-4A70-9FF9-162A500DF9EA}" dt="2023-08-09T02:19:50.906" v="3137" actId="20577"/>
        <pc:sldMkLst>
          <pc:docMk/>
          <pc:sldMk cId="4212489122" sldId="406"/>
        </pc:sldMkLst>
        <pc:spChg chg="mod">
          <ac:chgData name="Craig Tunnicliffe" userId="fabd7200-6d43-43df-8e9e-84aa0d93d691" providerId="ADAL" clId="{474AEBA4-69DA-4A70-9FF9-162A500DF9EA}" dt="2023-08-09T02:19:50.906" v="3137" actId="20577"/>
          <ac:spMkLst>
            <pc:docMk/>
            <pc:sldMk cId="4212489122" sldId="406"/>
            <ac:spMk id="3" creationId="{C27F3464-E4E4-48F4-805F-1FC603D96988}"/>
          </ac:spMkLst>
        </pc:spChg>
      </pc:sldChg>
      <pc:sldChg chg="del">
        <pc:chgData name="Craig Tunnicliffe" userId="fabd7200-6d43-43df-8e9e-84aa0d93d691" providerId="ADAL" clId="{474AEBA4-69DA-4A70-9FF9-162A500DF9EA}" dt="2023-08-08T23:52:27.913" v="737" actId="2696"/>
        <pc:sldMkLst>
          <pc:docMk/>
          <pc:sldMk cId="1247857819" sldId="408"/>
        </pc:sldMkLst>
      </pc:sldChg>
      <pc:sldChg chg="del">
        <pc:chgData name="Craig Tunnicliffe" userId="fabd7200-6d43-43df-8e9e-84aa0d93d691" providerId="ADAL" clId="{474AEBA4-69DA-4A70-9FF9-162A500DF9EA}" dt="2023-08-08T23:52:27.913" v="737" actId="2696"/>
        <pc:sldMkLst>
          <pc:docMk/>
          <pc:sldMk cId="916275771" sldId="409"/>
        </pc:sldMkLst>
      </pc:sldChg>
      <pc:sldChg chg="del">
        <pc:chgData name="Craig Tunnicliffe" userId="fabd7200-6d43-43df-8e9e-84aa0d93d691" providerId="ADAL" clId="{474AEBA4-69DA-4A70-9FF9-162A500DF9EA}" dt="2023-08-08T23:52:27.913" v="737" actId="2696"/>
        <pc:sldMkLst>
          <pc:docMk/>
          <pc:sldMk cId="1236372155" sldId="411"/>
        </pc:sldMkLst>
      </pc:sldChg>
      <pc:sldChg chg="modSp modAnim">
        <pc:chgData name="Craig Tunnicliffe" userId="fabd7200-6d43-43df-8e9e-84aa0d93d691" providerId="ADAL" clId="{474AEBA4-69DA-4A70-9FF9-162A500DF9EA}" dt="2023-08-09T00:38:44.203" v="1458" actId="20577"/>
        <pc:sldMkLst>
          <pc:docMk/>
          <pc:sldMk cId="1860129981" sldId="412"/>
        </pc:sldMkLst>
        <pc:spChg chg="mod">
          <ac:chgData name="Craig Tunnicliffe" userId="fabd7200-6d43-43df-8e9e-84aa0d93d691" providerId="ADAL" clId="{474AEBA4-69DA-4A70-9FF9-162A500DF9EA}" dt="2023-08-09T00:38:44.203" v="1458" actId="20577"/>
          <ac:spMkLst>
            <pc:docMk/>
            <pc:sldMk cId="1860129981" sldId="412"/>
            <ac:spMk id="3" creationId="{6B9D16FC-36C1-46CD-9F8B-9894A33CF44E}"/>
          </ac:spMkLst>
        </pc:spChg>
      </pc:sldChg>
      <pc:sldChg chg="modSp mod modAnim">
        <pc:chgData name="Craig Tunnicliffe" userId="fabd7200-6d43-43df-8e9e-84aa0d93d691" providerId="ADAL" clId="{474AEBA4-69DA-4A70-9FF9-162A500DF9EA}" dt="2023-08-09T03:46:56.323" v="4807" actId="20577"/>
        <pc:sldMkLst>
          <pc:docMk/>
          <pc:sldMk cId="1723087659" sldId="413"/>
        </pc:sldMkLst>
        <pc:spChg chg="mod">
          <ac:chgData name="Craig Tunnicliffe" userId="fabd7200-6d43-43df-8e9e-84aa0d93d691" providerId="ADAL" clId="{474AEBA4-69DA-4A70-9FF9-162A500DF9EA}" dt="2023-08-09T03:46:56.323" v="4807" actId="20577"/>
          <ac:spMkLst>
            <pc:docMk/>
            <pc:sldMk cId="1723087659" sldId="413"/>
            <ac:spMk id="3" creationId="{C3A1D122-B3B3-4320-AC7B-DEDE2F4F3AB0}"/>
          </ac:spMkLst>
        </pc:spChg>
      </pc:sldChg>
      <pc:sldChg chg="del">
        <pc:chgData name="Craig Tunnicliffe" userId="fabd7200-6d43-43df-8e9e-84aa0d93d691" providerId="ADAL" clId="{474AEBA4-69DA-4A70-9FF9-162A500DF9EA}" dt="2023-08-08T23:52:27.913" v="737" actId="2696"/>
        <pc:sldMkLst>
          <pc:docMk/>
          <pc:sldMk cId="332684199" sldId="414"/>
        </pc:sldMkLst>
      </pc:sldChg>
      <pc:sldChg chg="del">
        <pc:chgData name="Craig Tunnicliffe" userId="fabd7200-6d43-43df-8e9e-84aa0d93d691" providerId="ADAL" clId="{474AEBA4-69DA-4A70-9FF9-162A500DF9EA}" dt="2023-08-08T23:52:27.913" v="737" actId="2696"/>
        <pc:sldMkLst>
          <pc:docMk/>
          <pc:sldMk cId="3865050603" sldId="415"/>
        </pc:sldMkLst>
      </pc:sldChg>
      <pc:sldChg chg="addSp modSp mod modAnim">
        <pc:chgData name="Craig Tunnicliffe" userId="fabd7200-6d43-43df-8e9e-84aa0d93d691" providerId="ADAL" clId="{474AEBA4-69DA-4A70-9FF9-162A500DF9EA}" dt="2023-08-14T03:32:09.924" v="5580" actId="1076"/>
        <pc:sldMkLst>
          <pc:docMk/>
          <pc:sldMk cId="1128756857" sldId="416"/>
        </pc:sldMkLst>
        <pc:spChg chg="mod">
          <ac:chgData name="Craig Tunnicliffe" userId="fabd7200-6d43-43df-8e9e-84aa0d93d691" providerId="ADAL" clId="{474AEBA4-69DA-4A70-9FF9-162A500DF9EA}" dt="2023-08-09T04:01:35.450" v="5379" actId="21"/>
          <ac:spMkLst>
            <pc:docMk/>
            <pc:sldMk cId="1128756857" sldId="416"/>
            <ac:spMk id="3" creationId="{FB0F6CCF-9F57-D0BE-FB19-F7C296238518}"/>
          </ac:spMkLst>
        </pc:spChg>
        <pc:spChg chg="add mod">
          <ac:chgData name="Craig Tunnicliffe" userId="fabd7200-6d43-43df-8e9e-84aa0d93d691" providerId="ADAL" clId="{474AEBA4-69DA-4A70-9FF9-162A500DF9EA}" dt="2023-08-09T04:04:13.515" v="5394" actId="164"/>
          <ac:spMkLst>
            <pc:docMk/>
            <pc:sldMk cId="1128756857" sldId="416"/>
            <ac:spMk id="8" creationId="{B8D829BB-3E55-C665-BB2D-06A15529F33F}"/>
          </ac:spMkLst>
        </pc:spChg>
        <pc:grpChg chg="add mod">
          <ac:chgData name="Craig Tunnicliffe" userId="fabd7200-6d43-43df-8e9e-84aa0d93d691" providerId="ADAL" clId="{474AEBA4-69DA-4A70-9FF9-162A500DF9EA}" dt="2023-08-14T03:32:09.924" v="5580" actId="1076"/>
          <ac:grpSpMkLst>
            <pc:docMk/>
            <pc:sldMk cId="1128756857" sldId="416"/>
            <ac:grpSpMk id="9" creationId="{6E9AB09A-54BF-17BF-7152-1F07BDCA0C1B}"/>
          </ac:grpSpMkLst>
        </pc:grpChg>
        <pc:picChg chg="add mod">
          <ac:chgData name="Craig Tunnicliffe" userId="fabd7200-6d43-43df-8e9e-84aa0d93d691" providerId="ADAL" clId="{474AEBA4-69DA-4A70-9FF9-162A500DF9EA}" dt="2023-08-14T03:32:05.724" v="5579" actId="14100"/>
          <ac:picMkLst>
            <pc:docMk/>
            <pc:sldMk cId="1128756857" sldId="416"/>
            <ac:picMk id="5" creationId="{32A08B85-B742-89CE-5290-0161497872E1}"/>
          </ac:picMkLst>
        </pc:picChg>
        <pc:picChg chg="add mod">
          <ac:chgData name="Craig Tunnicliffe" userId="fabd7200-6d43-43df-8e9e-84aa0d93d691" providerId="ADAL" clId="{474AEBA4-69DA-4A70-9FF9-162A500DF9EA}" dt="2023-08-09T04:04:13.515" v="5394" actId="164"/>
          <ac:picMkLst>
            <pc:docMk/>
            <pc:sldMk cId="1128756857" sldId="416"/>
            <ac:picMk id="7" creationId="{95A0A4E3-19EF-ED83-89AB-4AF7458551D8}"/>
          </ac:picMkLst>
        </pc:picChg>
      </pc:sldChg>
      <pc:sldChg chg="modSp new mod">
        <pc:chgData name="Craig Tunnicliffe" userId="fabd7200-6d43-43df-8e9e-84aa0d93d691" providerId="ADAL" clId="{474AEBA4-69DA-4A70-9FF9-162A500DF9EA}" dt="2023-08-09T02:02:55.219" v="3014" actId="20577"/>
        <pc:sldMkLst>
          <pc:docMk/>
          <pc:sldMk cId="1505697632" sldId="417"/>
        </pc:sldMkLst>
        <pc:spChg chg="mod">
          <ac:chgData name="Craig Tunnicliffe" userId="fabd7200-6d43-43df-8e9e-84aa0d93d691" providerId="ADAL" clId="{474AEBA4-69DA-4A70-9FF9-162A500DF9EA}" dt="2023-08-08T23:58:58.631" v="746" actId="5793"/>
          <ac:spMkLst>
            <pc:docMk/>
            <pc:sldMk cId="1505697632" sldId="417"/>
            <ac:spMk id="2" creationId="{01F21596-2105-4554-A742-74DB9A8586B6}"/>
          </ac:spMkLst>
        </pc:spChg>
        <pc:spChg chg="mod">
          <ac:chgData name="Craig Tunnicliffe" userId="fabd7200-6d43-43df-8e9e-84aa0d93d691" providerId="ADAL" clId="{474AEBA4-69DA-4A70-9FF9-162A500DF9EA}" dt="2023-08-09T02:02:55.219" v="3014" actId="20577"/>
          <ac:spMkLst>
            <pc:docMk/>
            <pc:sldMk cId="1505697632" sldId="417"/>
            <ac:spMk id="3" creationId="{6E3D7B9B-20C6-83D4-811E-C7910D3A637F}"/>
          </ac:spMkLst>
        </pc:spChg>
      </pc:sldChg>
      <pc:sldChg chg="modSp mod modAnim">
        <pc:chgData name="Craig Tunnicliffe" userId="fabd7200-6d43-43df-8e9e-84aa0d93d691" providerId="ADAL" clId="{474AEBA4-69DA-4A70-9FF9-162A500DF9EA}" dt="2023-08-09T03:37:32.692" v="4562" actId="20577"/>
        <pc:sldMkLst>
          <pc:docMk/>
          <pc:sldMk cId="618723961" sldId="419"/>
        </pc:sldMkLst>
        <pc:spChg chg="mod">
          <ac:chgData name="Craig Tunnicliffe" userId="fabd7200-6d43-43df-8e9e-84aa0d93d691" providerId="ADAL" clId="{474AEBA4-69DA-4A70-9FF9-162A500DF9EA}" dt="2023-08-09T00:12:50.546" v="941" actId="313"/>
          <ac:spMkLst>
            <pc:docMk/>
            <pc:sldMk cId="618723961" sldId="419"/>
            <ac:spMk id="2" creationId="{31CF1838-0764-4B83-B255-59480994EE71}"/>
          </ac:spMkLst>
        </pc:spChg>
        <pc:spChg chg="mod">
          <ac:chgData name="Craig Tunnicliffe" userId="fabd7200-6d43-43df-8e9e-84aa0d93d691" providerId="ADAL" clId="{474AEBA4-69DA-4A70-9FF9-162A500DF9EA}" dt="2023-08-09T03:37:32.692" v="4562" actId="20577"/>
          <ac:spMkLst>
            <pc:docMk/>
            <pc:sldMk cId="618723961" sldId="419"/>
            <ac:spMk id="3" creationId="{C27F3464-E4E4-48F4-805F-1FC603D96988}"/>
          </ac:spMkLst>
        </pc:spChg>
      </pc:sldChg>
      <pc:sldChg chg="new del">
        <pc:chgData name="Craig Tunnicliffe" userId="fabd7200-6d43-43df-8e9e-84aa0d93d691" providerId="ADAL" clId="{474AEBA4-69DA-4A70-9FF9-162A500DF9EA}" dt="2023-08-09T00:12:14.553" v="924" actId="680"/>
        <pc:sldMkLst>
          <pc:docMk/>
          <pc:sldMk cId="2530754941" sldId="419"/>
        </pc:sldMkLst>
      </pc:sldChg>
      <pc:sldChg chg="modSp new mod">
        <pc:chgData name="Craig Tunnicliffe" userId="fabd7200-6d43-43df-8e9e-84aa0d93d691" providerId="ADAL" clId="{474AEBA4-69DA-4A70-9FF9-162A500DF9EA}" dt="2023-08-09T03:24:33.625" v="4378" actId="20577"/>
        <pc:sldMkLst>
          <pc:docMk/>
          <pc:sldMk cId="2951734937" sldId="420"/>
        </pc:sldMkLst>
        <pc:spChg chg="mod">
          <ac:chgData name="Craig Tunnicliffe" userId="fabd7200-6d43-43df-8e9e-84aa0d93d691" providerId="ADAL" clId="{474AEBA4-69DA-4A70-9FF9-162A500DF9EA}" dt="2023-08-09T00:27:10.214" v="1034" actId="313"/>
          <ac:spMkLst>
            <pc:docMk/>
            <pc:sldMk cId="2951734937" sldId="420"/>
            <ac:spMk id="2" creationId="{251B7ED2-58D2-6294-2879-081F82BF8025}"/>
          </ac:spMkLst>
        </pc:spChg>
        <pc:spChg chg="mod">
          <ac:chgData name="Craig Tunnicliffe" userId="fabd7200-6d43-43df-8e9e-84aa0d93d691" providerId="ADAL" clId="{474AEBA4-69DA-4A70-9FF9-162A500DF9EA}" dt="2023-08-09T03:24:33.625" v="4378" actId="20577"/>
          <ac:spMkLst>
            <pc:docMk/>
            <pc:sldMk cId="2951734937" sldId="420"/>
            <ac:spMk id="3" creationId="{C60B668C-F3FC-A589-B671-1E0030DADB37}"/>
          </ac:spMkLst>
        </pc:spChg>
      </pc:sldChg>
      <pc:sldChg chg="addSp delSp modSp new mod delAnim modAnim">
        <pc:chgData name="Craig Tunnicliffe" userId="fabd7200-6d43-43df-8e9e-84aa0d93d691" providerId="ADAL" clId="{474AEBA4-69DA-4A70-9FF9-162A500DF9EA}" dt="2023-08-14T03:16:20.790" v="5578" actId="1076"/>
        <pc:sldMkLst>
          <pc:docMk/>
          <pc:sldMk cId="2608844929" sldId="421"/>
        </pc:sldMkLst>
        <pc:spChg chg="mod">
          <ac:chgData name="Craig Tunnicliffe" userId="fabd7200-6d43-43df-8e9e-84aa0d93d691" providerId="ADAL" clId="{474AEBA4-69DA-4A70-9FF9-162A500DF9EA}" dt="2023-08-09T01:11:05.481" v="2091" actId="20577"/>
          <ac:spMkLst>
            <pc:docMk/>
            <pc:sldMk cId="2608844929" sldId="421"/>
            <ac:spMk id="2" creationId="{2F1F31E9-8391-6576-C166-8CD8739A8D58}"/>
          </ac:spMkLst>
        </pc:spChg>
        <pc:spChg chg="mod">
          <ac:chgData name="Craig Tunnicliffe" userId="fabd7200-6d43-43df-8e9e-84aa0d93d691" providerId="ADAL" clId="{474AEBA4-69DA-4A70-9FF9-162A500DF9EA}" dt="2023-08-09T03:28:24.607" v="4517" actId="27636"/>
          <ac:spMkLst>
            <pc:docMk/>
            <pc:sldMk cId="2608844929" sldId="421"/>
            <ac:spMk id="3" creationId="{D30B662D-4A94-0FDF-A3D2-3F3ECA74B38D}"/>
          </ac:spMkLst>
        </pc:spChg>
        <pc:picChg chg="add del mod">
          <ac:chgData name="Craig Tunnicliffe" userId="fabd7200-6d43-43df-8e9e-84aa0d93d691" providerId="ADAL" clId="{474AEBA4-69DA-4A70-9FF9-162A500DF9EA}" dt="2023-08-09T03:25:07.770" v="4380" actId="21"/>
          <ac:picMkLst>
            <pc:docMk/>
            <pc:sldMk cId="2608844929" sldId="421"/>
            <ac:picMk id="5" creationId="{DC9C3500-DF7F-6A7D-2234-D8209CA00DA0}"/>
          </ac:picMkLst>
        </pc:picChg>
        <pc:picChg chg="add mod">
          <ac:chgData name="Craig Tunnicliffe" userId="fabd7200-6d43-43df-8e9e-84aa0d93d691" providerId="ADAL" clId="{474AEBA4-69DA-4A70-9FF9-162A500DF9EA}" dt="2023-08-14T03:16:20.790" v="5578" actId="1076"/>
          <ac:picMkLst>
            <pc:docMk/>
            <pc:sldMk cId="2608844929" sldId="421"/>
            <ac:picMk id="6" creationId="{252D4FC9-90D4-7BFA-DF6B-ADF6499B560F}"/>
          </ac:picMkLst>
        </pc:picChg>
      </pc:sldChg>
      <pc:sldChg chg="modSp mod modAnim">
        <pc:chgData name="Craig Tunnicliffe" userId="fabd7200-6d43-43df-8e9e-84aa0d93d691" providerId="ADAL" clId="{474AEBA4-69DA-4A70-9FF9-162A500DF9EA}" dt="2023-08-09T02:56:27.492" v="3696" actId="20577"/>
        <pc:sldMkLst>
          <pc:docMk/>
          <pc:sldMk cId="1072831379" sldId="422"/>
        </pc:sldMkLst>
        <pc:spChg chg="mod">
          <ac:chgData name="Craig Tunnicliffe" userId="fabd7200-6d43-43df-8e9e-84aa0d93d691" providerId="ADAL" clId="{474AEBA4-69DA-4A70-9FF9-162A500DF9EA}" dt="2023-08-09T02:56:27.492" v="3696" actId="20577"/>
          <ac:spMkLst>
            <pc:docMk/>
            <pc:sldMk cId="1072831379" sldId="422"/>
            <ac:spMk id="3" creationId="{00000000-0000-0000-0000-000000000000}"/>
          </ac:spMkLst>
        </pc:spChg>
      </pc:sldChg>
      <pc:sldChg chg="new del">
        <pc:chgData name="Craig Tunnicliffe" userId="fabd7200-6d43-43df-8e9e-84aa0d93d691" providerId="ADAL" clId="{474AEBA4-69DA-4A70-9FF9-162A500DF9EA}" dt="2023-08-09T03:47:08.700" v="4808" actId="47"/>
        <pc:sldMkLst>
          <pc:docMk/>
          <pc:sldMk cId="549206961" sldId="423"/>
        </pc:sldMkLst>
      </pc:sldChg>
      <pc:sldChg chg="add del setBg">
        <pc:chgData name="Craig Tunnicliffe" userId="fabd7200-6d43-43df-8e9e-84aa0d93d691" providerId="ADAL" clId="{474AEBA4-69DA-4A70-9FF9-162A500DF9EA}" dt="2023-08-09T01:23:59.964" v="2392"/>
        <pc:sldMkLst>
          <pc:docMk/>
          <pc:sldMk cId="2360374188" sldId="42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D24FC-1915-4219-BFF3-F3AA17F1943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1A28665-6CFF-4643-A71E-BC77E4877B2D}">
      <dgm:prSet/>
      <dgm:spPr/>
      <dgm:t>
        <a:bodyPr/>
        <a:lstStyle/>
        <a:p>
          <a:r>
            <a:rPr lang="en-NZ" dirty="0"/>
            <a:t>What does inequality mean to you? </a:t>
          </a:r>
          <a:endParaRPr lang="en-US" dirty="0"/>
        </a:p>
      </dgm:t>
    </dgm:pt>
    <dgm:pt modelId="{7CB73121-F81D-4527-B2AE-1119BCB251BB}" type="parTrans" cxnId="{8844FE76-008A-4871-BB41-D191FC4838E2}">
      <dgm:prSet/>
      <dgm:spPr/>
      <dgm:t>
        <a:bodyPr/>
        <a:lstStyle/>
        <a:p>
          <a:endParaRPr lang="en-US"/>
        </a:p>
      </dgm:t>
    </dgm:pt>
    <dgm:pt modelId="{1796F96B-FB44-48F6-852D-59606353E258}" type="sibTrans" cxnId="{8844FE76-008A-4871-BB41-D191FC4838E2}">
      <dgm:prSet/>
      <dgm:spPr/>
      <dgm:t>
        <a:bodyPr/>
        <a:lstStyle/>
        <a:p>
          <a:endParaRPr lang="en-US"/>
        </a:p>
      </dgm:t>
    </dgm:pt>
    <dgm:pt modelId="{A0FAA50A-808F-486B-BF42-A44E96184284}">
      <dgm:prSet/>
      <dgm:spPr/>
      <dgm:t>
        <a:bodyPr/>
        <a:lstStyle/>
        <a:p>
          <a:r>
            <a:rPr lang="en-NZ"/>
            <a:t>Are there different types of inequality? </a:t>
          </a:r>
          <a:endParaRPr lang="en-US"/>
        </a:p>
      </dgm:t>
    </dgm:pt>
    <dgm:pt modelId="{FF0477B6-5079-4ABC-A1D1-BFCFEBAFD6EC}" type="parTrans" cxnId="{34D82289-9D02-4856-9BB9-88B9C014FF4A}">
      <dgm:prSet/>
      <dgm:spPr/>
      <dgm:t>
        <a:bodyPr/>
        <a:lstStyle/>
        <a:p>
          <a:endParaRPr lang="en-US"/>
        </a:p>
      </dgm:t>
    </dgm:pt>
    <dgm:pt modelId="{B2AFFBEB-739C-4BF3-A48F-B607DD384CDB}" type="sibTrans" cxnId="{34D82289-9D02-4856-9BB9-88B9C014FF4A}">
      <dgm:prSet/>
      <dgm:spPr/>
      <dgm:t>
        <a:bodyPr/>
        <a:lstStyle/>
        <a:p>
          <a:endParaRPr lang="en-US"/>
        </a:p>
      </dgm:t>
    </dgm:pt>
    <dgm:pt modelId="{41C0C984-EB0B-4372-ACFA-9D758B4193B9}">
      <dgm:prSet/>
      <dgm:spPr/>
      <dgm:t>
        <a:bodyPr/>
        <a:lstStyle/>
        <a:p>
          <a:r>
            <a:rPr lang="en-NZ"/>
            <a:t>Are some more important than others? </a:t>
          </a:r>
          <a:endParaRPr lang="en-US"/>
        </a:p>
      </dgm:t>
    </dgm:pt>
    <dgm:pt modelId="{F867FD20-7614-4824-8A0F-EEB61B11A1B5}" type="parTrans" cxnId="{B431F6EE-E102-4150-BCE9-3F26E52ABF7D}">
      <dgm:prSet/>
      <dgm:spPr/>
      <dgm:t>
        <a:bodyPr/>
        <a:lstStyle/>
        <a:p>
          <a:endParaRPr lang="en-US"/>
        </a:p>
      </dgm:t>
    </dgm:pt>
    <dgm:pt modelId="{F46BA94F-734C-42A2-86BB-CF3268D9FFBA}" type="sibTrans" cxnId="{B431F6EE-E102-4150-BCE9-3F26E52ABF7D}">
      <dgm:prSet/>
      <dgm:spPr/>
      <dgm:t>
        <a:bodyPr/>
        <a:lstStyle/>
        <a:p>
          <a:endParaRPr lang="en-US"/>
        </a:p>
      </dgm:t>
    </dgm:pt>
    <dgm:pt modelId="{88979621-659C-419C-9DC7-9F7D5F8AD8F2}">
      <dgm:prSet/>
      <dgm:spPr/>
      <dgm:t>
        <a:bodyPr/>
        <a:lstStyle/>
        <a:p>
          <a:r>
            <a:rPr lang="en-NZ"/>
            <a:t>Discuss </a:t>
          </a:r>
          <a:endParaRPr lang="en-US"/>
        </a:p>
      </dgm:t>
    </dgm:pt>
    <dgm:pt modelId="{EC6B521A-BE62-4EDB-8355-4E5ACBACE6B0}" type="parTrans" cxnId="{C0A14D69-4698-4005-A268-6ACDB6250502}">
      <dgm:prSet/>
      <dgm:spPr/>
      <dgm:t>
        <a:bodyPr/>
        <a:lstStyle/>
        <a:p>
          <a:endParaRPr lang="en-US"/>
        </a:p>
      </dgm:t>
    </dgm:pt>
    <dgm:pt modelId="{69D2A6DD-70A1-455F-AF0B-EC9F1761E16A}" type="sibTrans" cxnId="{C0A14D69-4698-4005-A268-6ACDB6250502}">
      <dgm:prSet/>
      <dgm:spPr/>
      <dgm:t>
        <a:bodyPr/>
        <a:lstStyle/>
        <a:p>
          <a:endParaRPr lang="en-US"/>
        </a:p>
      </dgm:t>
    </dgm:pt>
    <dgm:pt modelId="{C7522968-AE74-4297-B810-638D5E8BB39F}">
      <dgm:prSet/>
      <dgm:spPr/>
      <dgm:t>
        <a:bodyPr/>
        <a:lstStyle/>
        <a:p>
          <a:r>
            <a:rPr lang="en-NZ"/>
            <a:t>Feedback</a:t>
          </a:r>
          <a:endParaRPr lang="en-US"/>
        </a:p>
      </dgm:t>
    </dgm:pt>
    <dgm:pt modelId="{9C6EC649-0EAF-4DB6-94BE-52D620B1C450}" type="parTrans" cxnId="{5C93DF93-0810-4A1F-8E96-C4AE03B0553D}">
      <dgm:prSet/>
      <dgm:spPr/>
      <dgm:t>
        <a:bodyPr/>
        <a:lstStyle/>
        <a:p>
          <a:endParaRPr lang="en-US"/>
        </a:p>
      </dgm:t>
    </dgm:pt>
    <dgm:pt modelId="{A44787C8-B68E-4B2C-B7E2-7C25C5837EE3}" type="sibTrans" cxnId="{5C93DF93-0810-4A1F-8E96-C4AE03B0553D}">
      <dgm:prSet/>
      <dgm:spPr/>
      <dgm:t>
        <a:bodyPr/>
        <a:lstStyle/>
        <a:p>
          <a:endParaRPr lang="en-US"/>
        </a:p>
      </dgm:t>
    </dgm:pt>
    <dgm:pt modelId="{62469E48-C020-43B2-9092-296F80A23D05}" type="pres">
      <dgm:prSet presAssocID="{BADD24FC-1915-4219-BFF3-F3AA17F19437}" presName="vert0" presStyleCnt="0">
        <dgm:presLayoutVars>
          <dgm:dir/>
          <dgm:animOne val="branch"/>
          <dgm:animLvl val="lvl"/>
        </dgm:presLayoutVars>
      </dgm:prSet>
      <dgm:spPr/>
    </dgm:pt>
    <dgm:pt modelId="{19CBF668-8323-4616-AEC0-D34D042E808D}" type="pres">
      <dgm:prSet presAssocID="{C1A28665-6CFF-4643-A71E-BC77E4877B2D}" presName="thickLine" presStyleLbl="alignNode1" presStyleIdx="0" presStyleCnt="5"/>
      <dgm:spPr/>
    </dgm:pt>
    <dgm:pt modelId="{C93419D4-511D-4E73-875F-F0512B155434}" type="pres">
      <dgm:prSet presAssocID="{C1A28665-6CFF-4643-A71E-BC77E4877B2D}" presName="horz1" presStyleCnt="0"/>
      <dgm:spPr/>
    </dgm:pt>
    <dgm:pt modelId="{C7CD08CD-EAF9-473B-8B22-734CC9653A9A}" type="pres">
      <dgm:prSet presAssocID="{C1A28665-6CFF-4643-A71E-BC77E4877B2D}" presName="tx1" presStyleLbl="revTx" presStyleIdx="0" presStyleCnt="5"/>
      <dgm:spPr/>
    </dgm:pt>
    <dgm:pt modelId="{0DEB4191-9669-4B61-91DE-690838E61573}" type="pres">
      <dgm:prSet presAssocID="{C1A28665-6CFF-4643-A71E-BC77E4877B2D}" presName="vert1" presStyleCnt="0"/>
      <dgm:spPr/>
    </dgm:pt>
    <dgm:pt modelId="{37188FE7-D966-4B33-BE1B-542D84085489}" type="pres">
      <dgm:prSet presAssocID="{A0FAA50A-808F-486B-BF42-A44E96184284}" presName="thickLine" presStyleLbl="alignNode1" presStyleIdx="1" presStyleCnt="5"/>
      <dgm:spPr/>
    </dgm:pt>
    <dgm:pt modelId="{EEA9B572-021D-4C1B-9BDB-B763690A69C0}" type="pres">
      <dgm:prSet presAssocID="{A0FAA50A-808F-486B-BF42-A44E96184284}" presName="horz1" presStyleCnt="0"/>
      <dgm:spPr/>
    </dgm:pt>
    <dgm:pt modelId="{6B244733-1C90-4F53-8021-F7BC5DE51E3C}" type="pres">
      <dgm:prSet presAssocID="{A0FAA50A-808F-486B-BF42-A44E96184284}" presName="tx1" presStyleLbl="revTx" presStyleIdx="1" presStyleCnt="5"/>
      <dgm:spPr/>
    </dgm:pt>
    <dgm:pt modelId="{366B6ECE-8D24-43D1-8E9C-A0D7D45C6F7D}" type="pres">
      <dgm:prSet presAssocID="{A0FAA50A-808F-486B-BF42-A44E96184284}" presName="vert1" presStyleCnt="0"/>
      <dgm:spPr/>
    </dgm:pt>
    <dgm:pt modelId="{A6BE1AE3-97D9-45DC-902C-D20918FE5CDC}" type="pres">
      <dgm:prSet presAssocID="{41C0C984-EB0B-4372-ACFA-9D758B4193B9}" presName="thickLine" presStyleLbl="alignNode1" presStyleIdx="2" presStyleCnt="5"/>
      <dgm:spPr/>
    </dgm:pt>
    <dgm:pt modelId="{EEED8674-003F-4366-9719-4FE223491915}" type="pres">
      <dgm:prSet presAssocID="{41C0C984-EB0B-4372-ACFA-9D758B4193B9}" presName="horz1" presStyleCnt="0"/>
      <dgm:spPr/>
    </dgm:pt>
    <dgm:pt modelId="{32D87515-79A7-4241-AEBD-3C11074EC4BB}" type="pres">
      <dgm:prSet presAssocID="{41C0C984-EB0B-4372-ACFA-9D758B4193B9}" presName="tx1" presStyleLbl="revTx" presStyleIdx="2" presStyleCnt="5"/>
      <dgm:spPr/>
    </dgm:pt>
    <dgm:pt modelId="{00A7EA97-0D04-4872-B3A2-56DD169B8532}" type="pres">
      <dgm:prSet presAssocID="{41C0C984-EB0B-4372-ACFA-9D758B4193B9}" presName="vert1" presStyleCnt="0"/>
      <dgm:spPr/>
    </dgm:pt>
    <dgm:pt modelId="{E061F939-29DD-4C52-A374-0E5058F9710A}" type="pres">
      <dgm:prSet presAssocID="{88979621-659C-419C-9DC7-9F7D5F8AD8F2}" presName="thickLine" presStyleLbl="alignNode1" presStyleIdx="3" presStyleCnt="5"/>
      <dgm:spPr/>
    </dgm:pt>
    <dgm:pt modelId="{B2E62A6C-2E89-4B37-89EA-52250D92B6AF}" type="pres">
      <dgm:prSet presAssocID="{88979621-659C-419C-9DC7-9F7D5F8AD8F2}" presName="horz1" presStyleCnt="0"/>
      <dgm:spPr/>
    </dgm:pt>
    <dgm:pt modelId="{D21B453C-4883-4BE9-AD2C-830FB62634C6}" type="pres">
      <dgm:prSet presAssocID="{88979621-659C-419C-9DC7-9F7D5F8AD8F2}" presName="tx1" presStyleLbl="revTx" presStyleIdx="3" presStyleCnt="5"/>
      <dgm:spPr/>
    </dgm:pt>
    <dgm:pt modelId="{164050F2-2DC3-4700-B125-0CFA5B906B2D}" type="pres">
      <dgm:prSet presAssocID="{88979621-659C-419C-9DC7-9F7D5F8AD8F2}" presName="vert1" presStyleCnt="0"/>
      <dgm:spPr/>
    </dgm:pt>
    <dgm:pt modelId="{A6FB201E-0082-4EC5-B633-10628579D2B6}" type="pres">
      <dgm:prSet presAssocID="{C7522968-AE74-4297-B810-638D5E8BB39F}" presName="thickLine" presStyleLbl="alignNode1" presStyleIdx="4" presStyleCnt="5"/>
      <dgm:spPr/>
    </dgm:pt>
    <dgm:pt modelId="{81DDCD2E-E8CE-40F8-882A-F307510CF94E}" type="pres">
      <dgm:prSet presAssocID="{C7522968-AE74-4297-B810-638D5E8BB39F}" presName="horz1" presStyleCnt="0"/>
      <dgm:spPr/>
    </dgm:pt>
    <dgm:pt modelId="{8F6F5C65-90C2-4C56-85D0-9E9AB4441BAF}" type="pres">
      <dgm:prSet presAssocID="{C7522968-AE74-4297-B810-638D5E8BB39F}" presName="tx1" presStyleLbl="revTx" presStyleIdx="4" presStyleCnt="5"/>
      <dgm:spPr/>
    </dgm:pt>
    <dgm:pt modelId="{EDB8FCD1-62F6-44EE-AD3F-BEFF8213A92C}" type="pres">
      <dgm:prSet presAssocID="{C7522968-AE74-4297-B810-638D5E8BB39F}" presName="vert1" presStyleCnt="0"/>
      <dgm:spPr/>
    </dgm:pt>
  </dgm:ptLst>
  <dgm:cxnLst>
    <dgm:cxn modelId="{8B9FEA28-1E84-49F3-B97C-D53E3D273B61}" type="presOf" srcId="{88979621-659C-419C-9DC7-9F7D5F8AD8F2}" destId="{D21B453C-4883-4BE9-AD2C-830FB62634C6}" srcOrd="0" destOrd="0" presId="urn:microsoft.com/office/officeart/2008/layout/LinedList"/>
    <dgm:cxn modelId="{C0A14D69-4698-4005-A268-6ACDB6250502}" srcId="{BADD24FC-1915-4219-BFF3-F3AA17F19437}" destId="{88979621-659C-419C-9DC7-9F7D5F8AD8F2}" srcOrd="3" destOrd="0" parTransId="{EC6B521A-BE62-4EDB-8355-4E5ACBACE6B0}" sibTransId="{69D2A6DD-70A1-455F-AF0B-EC9F1761E16A}"/>
    <dgm:cxn modelId="{208A1050-DBD3-4BC0-81AF-267CEF5ACFB0}" type="presOf" srcId="{BADD24FC-1915-4219-BFF3-F3AA17F19437}" destId="{62469E48-C020-43B2-9092-296F80A23D05}" srcOrd="0" destOrd="0" presId="urn:microsoft.com/office/officeart/2008/layout/LinedList"/>
    <dgm:cxn modelId="{8844FE76-008A-4871-BB41-D191FC4838E2}" srcId="{BADD24FC-1915-4219-BFF3-F3AA17F19437}" destId="{C1A28665-6CFF-4643-A71E-BC77E4877B2D}" srcOrd="0" destOrd="0" parTransId="{7CB73121-F81D-4527-B2AE-1119BCB251BB}" sibTransId="{1796F96B-FB44-48F6-852D-59606353E258}"/>
    <dgm:cxn modelId="{34D82289-9D02-4856-9BB9-88B9C014FF4A}" srcId="{BADD24FC-1915-4219-BFF3-F3AA17F19437}" destId="{A0FAA50A-808F-486B-BF42-A44E96184284}" srcOrd="1" destOrd="0" parTransId="{FF0477B6-5079-4ABC-A1D1-BFCFEBAFD6EC}" sibTransId="{B2AFFBEB-739C-4BF3-A48F-B607DD384CDB}"/>
    <dgm:cxn modelId="{7579CA8B-9740-4E3E-8220-B73C475221D4}" type="presOf" srcId="{A0FAA50A-808F-486B-BF42-A44E96184284}" destId="{6B244733-1C90-4F53-8021-F7BC5DE51E3C}" srcOrd="0" destOrd="0" presId="urn:microsoft.com/office/officeart/2008/layout/LinedList"/>
    <dgm:cxn modelId="{5C93DF93-0810-4A1F-8E96-C4AE03B0553D}" srcId="{BADD24FC-1915-4219-BFF3-F3AA17F19437}" destId="{C7522968-AE74-4297-B810-638D5E8BB39F}" srcOrd="4" destOrd="0" parTransId="{9C6EC649-0EAF-4DB6-94BE-52D620B1C450}" sibTransId="{A44787C8-B68E-4B2C-B7E2-7C25C5837EE3}"/>
    <dgm:cxn modelId="{9A462DAD-1984-43C1-BAF1-99C8A656F844}" type="presOf" srcId="{41C0C984-EB0B-4372-ACFA-9D758B4193B9}" destId="{32D87515-79A7-4241-AEBD-3C11074EC4BB}" srcOrd="0" destOrd="0" presId="urn:microsoft.com/office/officeart/2008/layout/LinedList"/>
    <dgm:cxn modelId="{DEB1BBC3-38CC-4F57-B6E0-A1CAB16FF710}" type="presOf" srcId="{C1A28665-6CFF-4643-A71E-BC77E4877B2D}" destId="{C7CD08CD-EAF9-473B-8B22-734CC9653A9A}" srcOrd="0" destOrd="0" presId="urn:microsoft.com/office/officeart/2008/layout/LinedList"/>
    <dgm:cxn modelId="{B431F6EE-E102-4150-BCE9-3F26E52ABF7D}" srcId="{BADD24FC-1915-4219-BFF3-F3AA17F19437}" destId="{41C0C984-EB0B-4372-ACFA-9D758B4193B9}" srcOrd="2" destOrd="0" parTransId="{F867FD20-7614-4824-8A0F-EEB61B11A1B5}" sibTransId="{F46BA94F-734C-42A2-86BB-CF3268D9FFBA}"/>
    <dgm:cxn modelId="{CCC218F0-DEAD-49BF-9FE8-EEA56C66DE46}" type="presOf" srcId="{C7522968-AE74-4297-B810-638D5E8BB39F}" destId="{8F6F5C65-90C2-4C56-85D0-9E9AB4441BAF}" srcOrd="0" destOrd="0" presId="urn:microsoft.com/office/officeart/2008/layout/LinedList"/>
    <dgm:cxn modelId="{F4667B6F-437E-4AF0-8CA3-3372BE08C213}" type="presParOf" srcId="{62469E48-C020-43B2-9092-296F80A23D05}" destId="{19CBF668-8323-4616-AEC0-D34D042E808D}" srcOrd="0" destOrd="0" presId="urn:microsoft.com/office/officeart/2008/layout/LinedList"/>
    <dgm:cxn modelId="{178E17AC-27A6-4359-982B-5886153D5AE8}" type="presParOf" srcId="{62469E48-C020-43B2-9092-296F80A23D05}" destId="{C93419D4-511D-4E73-875F-F0512B155434}" srcOrd="1" destOrd="0" presId="urn:microsoft.com/office/officeart/2008/layout/LinedList"/>
    <dgm:cxn modelId="{F587D0EF-37B1-46E4-A317-0B6229FD0A66}" type="presParOf" srcId="{C93419D4-511D-4E73-875F-F0512B155434}" destId="{C7CD08CD-EAF9-473B-8B22-734CC9653A9A}" srcOrd="0" destOrd="0" presId="urn:microsoft.com/office/officeart/2008/layout/LinedList"/>
    <dgm:cxn modelId="{43579FA9-64FF-4AE0-89AF-2DEF74882A5A}" type="presParOf" srcId="{C93419D4-511D-4E73-875F-F0512B155434}" destId="{0DEB4191-9669-4B61-91DE-690838E61573}" srcOrd="1" destOrd="0" presId="urn:microsoft.com/office/officeart/2008/layout/LinedList"/>
    <dgm:cxn modelId="{A1472F37-0A6A-4E71-9606-7DEFA21E10F9}" type="presParOf" srcId="{62469E48-C020-43B2-9092-296F80A23D05}" destId="{37188FE7-D966-4B33-BE1B-542D84085489}" srcOrd="2" destOrd="0" presId="urn:microsoft.com/office/officeart/2008/layout/LinedList"/>
    <dgm:cxn modelId="{EFA36919-FA89-4FFF-A251-0FD46A172A73}" type="presParOf" srcId="{62469E48-C020-43B2-9092-296F80A23D05}" destId="{EEA9B572-021D-4C1B-9BDB-B763690A69C0}" srcOrd="3" destOrd="0" presId="urn:microsoft.com/office/officeart/2008/layout/LinedList"/>
    <dgm:cxn modelId="{76E40779-C758-4FEA-853D-CBDBC38AD15A}" type="presParOf" srcId="{EEA9B572-021D-4C1B-9BDB-B763690A69C0}" destId="{6B244733-1C90-4F53-8021-F7BC5DE51E3C}" srcOrd="0" destOrd="0" presId="urn:microsoft.com/office/officeart/2008/layout/LinedList"/>
    <dgm:cxn modelId="{20DE5536-DA85-4A71-868F-B082A30E2439}" type="presParOf" srcId="{EEA9B572-021D-4C1B-9BDB-B763690A69C0}" destId="{366B6ECE-8D24-43D1-8E9C-A0D7D45C6F7D}" srcOrd="1" destOrd="0" presId="urn:microsoft.com/office/officeart/2008/layout/LinedList"/>
    <dgm:cxn modelId="{230CE3FD-9637-4721-9C40-3E45882F3EAA}" type="presParOf" srcId="{62469E48-C020-43B2-9092-296F80A23D05}" destId="{A6BE1AE3-97D9-45DC-902C-D20918FE5CDC}" srcOrd="4" destOrd="0" presId="urn:microsoft.com/office/officeart/2008/layout/LinedList"/>
    <dgm:cxn modelId="{C29C8CA4-B515-4C3E-87B4-FAE536C1D19B}" type="presParOf" srcId="{62469E48-C020-43B2-9092-296F80A23D05}" destId="{EEED8674-003F-4366-9719-4FE223491915}" srcOrd="5" destOrd="0" presId="urn:microsoft.com/office/officeart/2008/layout/LinedList"/>
    <dgm:cxn modelId="{AF223CFA-7391-4D54-BB62-580F2A872A02}" type="presParOf" srcId="{EEED8674-003F-4366-9719-4FE223491915}" destId="{32D87515-79A7-4241-AEBD-3C11074EC4BB}" srcOrd="0" destOrd="0" presId="urn:microsoft.com/office/officeart/2008/layout/LinedList"/>
    <dgm:cxn modelId="{BB92CA9A-655C-4B13-A127-C1CAE4DBCFF0}" type="presParOf" srcId="{EEED8674-003F-4366-9719-4FE223491915}" destId="{00A7EA97-0D04-4872-B3A2-56DD169B8532}" srcOrd="1" destOrd="0" presId="urn:microsoft.com/office/officeart/2008/layout/LinedList"/>
    <dgm:cxn modelId="{36D78807-3D82-4309-830C-3AF1CDA2381E}" type="presParOf" srcId="{62469E48-C020-43B2-9092-296F80A23D05}" destId="{E061F939-29DD-4C52-A374-0E5058F9710A}" srcOrd="6" destOrd="0" presId="urn:microsoft.com/office/officeart/2008/layout/LinedList"/>
    <dgm:cxn modelId="{21A88E20-22B3-4016-8E55-D9A70F1031ED}" type="presParOf" srcId="{62469E48-C020-43B2-9092-296F80A23D05}" destId="{B2E62A6C-2E89-4B37-89EA-52250D92B6AF}" srcOrd="7" destOrd="0" presId="urn:microsoft.com/office/officeart/2008/layout/LinedList"/>
    <dgm:cxn modelId="{7CD27F91-5965-4180-AE37-44B7E09C4153}" type="presParOf" srcId="{B2E62A6C-2E89-4B37-89EA-52250D92B6AF}" destId="{D21B453C-4883-4BE9-AD2C-830FB62634C6}" srcOrd="0" destOrd="0" presId="urn:microsoft.com/office/officeart/2008/layout/LinedList"/>
    <dgm:cxn modelId="{2465625B-BA6A-479E-BE6D-63DEBE5D5B52}" type="presParOf" srcId="{B2E62A6C-2E89-4B37-89EA-52250D92B6AF}" destId="{164050F2-2DC3-4700-B125-0CFA5B906B2D}" srcOrd="1" destOrd="0" presId="urn:microsoft.com/office/officeart/2008/layout/LinedList"/>
    <dgm:cxn modelId="{03292862-C784-44AF-92EA-A645DD44B01A}" type="presParOf" srcId="{62469E48-C020-43B2-9092-296F80A23D05}" destId="{A6FB201E-0082-4EC5-B633-10628579D2B6}" srcOrd="8" destOrd="0" presId="urn:microsoft.com/office/officeart/2008/layout/LinedList"/>
    <dgm:cxn modelId="{3A8621A4-0533-408D-A906-65C35DD652FA}" type="presParOf" srcId="{62469E48-C020-43B2-9092-296F80A23D05}" destId="{81DDCD2E-E8CE-40F8-882A-F307510CF94E}" srcOrd="9" destOrd="0" presId="urn:microsoft.com/office/officeart/2008/layout/LinedList"/>
    <dgm:cxn modelId="{44456BE1-D7C2-4CA0-BDBB-894987756043}" type="presParOf" srcId="{81DDCD2E-E8CE-40F8-882A-F307510CF94E}" destId="{8F6F5C65-90C2-4C56-85D0-9E9AB4441BAF}" srcOrd="0" destOrd="0" presId="urn:microsoft.com/office/officeart/2008/layout/LinedList"/>
    <dgm:cxn modelId="{68A70D34-1516-482F-B9E2-B06040B1EDC3}" type="presParOf" srcId="{81DDCD2E-E8CE-40F8-882A-F307510CF94E}" destId="{EDB8FCD1-62F6-44EE-AD3F-BEFF8213A9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C839E-6EA7-4DDB-895F-A09E417157E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62B9F67-FC37-4559-A969-67FB99BE0029}">
      <dgm:prSet custT="1"/>
      <dgm:spPr/>
      <dgm:t>
        <a:bodyPr/>
        <a:lstStyle/>
        <a:p>
          <a:r>
            <a:rPr lang="en-US" sz="2000" dirty="0">
              <a:latin typeface="Calibri" panose="020F0502020204030204" pitchFamily="34" charset="0"/>
              <a:cs typeface="Calibri" panose="020F0502020204030204" pitchFamily="34" charset="0"/>
            </a:rPr>
            <a:t>Discuss class in groups. </a:t>
          </a:r>
        </a:p>
      </dgm:t>
    </dgm:pt>
    <dgm:pt modelId="{7461FF38-98DA-4B60-9E47-03B2C4EAA0B4}" type="parTrans" cxnId="{7D138316-7793-4E97-94D0-D14619B18248}">
      <dgm:prSet/>
      <dgm:spPr/>
      <dgm:t>
        <a:bodyPr/>
        <a:lstStyle/>
        <a:p>
          <a:endParaRPr lang="en-US"/>
        </a:p>
      </dgm:t>
    </dgm:pt>
    <dgm:pt modelId="{6C7993DE-D8C8-4F12-A518-E6EAC16CAD5D}" type="sibTrans" cxnId="{7D138316-7793-4E97-94D0-D14619B18248}">
      <dgm:prSet/>
      <dgm:spPr/>
      <dgm:t>
        <a:bodyPr/>
        <a:lstStyle/>
        <a:p>
          <a:endParaRPr lang="en-US"/>
        </a:p>
      </dgm:t>
    </dgm:pt>
    <dgm:pt modelId="{53B7CC88-4197-428E-A1AE-DD2CD333C6B2}">
      <dgm:prSet/>
      <dgm:spPr/>
      <dgm:t>
        <a:bodyPr/>
        <a:lstStyle/>
        <a:p>
          <a:endParaRPr lang="en-US" dirty="0"/>
        </a:p>
      </dgm:t>
    </dgm:pt>
    <dgm:pt modelId="{7B5152C2-56AF-4726-986C-195C80BF4C53}" type="parTrans" cxnId="{A3DA5369-5635-4E54-9CFF-2E31CE7E5675}">
      <dgm:prSet/>
      <dgm:spPr/>
      <dgm:t>
        <a:bodyPr/>
        <a:lstStyle/>
        <a:p>
          <a:endParaRPr lang="en-US"/>
        </a:p>
      </dgm:t>
    </dgm:pt>
    <dgm:pt modelId="{CF6C25CE-28E1-4D2E-9F69-885D8EBD748C}" type="sibTrans" cxnId="{A3DA5369-5635-4E54-9CFF-2E31CE7E5675}">
      <dgm:prSet/>
      <dgm:spPr/>
      <dgm:t>
        <a:bodyPr/>
        <a:lstStyle/>
        <a:p>
          <a:endParaRPr lang="en-US"/>
        </a:p>
      </dgm:t>
    </dgm:pt>
    <dgm:pt modelId="{AB7CB8D6-FA2D-4CB2-B988-C07C62BB8CBC}" type="pres">
      <dgm:prSet presAssocID="{157C839E-6EA7-4DDB-895F-A09E417157E4}" presName="linear" presStyleCnt="0">
        <dgm:presLayoutVars>
          <dgm:animLvl val="lvl"/>
          <dgm:resizeHandles val="exact"/>
        </dgm:presLayoutVars>
      </dgm:prSet>
      <dgm:spPr/>
    </dgm:pt>
    <dgm:pt modelId="{17913558-8521-4473-9C13-1D54644DDF9F}" type="pres">
      <dgm:prSet presAssocID="{162B9F67-FC37-4559-A969-67FB99BE0029}" presName="parentText" presStyleLbl="node1" presStyleIdx="0" presStyleCnt="2">
        <dgm:presLayoutVars>
          <dgm:chMax val="0"/>
          <dgm:bulletEnabled val="1"/>
        </dgm:presLayoutVars>
      </dgm:prSet>
      <dgm:spPr/>
    </dgm:pt>
    <dgm:pt modelId="{7951D6C7-1681-4A15-87B1-FE14DED52FFE}" type="pres">
      <dgm:prSet presAssocID="{6C7993DE-D8C8-4F12-A518-E6EAC16CAD5D}" presName="spacer" presStyleCnt="0"/>
      <dgm:spPr/>
    </dgm:pt>
    <dgm:pt modelId="{2C326701-BCBC-4710-946C-5398B4C81F4F}" type="pres">
      <dgm:prSet presAssocID="{53B7CC88-4197-428E-A1AE-DD2CD333C6B2}" presName="parentText" presStyleLbl="node1" presStyleIdx="1" presStyleCnt="2">
        <dgm:presLayoutVars>
          <dgm:chMax val="0"/>
          <dgm:bulletEnabled val="1"/>
        </dgm:presLayoutVars>
      </dgm:prSet>
      <dgm:spPr/>
    </dgm:pt>
  </dgm:ptLst>
  <dgm:cxnLst>
    <dgm:cxn modelId="{7D138316-7793-4E97-94D0-D14619B18248}" srcId="{157C839E-6EA7-4DDB-895F-A09E417157E4}" destId="{162B9F67-FC37-4559-A969-67FB99BE0029}" srcOrd="0" destOrd="0" parTransId="{7461FF38-98DA-4B60-9E47-03B2C4EAA0B4}" sibTransId="{6C7993DE-D8C8-4F12-A518-E6EAC16CAD5D}"/>
    <dgm:cxn modelId="{12E0DC1A-EA5F-4BAA-A072-346F150722CE}" type="presOf" srcId="{53B7CC88-4197-428E-A1AE-DD2CD333C6B2}" destId="{2C326701-BCBC-4710-946C-5398B4C81F4F}" srcOrd="0" destOrd="0" presId="urn:microsoft.com/office/officeart/2005/8/layout/vList2"/>
    <dgm:cxn modelId="{35F1A833-48E7-4691-BAD9-F2ABEA51D00A}" type="presOf" srcId="{162B9F67-FC37-4559-A969-67FB99BE0029}" destId="{17913558-8521-4473-9C13-1D54644DDF9F}" srcOrd="0" destOrd="0" presId="urn:microsoft.com/office/officeart/2005/8/layout/vList2"/>
    <dgm:cxn modelId="{A3DA5369-5635-4E54-9CFF-2E31CE7E5675}" srcId="{157C839E-6EA7-4DDB-895F-A09E417157E4}" destId="{53B7CC88-4197-428E-A1AE-DD2CD333C6B2}" srcOrd="1" destOrd="0" parTransId="{7B5152C2-56AF-4726-986C-195C80BF4C53}" sibTransId="{CF6C25CE-28E1-4D2E-9F69-885D8EBD748C}"/>
    <dgm:cxn modelId="{F0D98B7A-6BBA-48CF-BA92-92130EFDEB64}" type="presOf" srcId="{157C839E-6EA7-4DDB-895F-A09E417157E4}" destId="{AB7CB8D6-FA2D-4CB2-B988-C07C62BB8CBC}" srcOrd="0" destOrd="0" presId="urn:microsoft.com/office/officeart/2005/8/layout/vList2"/>
    <dgm:cxn modelId="{7A203BA7-6E12-41B0-A332-6CDFCEEF6BF5}" type="presParOf" srcId="{AB7CB8D6-FA2D-4CB2-B988-C07C62BB8CBC}" destId="{17913558-8521-4473-9C13-1D54644DDF9F}" srcOrd="0" destOrd="0" presId="urn:microsoft.com/office/officeart/2005/8/layout/vList2"/>
    <dgm:cxn modelId="{8C61D767-005D-4ACD-BA4F-C7AEF986A8B5}" type="presParOf" srcId="{AB7CB8D6-FA2D-4CB2-B988-C07C62BB8CBC}" destId="{7951D6C7-1681-4A15-87B1-FE14DED52FFE}" srcOrd="1" destOrd="0" presId="urn:microsoft.com/office/officeart/2005/8/layout/vList2"/>
    <dgm:cxn modelId="{1C310D50-8C58-4889-9D91-53F2FB6E4496}" type="presParOf" srcId="{AB7CB8D6-FA2D-4CB2-B988-C07C62BB8CBC}" destId="{2C326701-BCBC-4710-946C-5398B4C81F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BF668-8323-4616-AEC0-D34D042E808D}">
      <dsp:nvSpPr>
        <dsp:cNvPr id="0" name=""/>
        <dsp:cNvSpPr/>
      </dsp:nvSpPr>
      <dsp:spPr>
        <a:xfrm>
          <a:off x="0" y="491"/>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D08CD-EAF9-473B-8B22-734CC9653A9A}">
      <dsp:nvSpPr>
        <dsp:cNvPr id="0" name=""/>
        <dsp:cNvSpPr/>
      </dsp:nvSpPr>
      <dsp:spPr>
        <a:xfrm>
          <a:off x="0" y="491"/>
          <a:ext cx="9720072"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NZ" sz="4000" kern="1200" dirty="0"/>
            <a:t>What does inequality mean to you? </a:t>
          </a:r>
          <a:endParaRPr lang="en-US" sz="4000" kern="1200" dirty="0"/>
        </a:p>
      </dsp:txBody>
      <dsp:txXfrm>
        <a:off x="0" y="491"/>
        <a:ext cx="9720072" cy="804475"/>
      </dsp:txXfrm>
    </dsp:sp>
    <dsp:sp modelId="{37188FE7-D966-4B33-BE1B-542D84085489}">
      <dsp:nvSpPr>
        <dsp:cNvPr id="0" name=""/>
        <dsp:cNvSpPr/>
      </dsp:nvSpPr>
      <dsp:spPr>
        <a:xfrm>
          <a:off x="0" y="804966"/>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44733-1C90-4F53-8021-F7BC5DE51E3C}">
      <dsp:nvSpPr>
        <dsp:cNvPr id="0" name=""/>
        <dsp:cNvSpPr/>
      </dsp:nvSpPr>
      <dsp:spPr>
        <a:xfrm>
          <a:off x="0" y="804966"/>
          <a:ext cx="9720072"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NZ" sz="4000" kern="1200"/>
            <a:t>Are there different types of inequality? </a:t>
          </a:r>
          <a:endParaRPr lang="en-US" sz="4000" kern="1200"/>
        </a:p>
      </dsp:txBody>
      <dsp:txXfrm>
        <a:off x="0" y="804966"/>
        <a:ext cx="9720072" cy="804475"/>
      </dsp:txXfrm>
    </dsp:sp>
    <dsp:sp modelId="{A6BE1AE3-97D9-45DC-902C-D20918FE5CDC}">
      <dsp:nvSpPr>
        <dsp:cNvPr id="0" name=""/>
        <dsp:cNvSpPr/>
      </dsp:nvSpPr>
      <dsp:spPr>
        <a:xfrm>
          <a:off x="0" y="1609442"/>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87515-79A7-4241-AEBD-3C11074EC4BB}">
      <dsp:nvSpPr>
        <dsp:cNvPr id="0" name=""/>
        <dsp:cNvSpPr/>
      </dsp:nvSpPr>
      <dsp:spPr>
        <a:xfrm>
          <a:off x="0" y="1609442"/>
          <a:ext cx="9720072"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NZ" sz="4000" kern="1200"/>
            <a:t>Are some more important than others? </a:t>
          </a:r>
          <a:endParaRPr lang="en-US" sz="4000" kern="1200"/>
        </a:p>
      </dsp:txBody>
      <dsp:txXfrm>
        <a:off x="0" y="1609442"/>
        <a:ext cx="9720072" cy="804475"/>
      </dsp:txXfrm>
    </dsp:sp>
    <dsp:sp modelId="{E061F939-29DD-4C52-A374-0E5058F9710A}">
      <dsp:nvSpPr>
        <dsp:cNvPr id="0" name=""/>
        <dsp:cNvSpPr/>
      </dsp:nvSpPr>
      <dsp:spPr>
        <a:xfrm>
          <a:off x="0" y="2413917"/>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B453C-4883-4BE9-AD2C-830FB62634C6}">
      <dsp:nvSpPr>
        <dsp:cNvPr id="0" name=""/>
        <dsp:cNvSpPr/>
      </dsp:nvSpPr>
      <dsp:spPr>
        <a:xfrm>
          <a:off x="0" y="2413917"/>
          <a:ext cx="9720072"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NZ" sz="4000" kern="1200"/>
            <a:t>Discuss </a:t>
          </a:r>
          <a:endParaRPr lang="en-US" sz="4000" kern="1200"/>
        </a:p>
      </dsp:txBody>
      <dsp:txXfrm>
        <a:off x="0" y="2413917"/>
        <a:ext cx="9720072" cy="804475"/>
      </dsp:txXfrm>
    </dsp:sp>
    <dsp:sp modelId="{A6FB201E-0082-4EC5-B633-10628579D2B6}">
      <dsp:nvSpPr>
        <dsp:cNvPr id="0" name=""/>
        <dsp:cNvSpPr/>
      </dsp:nvSpPr>
      <dsp:spPr>
        <a:xfrm>
          <a:off x="0" y="3218393"/>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F5C65-90C2-4C56-85D0-9E9AB4441BAF}">
      <dsp:nvSpPr>
        <dsp:cNvPr id="0" name=""/>
        <dsp:cNvSpPr/>
      </dsp:nvSpPr>
      <dsp:spPr>
        <a:xfrm>
          <a:off x="0" y="3218393"/>
          <a:ext cx="9720072"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NZ" sz="4000" kern="1200"/>
            <a:t>Feedback</a:t>
          </a:r>
          <a:endParaRPr lang="en-US" sz="4000" kern="1200"/>
        </a:p>
      </dsp:txBody>
      <dsp:txXfrm>
        <a:off x="0" y="3218393"/>
        <a:ext cx="9720072" cy="80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58-8521-4473-9C13-1D54644DDF9F}">
      <dsp:nvSpPr>
        <dsp:cNvPr id="0" name=""/>
        <dsp:cNvSpPr/>
      </dsp:nvSpPr>
      <dsp:spPr>
        <a:xfrm>
          <a:off x="0" y="1441943"/>
          <a:ext cx="6263640"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Discuss class in groups. </a:t>
          </a:r>
        </a:p>
      </dsp:txBody>
      <dsp:txXfrm>
        <a:off x="59399" y="1501342"/>
        <a:ext cx="6144842" cy="1098002"/>
      </dsp:txXfrm>
    </dsp:sp>
    <dsp:sp modelId="{2C326701-BCBC-4710-946C-5398B4C81F4F}">
      <dsp:nvSpPr>
        <dsp:cNvPr id="0" name=""/>
        <dsp:cNvSpPr/>
      </dsp:nvSpPr>
      <dsp:spPr>
        <a:xfrm>
          <a:off x="0" y="2845944"/>
          <a:ext cx="6263640" cy="12168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9399" y="2905343"/>
        <a:ext cx="6144842" cy="10980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F1DB5-8682-4DC3-AFE0-AA6F6EC448BA}" type="datetimeFigureOut">
              <a:rPr lang="en-NZ" smtClean="0"/>
              <a:t>14/08/2023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6750B-A282-4244-848B-88CEF477329D}" type="slidenum">
              <a:rPr lang="en-NZ" smtClean="0"/>
              <a:t>‹#›</a:t>
            </a:fld>
            <a:endParaRPr lang="en-NZ"/>
          </a:p>
        </p:txBody>
      </p:sp>
    </p:spTree>
    <p:extLst>
      <p:ext uri="{BB962C8B-B14F-4D97-AF65-F5344CB8AC3E}">
        <p14:creationId xmlns:p14="http://schemas.microsoft.com/office/powerpoint/2010/main" val="281936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a:t>Scattered by the wind</a:t>
            </a:r>
            <a:br>
              <a:rPr lang="en-NZ" sz="1200"/>
            </a:br>
            <a:r>
              <a:rPr lang="en-NZ" sz="1200"/>
              <a:t>Cleansed by the rain</a:t>
            </a:r>
            <a:br>
              <a:rPr lang="en-NZ" sz="1200"/>
            </a:br>
            <a:r>
              <a:rPr lang="en-NZ" sz="1200"/>
              <a:t>Uplifted by the sun</a:t>
            </a:r>
            <a:br>
              <a:rPr lang="en-NZ" sz="1200"/>
            </a:br>
            <a:r>
              <a:rPr lang="en-NZ" sz="1200"/>
              <a:t>All doubts are</a:t>
            </a:r>
            <a:br>
              <a:rPr lang="en-NZ" sz="1200"/>
            </a:br>
            <a:r>
              <a:rPr lang="en-NZ" sz="1200"/>
              <a:t>Lifted away</a:t>
            </a:r>
            <a:br>
              <a:rPr lang="en-NZ" sz="1200"/>
            </a:br>
            <a:r>
              <a:rPr lang="en-NZ" sz="1200"/>
              <a:t>All restraints are cast off</a:t>
            </a:r>
            <a:br>
              <a:rPr lang="en-NZ" sz="1200"/>
            </a:br>
            <a:r>
              <a:rPr lang="en-NZ" sz="1200"/>
              <a:t>Fly free, o spirit</a:t>
            </a:r>
            <a:br>
              <a:rPr lang="en-NZ" sz="1200"/>
            </a:br>
            <a:r>
              <a:rPr lang="en-NZ" sz="1200"/>
              <a:t>Fly to the realms of the heavens</a:t>
            </a:r>
            <a:br>
              <a:rPr lang="en-NZ" sz="1200"/>
            </a:br>
            <a:r>
              <a:rPr lang="en-NZ" sz="1200"/>
              <a:t>Uplifted by the sun</a:t>
            </a:r>
            <a:br>
              <a:rPr lang="en-NZ" sz="1200"/>
            </a:br>
            <a:r>
              <a:rPr lang="en-NZ" sz="1200"/>
              <a:t>All doubts are</a:t>
            </a:r>
            <a:br>
              <a:rPr lang="en-NZ" sz="1200"/>
            </a:br>
            <a:r>
              <a:rPr lang="en-NZ" sz="1200"/>
              <a:t>Lifted away</a:t>
            </a:r>
            <a:br>
              <a:rPr lang="en-NZ" sz="1200"/>
            </a:br>
            <a:r>
              <a:rPr lang="en-NZ" sz="1200"/>
              <a:t>All restraints are cast off</a:t>
            </a:r>
            <a:endParaRPr lang="en-US" sz="1200" cap="none"/>
          </a:p>
          <a:p>
            <a:endParaRPr lang="en-NZ"/>
          </a:p>
        </p:txBody>
      </p:sp>
      <p:sp>
        <p:nvSpPr>
          <p:cNvPr id="4" name="Slide Number Placeholder 3"/>
          <p:cNvSpPr>
            <a:spLocks noGrp="1"/>
          </p:cNvSpPr>
          <p:nvPr>
            <p:ph type="sldNum" sz="quarter" idx="5"/>
          </p:nvPr>
        </p:nvSpPr>
        <p:spPr/>
        <p:txBody>
          <a:bodyPr/>
          <a:lstStyle/>
          <a:p>
            <a:fld id="{72CC33E4-983E-450A-B01A-5E061FCF67B2}" type="slidenum">
              <a:rPr lang="en-NZ" smtClean="0"/>
              <a:t>3</a:t>
            </a:fld>
            <a:endParaRPr lang="en-NZ"/>
          </a:p>
        </p:txBody>
      </p:sp>
    </p:spTree>
    <p:extLst>
      <p:ext uri="{BB962C8B-B14F-4D97-AF65-F5344CB8AC3E}">
        <p14:creationId xmlns:p14="http://schemas.microsoft.com/office/powerpoint/2010/main" val="243512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a:cs typeface="Arial" charset="0"/>
              </a:rPr>
              <a:t>The separation of workers from the ownership of the means of production hid from view the actual process of exploitation. Marx called this “commodity fetishism” and ‘false consciousness’ in which workers saw themselves as being potentially equal with the capitalists (Marx, 1976, </a:t>
            </a:r>
            <a:r>
              <a:rPr lang="en-NZ" sz="1200" i="1" dirty="0">
                <a:cs typeface="Arial" charset="0"/>
              </a:rPr>
              <a:t>Capital Vol 1</a:t>
            </a:r>
            <a:r>
              <a:rPr lang="en-NZ" sz="1200" dirty="0">
                <a:cs typeface="Arial" charset="0"/>
              </a:rPr>
              <a:t> pp.163-77). </a:t>
            </a:r>
            <a:r>
              <a:rPr lang="en-NZ" sz="900" dirty="0">
                <a:cs typeface="Arial" charset="0"/>
              </a:rPr>
              <a:t>(</a:t>
            </a:r>
            <a:r>
              <a:rPr lang="en-NZ" sz="900" dirty="0" err="1">
                <a:cs typeface="Arial" charset="0"/>
              </a:rPr>
              <a:t>ie</a:t>
            </a:r>
            <a:r>
              <a:rPr lang="en-NZ" sz="900" dirty="0">
                <a:cs typeface="Arial" charset="0"/>
              </a:rPr>
              <a:t> Marx argues workers are conned and deluded into thinking they are getting a fair share of the market)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the importance</a:t>
            </a:r>
            <a:r>
              <a:rPr lang="en-US" baseline="0" dirty="0"/>
              <a:t> of</a:t>
            </a:r>
            <a:r>
              <a:rPr lang="en-NZ" sz="1200" dirty="0">
                <a:cs typeface="Arial" charset="0"/>
              </a:rPr>
              <a:t>  the ideas of “commodity fetishism” and ‘false consciousness’ in which workers saw themselves as being potentially equal with the capitalist.  Idea of fair share and what makes it seem that way. Important to touch on surplus value.</a:t>
            </a:r>
            <a:endParaRPr lang="en-US" dirty="0"/>
          </a:p>
          <a:p>
            <a:endParaRPr lang="en-NZ" dirty="0"/>
          </a:p>
        </p:txBody>
      </p:sp>
      <p:sp>
        <p:nvSpPr>
          <p:cNvPr id="4" name="Slide Number Placeholder 3"/>
          <p:cNvSpPr>
            <a:spLocks noGrp="1"/>
          </p:cNvSpPr>
          <p:nvPr>
            <p:ph type="sldNum" sz="quarter" idx="10"/>
          </p:nvPr>
        </p:nvSpPr>
        <p:spPr/>
        <p:txBody>
          <a:bodyPr/>
          <a:lstStyle/>
          <a:p>
            <a:fld id="{D85DA52E-FA4E-4280-BFAB-06E950414454}" type="slidenum">
              <a:rPr lang="en-NZ" smtClean="0"/>
              <a:pPr/>
              <a:t>32</a:t>
            </a:fld>
            <a:endParaRPr lang="en-NZ"/>
          </a:p>
        </p:txBody>
      </p:sp>
    </p:spTree>
    <p:extLst>
      <p:ext uri="{BB962C8B-B14F-4D97-AF65-F5344CB8AC3E}">
        <p14:creationId xmlns:p14="http://schemas.microsoft.com/office/powerpoint/2010/main" val="264456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a:cs typeface="Arial" charset="0"/>
              </a:rPr>
              <a:t>The separation of workers from the ownership of the means of production hid from view the actual process of exploitation. Marx called this “commodity fetishism” and ‘false consciousness’ in which workers saw themselves as being potentially equal with the capitalists (Marx, 1976, </a:t>
            </a:r>
            <a:r>
              <a:rPr lang="en-NZ" sz="1200" i="1" dirty="0">
                <a:cs typeface="Arial" charset="0"/>
              </a:rPr>
              <a:t>Capital Vol 1</a:t>
            </a:r>
            <a:r>
              <a:rPr lang="en-NZ" sz="1200" dirty="0">
                <a:cs typeface="Arial" charset="0"/>
              </a:rPr>
              <a:t> pp.163-77). </a:t>
            </a:r>
            <a:r>
              <a:rPr lang="en-NZ" sz="900" dirty="0">
                <a:cs typeface="Arial" charset="0"/>
              </a:rPr>
              <a:t>(</a:t>
            </a:r>
            <a:r>
              <a:rPr lang="en-NZ" sz="900" dirty="0" err="1">
                <a:cs typeface="Arial" charset="0"/>
              </a:rPr>
              <a:t>ie</a:t>
            </a:r>
            <a:r>
              <a:rPr lang="en-NZ" sz="900" dirty="0">
                <a:cs typeface="Arial" charset="0"/>
              </a:rPr>
              <a:t> Marx argues workers are conned and deluded into thinking they are getting a fair share of the market)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the importance</a:t>
            </a:r>
            <a:r>
              <a:rPr lang="en-US" baseline="0" dirty="0"/>
              <a:t> of</a:t>
            </a:r>
            <a:r>
              <a:rPr lang="en-NZ" sz="1200" dirty="0">
                <a:cs typeface="Arial" charset="0"/>
              </a:rPr>
              <a:t>  the ideas of “commodity fetishism” and ‘false consciousness’ in which workers saw themselves as being potentially equal with the capitalist.  Idea of fair share and what makes it seem that way. Important to touch on surplus value.</a:t>
            </a:r>
            <a:endParaRPr lang="en-US" dirty="0"/>
          </a:p>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5DA52E-FA4E-4280-BFAB-06E95041445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33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a:cs typeface="Arial" charset="0"/>
              </a:rPr>
              <a:t>The separation of workers from the ownership of the means of production hid from view the actual process of exploitation. Marx called this “commodity fetishism” and ‘false consciousness’ in which workers saw themselves as being potentially equal with the capitalists (Marx, 1976, </a:t>
            </a:r>
            <a:r>
              <a:rPr lang="en-NZ" sz="1200" i="1" dirty="0">
                <a:cs typeface="Arial" charset="0"/>
              </a:rPr>
              <a:t>Capital Vol 1</a:t>
            </a:r>
            <a:r>
              <a:rPr lang="en-NZ" sz="1200" dirty="0">
                <a:cs typeface="Arial" charset="0"/>
              </a:rPr>
              <a:t> pp.163-77). </a:t>
            </a:r>
            <a:r>
              <a:rPr lang="en-NZ" sz="900" dirty="0">
                <a:cs typeface="Arial" charset="0"/>
              </a:rPr>
              <a:t>(</a:t>
            </a:r>
            <a:r>
              <a:rPr lang="en-NZ" sz="900" dirty="0" err="1">
                <a:cs typeface="Arial" charset="0"/>
              </a:rPr>
              <a:t>ie</a:t>
            </a:r>
            <a:r>
              <a:rPr lang="en-NZ" sz="900" dirty="0">
                <a:cs typeface="Arial" charset="0"/>
              </a:rPr>
              <a:t> Marx argues workers are conned and deluded into thinking they are getting a fair share of the market)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the importance</a:t>
            </a:r>
            <a:r>
              <a:rPr lang="en-US" baseline="0" dirty="0"/>
              <a:t> of</a:t>
            </a:r>
            <a:r>
              <a:rPr lang="en-NZ" sz="1200" dirty="0">
                <a:cs typeface="Arial" charset="0"/>
              </a:rPr>
              <a:t>  the ideas of “commodity fetishism” and ‘false consciousness’ in which workers saw themselves as being potentially equal with the capitalist.  Idea of fair share and what makes it seem that way. Important to touch on surplus value.</a:t>
            </a:r>
            <a:endParaRPr lang="en-US" dirty="0"/>
          </a:p>
          <a:p>
            <a:endParaRPr lang="en-NZ" dirty="0"/>
          </a:p>
        </p:txBody>
      </p:sp>
      <p:sp>
        <p:nvSpPr>
          <p:cNvPr id="4" name="Slide Number Placeholder 3"/>
          <p:cNvSpPr>
            <a:spLocks noGrp="1"/>
          </p:cNvSpPr>
          <p:nvPr>
            <p:ph type="sldNum" sz="quarter" idx="10"/>
          </p:nvPr>
        </p:nvSpPr>
        <p:spPr/>
        <p:txBody>
          <a:bodyPr/>
          <a:lstStyle/>
          <a:p>
            <a:fld id="{D85DA52E-FA4E-4280-BFAB-06E950414454}" type="slidenum">
              <a:rPr lang="en-NZ" smtClean="0"/>
              <a:pPr/>
              <a:t>34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Highlight the idea of rationality</a:t>
            </a:r>
            <a:r>
              <a:rPr lang="en-US" baseline="0" dirty="0"/>
              <a:t> – suggests choice – idea of people being able to barter what they happen to be born into (assets – knowledge – contacts – alliances with others / political groupings) into better positions in society – </a:t>
            </a:r>
            <a:r>
              <a:rPr lang="en-US" baseline="0" dirty="0" err="1"/>
              <a:t>ie</a:t>
            </a:r>
            <a:r>
              <a:rPr lang="en-US" baseline="0" dirty="0"/>
              <a:t> up the ladder. Could be very simplistically reduced to the notion that Weber says society CAN be fair and class is only one of many ways to describe differences in society  and Marx says society CANT be fair and that production relations / expropriation of surplus means that society is inherently designed to suit the rich. Maybe important to contrast the two ideas (Marx / Weber) again and check how the ideas fit with peoples lived experience. – AND ask who benefits from each idea?</a:t>
            </a:r>
            <a:endParaRPr lang="en-US" dirty="0"/>
          </a:p>
          <a:p>
            <a:endParaRPr lang="en-NZ" dirty="0"/>
          </a:p>
        </p:txBody>
      </p:sp>
      <p:sp>
        <p:nvSpPr>
          <p:cNvPr id="4" name="Slide Number Placeholder 3"/>
          <p:cNvSpPr>
            <a:spLocks noGrp="1"/>
          </p:cNvSpPr>
          <p:nvPr>
            <p:ph type="sldNum" sz="quarter" idx="10"/>
          </p:nvPr>
        </p:nvSpPr>
        <p:spPr/>
        <p:txBody>
          <a:bodyPr/>
          <a:lstStyle/>
          <a:p>
            <a:fld id="{D85DA52E-FA4E-4280-BFAB-06E950414454}" type="slidenum">
              <a:rPr lang="en-NZ" smtClean="0"/>
              <a:pPr/>
              <a:t>36</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FF8EB88-A26C-4A68-922E-D233F8D27E76}" type="datetimeFigureOut">
              <a:rPr lang="en-NZ" smtClean="0"/>
              <a:t>14/08/2023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EAC20B-1B71-47C9-910D-FFE57F4D722F}" type="slidenum">
              <a:rPr lang="en-NZ" smtClean="0"/>
              <a:t>‹#›</a:t>
            </a:fld>
            <a:endParaRPr lang="en-NZ"/>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013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8EB88-A26C-4A68-922E-D233F8D27E76}" type="datetimeFigureOut">
              <a:rPr lang="en-NZ" smtClean="0"/>
              <a:t>14/08/2023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EAC20B-1B71-47C9-910D-FFE57F4D722F}" type="slidenum">
              <a:rPr lang="en-NZ" smtClean="0"/>
              <a:t>‹#›</a:t>
            </a:fld>
            <a:endParaRPr lang="en-NZ"/>
          </a:p>
        </p:txBody>
      </p:sp>
    </p:spTree>
    <p:extLst>
      <p:ext uri="{BB962C8B-B14F-4D97-AF65-F5344CB8AC3E}">
        <p14:creationId xmlns:p14="http://schemas.microsoft.com/office/powerpoint/2010/main" val="20756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8EB88-A26C-4A68-922E-D233F8D27E76}" type="datetimeFigureOut">
              <a:rPr lang="en-NZ" smtClean="0"/>
              <a:t>14/08/2023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EAC20B-1B71-47C9-910D-FFE57F4D722F}" type="slidenum">
              <a:rPr lang="en-NZ" smtClean="0"/>
              <a:t>‹#›</a:t>
            </a:fld>
            <a:endParaRPr lang="en-NZ"/>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260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F359-6CA6-4392-9F98-6EEB30DC737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87C549DD-DB80-49E1-AD3D-BCFE934BA76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39B986F-7DA5-490A-9A77-859DBA2EA9D3}"/>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5" name="Footer Placeholder 4">
            <a:extLst>
              <a:ext uri="{FF2B5EF4-FFF2-40B4-BE49-F238E27FC236}">
                <a16:creationId xmlns:a16="http://schemas.microsoft.com/office/drawing/2014/main" id="{BF871497-04C7-44C3-935E-4D944995810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98BE384-D1DF-461A-90DF-BA71E880F8E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332470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C3B7-C2A6-4CDC-947E-4128A5091F8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5939C57-771E-415D-B301-46B764B2A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94D9296-4883-41CB-B979-3066CC23A614}"/>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5" name="Footer Placeholder 4">
            <a:extLst>
              <a:ext uri="{FF2B5EF4-FFF2-40B4-BE49-F238E27FC236}">
                <a16:creationId xmlns:a16="http://schemas.microsoft.com/office/drawing/2014/main" id="{05B18651-1A47-4200-8AE5-C0331F68241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7243EF-856E-4668-97DF-14BEA122E0B0}"/>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655729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002D-AC41-467F-906C-AE533A4CE83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EFE30EE-F2C5-4A3A-B793-E07CCF99C79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CD7DB-06AD-4788-95F2-828F7566D347}"/>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5" name="Footer Placeholder 4">
            <a:extLst>
              <a:ext uri="{FF2B5EF4-FFF2-40B4-BE49-F238E27FC236}">
                <a16:creationId xmlns:a16="http://schemas.microsoft.com/office/drawing/2014/main" id="{3FFA7A2B-517D-426C-B0B5-73C24BD4F4C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BCA646E-A3DD-45CF-9DAC-E6CCE58BD52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240937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0924-C3AB-4339-AE10-BFC2FA01159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DE80996-49F7-47CC-BD5D-FF1E13DA5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FB60A7B-6B6E-4B4B-B1DE-83DBF6D804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6AE309A-440F-4C61-80C7-AAEA0DF92777}"/>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6" name="Footer Placeholder 5">
            <a:extLst>
              <a:ext uri="{FF2B5EF4-FFF2-40B4-BE49-F238E27FC236}">
                <a16:creationId xmlns:a16="http://schemas.microsoft.com/office/drawing/2014/main" id="{25EC1750-101A-4678-BFC9-3D0E4340672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AC3DCE5-8CFE-48D2-89C8-D360FD477D6C}"/>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91447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8EBE-B140-4983-98ED-17737832BB1F}"/>
              </a:ext>
            </a:extLst>
          </p:cNvPr>
          <p:cNvSpPr>
            <a:spLocks noGrp="1"/>
          </p:cNvSpPr>
          <p:nvPr>
            <p:ph type="title"/>
          </p:nvPr>
        </p:nvSpPr>
        <p:spPr>
          <a:xfrm>
            <a:off x="839788" y="365127"/>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A183DBD-3531-4A53-B1A6-E7594A50FC1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7568E-1C93-41BB-B805-9D58A478E84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3F37707-CAEF-4B11-9A5F-13ED476F0B0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06554-35B6-4FC4-B047-658C595B5CA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367B80B-2524-41F4-9546-C726CAB18E48}"/>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8" name="Footer Placeholder 7">
            <a:extLst>
              <a:ext uri="{FF2B5EF4-FFF2-40B4-BE49-F238E27FC236}">
                <a16:creationId xmlns:a16="http://schemas.microsoft.com/office/drawing/2014/main" id="{23D053E4-7264-406A-913E-9D27C8FB0D7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AFE67A8-4FAB-40DE-8643-226AD0B9394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15832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9894-5A7E-4E7E-9ED9-5AB43A603BB9}"/>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17F9836-415C-4191-BDD3-835835984CFE}"/>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4" name="Footer Placeholder 3">
            <a:extLst>
              <a:ext uri="{FF2B5EF4-FFF2-40B4-BE49-F238E27FC236}">
                <a16:creationId xmlns:a16="http://schemas.microsoft.com/office/drawing/2014/main" id="{63BCF61C-CEA1-4BD4-BA80-8ABF74E4405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B6EBD1B-E478-4E10-B81B-897803C971AD}"/>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82273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47FA9-FC88-4B8D-A737-2C780547590F}"/>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3" name="Footer Placeholder 2">
            <a:extLst>
              <a:ext uri="{FF2B5EF4-FFF2-40B4-BE49-F238E27FC236}">
                <a16:creationId xmlns:a16="http://schemas.microsoft.com/office/drawing/2014/main" id="{F1E6DC09-63E9-4E33-92C3-C23B08DB2D33}"/>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BC9DD1C-5C89-4FE5-AAF1-76BE4C440EB4}"/>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124690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D061-2E27-4B2B-AA3A-8420563A6EA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0A4A8D3-048F-44B0-98F1-97A16F210A7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8C51AE5-8F74-49FE-A97D-85C7EF24B20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D18A1EE-0DC8-4A4F-803D-DF5395985157}"/>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6" name="Footer Placeholder 5">
            <a:extLst>
              <a:ext uri="{FF2B5EF4-FFF2-40B4-BE49-F238E27FC236}">
                <a16:creationId xmlns:a16="http://schemas.microsoft.com/office/drawing/2014/main" id="{DF9B30CA-30BF-42D8-A9BC-6712ACDFA17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FC4C2B8-610D-4B81-BD36-0B3649B38D32}"/>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18756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8EB88-A26C-4A68-922E-D233F8D27E76}" type="datetimeFigureOut">
              <a:rPr lang="en-NZ" smtClean="0"/>
              <a:t>14/08/2023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EAC20B-1B71-47C9-910D-FFE57F4D722F}" type="slidenum">
              <a:rPr lang="en-NZ" smtClean="0"/>
              <a:t>‹#›</a:t>
            </a:fld>
            <a:endParaRPr lang="en-NZ"/>
          </a:p>
        </p:txBody>
      </p:sp>
    </p:spTree>
    <p:extLst>
      <p:ext uri="{BB962C8B-B14F-4D97-AF65-F5344CB8AC3E}">
        <p14:creationId xmlns:p14="http://schemas.microsoft.com/office/powerpoint/2010/main" val="4010738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A5E3-55AC-46B0-8953-F3AAF7B6CB2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996786B5-E1B1-48FC-8CB0-8B41E757B0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630B53A3-C234-43F3-9711-53D1396A68D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4C8166-3D25-4D95-8073-3F4B31923BF8}"/>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6" name="Footer Placeholder 5">
            <a:extLst>
              <a:ext uri="{FF2B5EF4-FFF2-40B4-BE49-F238E27FC236}">
                <a16:creationId xmlns:a16="http://schemas.microsoft.com/office/drawing/2014/main" id="{90AE628F-C994-49A9-9375-40DF7803FA1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1ABF01A-70E9-4583-93C4-BB9CC1518AF7}"/>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313183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082D-1336-46AB-BAEB-7202522BE48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D1E7262-3738-4BEE-B32B-E21F00978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1C095C5-C781-4081-B93B-0FD74E514106}"/>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5" name="Footer Placeholder 4">
            <a:extLst>
              <a:ext uri="{FF2B5EF4-FFF2-40B4-BE49-F238E27FC236}">
                <a16:creationId xmlns:a16="http://schemas.microsoft.com/office/drawing/2014/main" id="{5464C53E-8894-492D-A97D-74831513AD3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EF2274F-A8EC-4F6F-845D-8FEC97DC1576}"/>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427338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F8D94-AB29-4933-87F6-7E5B169E89F7}"/>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0A73AFD-8556-474A-8521-87AAF75E493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BAF884E-9003-463E-9F40-E8FEDF0D06B0}"/>
              </a:ext>
            </a:extLst>
          </p:cNvPr>
          <p:cNvSpPr>
            <a:spLocks noGrp="1"/>
          </p:cNvSpPr>
          <p:nvPr>
            <p:ph type="dt" sz="half" idx="10"/>
          </p:nvPr>
        </p:nvSpPr>
        <p:spPr/>
        <p:txBody>
          <a:bodyPr/>
          <a:lstStyle/>
          <a:p>
            <a:fld id="{761C05CC-F8CA-4576-A8A5-350E32983643}" type="datetimeFigureOut">
              <a:rPr lang="en-NZ" smtClean="0"/>
              <a:t>14/08/2023</a:t>
            </a:fld>
            <a:endParaRPr lang="en-NZ"/>
          </a:p>
        </p:txBody>
      </p:sp>
      <p:sp>
        <p:nvSpPr>
          <p:cNvPr id="5" name="Footer Placeholder 4">
            <a:extLst>
              <a:ext uri="{FF2B5EF4-FFF2-40B4-BE49-F238E27FC236}">
                <a16:creationId xmlns:a16="http://schemas.microsoft.com/office/drawing/2014/main" id="{6F0951B5-3FA3-44A9-93A3-C3044211F8C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382951E-3630-4546-95AA-383A5A2B8F43}"/>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086375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59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8EB88-A26C-4A68-922E-D233F8D27E76}" type="datetimeFigureOut">
              <a:rPr lang="en-NZ" smtClean="0"/>
              <a:t>14/08/2023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EAC20B-1B71-47C9-910D-FFE57F4D722F}"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795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8EB88-A26C-4A68-922E-D233F8D27E76}" type="datetimeFigureOut">
              <a:rPr lang="en-NZ" smtClean="0"/>
              <a:t>14/08/2023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EAC20B-1B71-47C9-910D-FFE57F4D722F}" type="slidenum">
              <a:rPr lang="en-NZ" smtClean="0"/>
              <a:t>‹#›</a:t>
            </a:fld>
            <a:endParaRPr lang="en-NZ"/>
          </a:p>
        </p:txBody>
      </p:sp>
    </p:spTree>
    <p:extLst>
      <p:ext uri="{BB962C8B-B14F-4D97-AF65-F5344CB8AC3E}">
        <p14:creationId xmlns:p14="http://schemas.microsoft.com/office/powerpoint/2010/main" val="384774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F8EB88-A26C-4A68-922E-D233F8D27E76}" type="datetimeFigureOut">
              <a:rPr lang="en-NZ" smtClean="0"/>
              <a:t>14/08/2023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CEAC20B-1B71-47C9-910D-FFE57F4D722F}" type="slidenum">
              <a:rPr lang="en-NZ" smtClean="0"/>
              <a:t>‹#›</a:t>
            </a:fld>
            <a:endParaRPr lang="en-NZ"/>
          </a:p>
        </p:txBody>
      </p:sp>
    </p:spTree>
    <p:extLst>
      <p:ext uri="{BB962C8B-B14F-4D97-AF65-F5344CB8AC3E}">
        <p14:creationId xmlns:p14="http://schemas.microsoft.com/office/powerpoint/2010/main" val="335165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F8EB88-A26C-4A68-922E-D233F8D27E76}" type="datetimeFigureOut">
              <a:rPr lang="en-NZ" smtClean="0"/>
              <a:t>14/08/2023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CEAC20B-1B71-47C9-910D-FFE57F4D722F}" type="slidenum">
              <a:rPr lang="en-NZ" smtClean="0"/>
              <a:t>‹#›</a:t>
            </a:fld>
            <a:endParaRPr lang="en-NZ"/>
          </a:p>
        </p:txBody>
      </p:sp>
    </p:spTree>
    <p:extLst>
      <p:ext uri="{BB962C8B-B14F-4D97-AF65-F5344CB8AC3E}">
        <p14:creationId xmlns:p14="http://schemas.microsoft.com/office/powerpoint/2010/main" val="50082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8EB88-A26C-4A68-922E-D233F8D27E76}" type="datetimeFigureOut">
              <a:rPr lang="en-NZ" smtClean="0"/>
              <a:t>14/08/2023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CEAC20B-1B71-47C9-910D-FFE57F4D722F}" type="slidenum">
              <a:rPr lang="en-NZ" smtClean="0"/>
              <a:t>‹#›</a:t>
            </a:fld>
            <a:endParaRPr lang="en-NZ"/>
          </a:p>
        </p:txBody>
      </p:sp>
    </p:spTree>
    <p:extLst>
      <p:ext uri="{BB962C8B-B14F-4D97-AF65-F5344CB8AC3E}">
        <p14:creationId xmlns:p14="http://schemas.microsoft.com/office/powerpoint/2010/main" val="221319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8EB88-A26C-4A68-922E-D233F8D27E76}" type="datetimeFigureOut">
              <a:rPr lang="en-NZ" smtClean="0"/>
              <a:t>14/08/2023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EAC20B-1B71-47C9-910D-FFE57F4D722F}" type="slidenum">
              <a:rPr lang="en-NZ" smtClean="0"/>
              <a:t>‹#›</a:t>
            </a:fld>
            <a:endParaRPr lang="en-NZ"/>
          </a:p>
        </p:txBody>
      </p:sp>
    </p:spTree>
    <p:extLst>
      <p:ext uri="{BB962C8B-B14F-4D97-AF65-F5344CB8AC3E}">
        <p14:creationId xmlns:p14="http://schemas.microsoft.com/office/powerpoint/2010/main" val="184212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F8EB88-A26C-4A68-922E-D233F8D27E76}" type="datetimeFigureOut">
              <a:rPr lang="en-NZ" smtClean="0"/>
              <a:t>14/08/2023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EAC20B-1B71-47C9-910D-FFE57F4D722F}"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1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FF8EB88-A26C-4A68-922E-D233F8D27E76}" type="datetimeFigureOut">
              <a:rPr lang="en-NZ" smtClean="0"/>
              <a:t>14/08/2023</a:t>
            </a:fld>
            <a:endParaRPr lang="en-N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N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CEAC20B-1B71-47C9-910D-FFE57F4D722F}" type="slidenum">
              <a:rPr lang="en-NZ" smtClean="0"/>
              <a:t>‹#›</a:t>
            </a:fld>
            <a:endParaRPr lang="en-NZ"/>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49545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EF29A1-0391-4BFD-B1BF-ECCBFEE3CA3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FB717B9-E14F-4D0F-ABCE-D9F3B99BD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82CC2F0-307B-4930-890A-FDEA96C9FF6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1C05CC-F8CA-4576-A8A5-350E32983643}" type="datetimeFigureOut">
              <a:rPr lang="en-NZ" smtClean="0"/>
              <a:t>14/08/2023</a:t>
            </a:fld>
            <a:endParaRPr lang="en-NZ"/>
          </a:p>
        </p:txBody>
      </p:sp>
      <p:sp>
        <p:nvSpPr>
          <p:cNvPr id="5" name="Footer Placeholder 4">
            <a:extLst>
              <a:ext uri="{FF2B5EF4-FFF2-40B4-BE49-F238E27FC236}">
                <a16:creationId xmlns:a16="http://schemas.microsoft.com/office/drawing/2014/main" id="{84CC3CD4-E528-44A1-929E-C7EFCE50736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4B66713-BB4E-4576-95B2-C45F8A7787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BC7379-DABC-4837-A014-E1EB9B034089}" type="slidenum">
              <a:rPr lang="en-NZ" smtClean="0"/>
              <a:t>‹#›</a:t>
            </a:fld>
            <a:endParaRPr lang="en-NZ"/>
          </a:p>
        </p:txBody>
      </p:sp>
    </p:spTree>
    <p:extLst>
      <p:ext uri="{BB962C8B-B14F-4D97-AF65-F5344CB8AC3E}">
        <p14:creationId xmlns:p14="http://schemas.microsoft.com/office/powerpoint/2010/main" val="25550808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UCSGGATWiQ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C4HflC2L7M4"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wRWwrdRjkDA?feature=oembed" TargetMode="External"/><Relationship Id="rId6" Type="http://schemas.openxmlformats.org/officeDocument/2006/relationships/image" Target="../media/image3.jpeg"/><Relationship Id="rId5" Type="http://schemas.openxmlformats.org/officeDocument/2006/relationships/hyperlink" Target="https://youtu.be/wRWwrdRjkDA"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f9dLcGJ5NI0?t=8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wgtn.ac.nz/__data/assets/pdf_file/0007/1935430/WP-21-10-wealth-inequality-in-New-Zealan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AAC8-B042-4EE9-9981-C1500085ED8D}"/>
              </a:ext>
            </a:extLst>
          </p:cNvPr>
          <p:cNvSpPr>
            <a:spLocks noGrp="1"/>
          </p:cNvSpPr>
          <p:nvPr>
            <p:ph type="ctrTitle"/>
          </p:nvPr>
        </p:nvSpPr>
        <p:spPr>
          <a:xfrm>
            <a:off x="432461" y="1201002"/>
            <a:ext cx="10997539" cy="2779619"/>
          </a:xfrm>
        </p:spPr>
        <p:txBody>
          <a:bodyPr anchor="b">
            <a:normAutofit/>
          </a:bodyPr>
          <a:lstStyle/>
          <a:p>
            <a:pPr algn="l"/>
            <a:r>
              <a:rPr lang="en-NZ" sz="4800" dirty="0">
                <a:solidFill>
                  <a:srgbClr val="FFFFFF"/>
                </a:solidFill>
              </a:rPr>
              <a:t>Consensus and Conflict: </a:t>
            </a:r>
            <a:br>
              <a:rPr lang="en-NZ" sz="4800" dirty="0">
                <a:solidFill>
                  <a:srgbClr val="FFFFFF"/>
                </a:solidFill>
              </a:rPr>
            </a:br>
            <a:r>
              <a:rPr lang="en-NZ" sz="4800" dirty="0">
                <a:solidFill>
                  <a:srgbClr val="FFFFFF"/>
                </a:solidFill>
              </a:rPr>
              <a:t>The context of change.</a:t>
            </a:r>
            <a:br>
              <a:rPr lang="en-NZ" sz="4800" dirty="0">
                <a:solidFill>
                  <a:srgbClr val="FFFFFF"/>
                </a:solidFill>
              </a:rPr>
            </a:br>
            <a:r>
              <a:rPr lang="en-NZ" sz="4800" dirty="0">
                <a:solidFill>
                  <a:srgbClr val="FFFFFF"/>
                </a:solidFill>
              </a:rPr>
              <a:t>Inequality, Class, Stratification, capitalism</a:t>
            </a:r>
          </a:p>
        </p:txBody>
      </p:sp>
      <p:sp>
        <p:nvSpPr>
          <p:cNvPr id="3" name="Subtitle 2">
            <a:extLst>
              <a:ext uri="{FF2B5EF4-FFF2-40B4-BE49-F238E27FC236}">
                <a16:creationId xmlns:a16="http://schemas.microsoft.com/office/drawing/2014/main" id="{D45537C4-7CC9-482D-AAB0-6D6C81082828}"/>
              </a:ext>
            </a:extLst>
          </p:cNvPr>
          <p:cNvSpPr>
            <a:spLocks noGrp="1"/>
          </p:cNvSpPr>
          <p:nvPr>
            <p:ph type="subTitle" idx="1"/>
          </p:nvPr>
        </p:nvSpPr>
        <p:spPr>
          <a:xfrm>
            <a:off x="4483060" y="5127102"/>
            <a:ext cx="7208197" cy="1265112"/>
          </a:xfrm>
        </p:spPr>
        <p:txBody>
          <a:bodyPr>
            <a:normAutofit/>
          </a:bodyPr>
          <a:lstStyle/>
          <a:p>
            <a:pPr algn="l"/>
            <a:r>
              <a:rPr lang="en-NZ" dirty="0">
                <a:solidFill>
                  <a:srgbClr val="FFFFFF"/>
                </a:solidFill>
              </a:rPr>
              <a:t>CSTU5170 - Sociology for Social Practice: Inequality and Social Change</a:t>
            </a:r>
          </a:p>
          <a:p>
            <a:pPr algn="l"/>
            <a:r>
              <a:rPr lang="en-NZ" dirty="0">
                <a:solidFill>
                  <a:srgbClr val="FFFFFF"/>
                </a:solidFill>
              </a:rPr>
              <a:t>C Tunnicliffe, 2023 </a:t>
            </a:r>
          </a:p>
        </p:txBody>
      </p:sp>
    </p:spTree>
    <p:extLst>
      <p:ext uri="{BB962C8B-B14F-4D97-AF65-F5344CB8AC3E}">
        <p14:creationId xmlns:p14="http://schemas.microsoft.com/office/powerpoint/2010/main" val="282454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E71167F-D823-486F-B5B7-A9B8D8188400}"/>
              </a:ext>
            </a:extLst>
          </p:cNvPr>
          <p:cNvSpPr>
            <a:spLocks noGrp="1"/>
          </p:cNvSpPr>
          <p:nvPr>
            <p:ph type="title"/>
          </p:nvPr>
        </p:nvSpPr>
        <p:spPr>
          <a:xfrm>
            <a:off x="2127505" y="1122363"/>
            <a:ext cx="2481097" cy="2387600"/>
          </a:xfrm>
        </p:spPr>
        <p:txBody>
          <a:bodyPr vert="horz" lIns="91440" tIns="45720" rIns="91440" bIns="45720" rtlCol="0" anchor="b">
            <a:normAutofit/>
          </a:bodyPr>
          <a:lstStyle/>
          <a:p>
            <a:pPr defTabSz="914400"/>
            <a:r>
              <a:rPr lang="en-US" sz="3600">
                <a:solidFill>
                  <a:srgbClr val="FFFFFF"/>
                </a:solidFill>
              </a:rPr>
              <a:t>Sociological Levels of analysis </a:t>
            </a:r>
          </a:p>
        </p:txBody>
      </p:sp>
      <p:pic>
        <p:nvPicPr>
          <p:cNvPr id="5" name="Content Placeholder 4" descr="Chart, funnel chart&#10;&#10;Description automatically generated">
            <a:extLst>
              <a:ext uri="{FF2B5EF4-FFF2-40B4-BE49-F238E27FC236}">
                <a16:creationId xmlns:a16="http://schemas.microsoft.com/office/drawing/2014/main" id="{149AE76E-937F-47CC-A89C-566D36444B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2106" y="260648"/>
            <a:ext cx="5455895" cy="6480720"/>
          </a:xfrm>
          <a:prstGeom prst="rect">
            <a:avLst/>
          </a:prstGeom>
        </p:spPr>
      </p:pic>
    </p:spTree>
    <p:extLst>
      <p:ext uri="{BB962C8B-B14F-4D97-AF65-F5344CB8AC3E}">
        <p14:creationId xmlns:p14="http://schemas.microsoft.com/office/powerpoint/2010/main" val="382540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4" y="1924950"/>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7196"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147699"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A323D3C-127C-4A27-8D19-5953CF40DBE7}"/>
              </a:ext>
            </a:extLst>
          </p:cNvPr>
          <p:cNvSpPr>
            <a:spLocks noGrp="1"/>
          </p:cNvSpPr>
          <p:nvPr>
            <p:ph type="title"/>
          </p:nvPr>
        </p:nvSpPr>
        <p:spPr>
          <a:xfrm>
            <a:off x="1874042" y="586856"/>
            <a:ext cx="2401025" cy="3387497"/>
          </a:xfrm>
        </p:spPr>
        <p:txBody>
          <a:bodyPr anchor="b">
            <a:normAutofit/>
          </a:bodyPr>
          <a:lstStyle/>
          <a:p>
            <a:pPr algn="r"/>
            <a:r>
              <a:rPr lang="en-NZ" sz="3500" dirty="0">
                <a:solidFill>
                  <a:srgbClr val="FFFFFF"/>
                </a:solidFill>
              </a:rPr>
              <a:t>Key debates in sociology (and some more key ideas) </a:t>
            </a:r>
          </a:p>
        </p:txBody>
      </p:sp>
      <p:sp>
        <p:nvSpPr>
          <p:cNvPr id="3" name="Content Placeholder 2">
            <a:extLst>
              <a:ext uri="{FF2B5EF4-FFF2-40B4-BE49-F238E27FC236}">
                <a16:creationId xmlns:a16="http://schemas.microsoft.com/office/drawing/2014/main" id="{5E4C245E-B2BC-4C0E-91C1-880D835A6107}"/>
              </a:ext>
            </a:extLst>
          </p:cNvPr>
          <p:cNvSpPr>
            <a:spLocks noGrp="1"/>
          </p:cNvSpPr>
          <p:nvPr>
            <p:ph idx="1"/>
          </p:nvPr>
        </p:nvSpPr>
        <p:spPr>
          <a:xfrm>
            <a:off x="4625108" y="1052736"/>
            <a:ext cx="5791373" cy="6091888"/>
          </a:xfrm>
        </p:spPr>
        <p:txBody>
          <a:bodyPr anchor="ctr">
            <a:normAutofit/>
          </a:bodyPr>
          <a:lstStyle/>
          <a:p>
            <a:r>
              <a:rPr lang="en-NZ" sz="2000" dirty="0"/>
              <a:t>A big debate in sociology is the relationship(s) between </a:t>
            </a:r>
            <a:r>
              <a:rPr lang="en-NZ" sz="2000" b="1" dirty="0"/>
              <a:t>structure</a:t>
            </a:r>
            <a:r>
              <a:rPr lang="en-NZ" sz="2000" dirty="0"/>
              <a:t> and </a:t>
            </a:r>
            <a:r>
              <a:rPr lang="en-NZ" sz="2000" b="1" dirty="0"/>
              <a:t>agency</a:t>
            </a:r>
            <a:r>
              <a:rPr lang="en-NZ" sz="2000" dirty="0"/>
              <a:t>. </a:t>
            </a:r>
          </a:p>
          <a:p>
            <a:r>
              <a:rPr lang="en-NZ" sz="2000" b="1" dirty="0"/>
              <a:t>Structure</a:t>
            </a:r>
            <a:r>
              <a:rPr lang="en-NZ" sz="2000" dirty="0"/>
              <a:t> (the social patterns through which a society is organized)</a:t>
            </a:r>
          </a:p>
          <a:p>
            <a:r>
              <a:rPr lang="en-NZ" sz="2000" b="1" dirty="0"/>
              <a:t>Agency</a:t>
            </a:r>
            <a:r>
              <a:rPr lang="en-NZ" sz="2000" dirty="0"/>
              <a:t> (the ability to act or to effect change also the capacity of individuals to perceive their situation, reason about it, consciously monitor their action, form motives)</a:t>
            </a:r>
          </a:p>
          <a:p>
            <a:r>
              <a:rPr lang="en-NZ" sz="2000" dirty="0"/>
              <a:t>The structure agency debate is the question of how much the structures of society constrain or determine individual lives (or how much agency do we actually have).  </a:t>
            </a:r>
          </a:p>
          <a:p>
            <a:r>
              <a:rPr lang="en-NZ" sz="2000" dirty="0"/>
              <a:t>Macro approaches tend to focus on the effects of structures on people. They understand the ways structure constrain options/choice</a:t>
            </a:r>
          </a:p>
          <a:p>
            <a:r>
              <a:rPr lang="en-US" sz="2000" dirty="0"/>
              <a:t>Micro approaches tend to focus on how the individual acts on their environments. They stress free will and choice. </a:t>
            </a:r>
          </a:p>
          <a:p>
            <a:endParaRPr lang="en-NZ" sz="1700" dirty="0"/>
          </a:p>
          <a:p>
            <a:endParaRPr lang="en-NZ" sz="1700" dirty="0"/>
          </a:p>
          <a:p>
            <a:endParaRPr lang="en-NZ" sz="1700" dirty="0"/>
          </a:p>
          <a:p>
            <a:endParaRPr lang="en-NZ" sz="1700" dirty="0"/>
          </a:p>
        </p:txBody>
      </p:sp>
    </p:spTree>
    <p:extLst>
      <p:ext uri="{BB962C8B-B14F-4D97-AF65-F5344CB8AC3E}">
        <p14:creationId xmlns:p14="http://schemas.microsoft.com/office/powerpoint/2010/main" val="1454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1838-0764-4B83-B255-59480994EE71}"/>
              </a:ext>
            </a:extLst>
          </p:cNvPr>
          <p:cNvSpPr>
            <a:spLocks noGrp="1"/>
          </p:cNvSpPr>
          <p:nvPr>
            <p:ph type="title"/>
          </p:nvPr>
        </p:nvSpPr>
        <p:spPr/>
        <p:txBody>
          <a:bodyPr/>
          <a:lstStyle/>
          <a:p>
            <a:r>
              <a:rPr lang="en-NZ" dirty="0"/>
              <a:t>Structuralism </a:t>
            </a:r>
          </a:p>
        </p:txBody>
      </p:sp>
      <p:sp>
        <p:nvSpPr>
          <p:cNvPr id="3" name="Content Placeholder 2">
            <a:extLst>
              <a:ext uri="{FF2B5EF4-FFF2-40B4-BE49-F238E27FC236}">
                <a16:creationId xmlns:a16="http://schemas.microsoft.com/office/drawing/2014/main" id="{C27F3464-E4E4-48F4-805F-1FC603D96988}"/>
              </a:ext>
            </a:extLst>
          </p:cNvPr>
          <p:cNvSpPr>
            <a:spLocks noGrp="1"/>
          </p:cNvSpPr>
          <p:nvPr>
            <p:ph idx="1"/>
          </p:nvPr>
        </p:nvSpPr>
        <p:spPr/>
        <p:txBody>
          <a:bodyPr>
            <a:normAutofit fontScale="92500"/>
          </a:bodyPr>
          <a:lstStyle/>
          <a:p>
            <a:r>
              <a:rPr lang="en-NZ" sz="2400" b="1" dirty="0"/>
              <a:t>Structure</a:t>
            </a:r>
            <a:r>
              <a:rPr lang="en-NZ" sz="2400" dirty="0"/>
              <a:t> (the social patterns through which a society is organized)</a:t>
            </a:r>
          </a:p>
          <a:p>
            <a:r>
              <a:rPr lang="en-NZ" dirty="0"/>
              <a:t> Structuralism argues that modern societies are complex interconnected systems, or subsystems (e.g. economics, politics, culture), that together make up the whole of society. </a:t>
            </a:r>
          </a:p>
          <a:p>
            <a:r>
              <a:rPr lang="en-NZ" dirty="0"/>
              <a:t>And that….</a:t>
            </a:r>
          </a:p>
          <a:p>
            <a:r>
              <a:rPr lang="en-NZ" dirty="0"/>
              <a:t>Rather than individuals acting freely…</a:t>
            </a:r>
          </a:p>
          <a:p>
            <a:r>
              <a:rPr lang="en-NZ" dirty="0"/>
              <a:t>we are often influenced by objective forces that are both hidden and outside of our control. </a:t>
            </a:r>
          </a:p>
          <a:p>
            <a:r>
              <a:rPr lang="en-NZ" dirty="0"/>
              <a:t>“being human involves living in a world that has been determined” </a:t>
            </a:r>
          </a:p>
          <a:p>
            <a:r>
              <a:rPr lang="en-NZ" b="1" dirty="0"/>
              <a:t>“Men (sic) make their own history, but they do not make it as they please; they do not make it under self-selected circumstances, but under circumstances existing already, given and transmitted from the past” (Marx, 1851). </a:t>
            </a:r>
          </a:p>
          <a:p>
            <a:endParaRPr lang="en-NZ" dirty="0"/>
          </a:p>
        </p:txBody>
      </p:sp>
    </p:spTree>
    <p:extLst>
      <p:ext uri="{BB962C8B-B14F-4D97-AF65-F5344CB8AC3E}">
        <p14:creationId xmlns:p14="http://schemas.microsoft.com/office/powerpoint/2010/main" val="6187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7ED2-58D2-6294-2879-081F82BF8025}"/>
              </a:ext>
            </a:extLst>
          </p:cNvPr>
          <p:cNvSpPr>
            <a:spLocks noGrp="1"/>
          </p:cNvSpPr>
          <p:nvPr>
            <p:ph type="title"/>
          </p:nvPr>
        </p:nvSpPr>
        <p:spPr/>
        <p:txBody>
          <a:bodyPr/>
          <a:lstStyle/>
          <a:p>
            <a:r>
              <a:rPr lang="en-NZ" dirty="0"/>
              <a:t>Functionalism </a:t>
            </a:r>
          </a:p>
        </p:txBody>
      </p:sp>
      <p:sp>
        <p:nvSpPr>
          <p:cNvPr id="3" name="Content Placeholder 2">
            <a:extLst>
              <a:ext uri="{FF2B5EF4-FFF2-40B4-BE49-F238E27FC236}">
                <a16:creationId xmlns:a16="http://schemas.microsoft.com/office/drawing/2014/main" id="{C60B668C-F3FC-A589-B671-1E0030DADB37}"/>
              </a:ext>
            </a:extLst>
          </p:cNvPr>
          <p:cNvSpPr>
            <a:spLocks noGrp="1"/>
          </p:cNvSpPr>
          <p:nvPr>
            <p:ph idx="1"/>
          </p:nvPr>
        </p:nvSpPr>
        <p:spPr/>
        <p:txBody>
          <a:bodyPr/>
          <a:lstStyle/>
          <a:p>
            <a:r>
              <a:rPr lang="en-NZ" dirty="0"/>
              <a:t>Developed from the “classic” sociology of Durkheim.</a:t>
            </a:r>
          </a:p>
          <a:p>
            <a:r>
              <a:rPr lang="en-NZ" dirty="0"/>
              <a:t>It is a structural perspective on society</a:t>
            </a:r>
          </a:p>
          <a:p>
            <a:r>
              <a:rPr lang="en-NZ" dirty="0"/>
              <a:t>Society can be seen to being held together by consensus (shared rules, morals, norms).</a:t>
            </a:r>
          </a:p>
          <a:p>
            <a:r>
              <a:rPr lang="en-NZ" dirty="0"/>
              <a:t>Our shared ideas create a collective conscience which binds society together. </a:t>
            </a:r>
          </a:p>
          <a:p>
            <a:r>
              <a:rPr lang="en-NZ" dirty="0"/>
              <a:t>Institutions (e.g. family, education, religion) are seen in terms of their function in maintaining society. Institutions were seen as part of a whole (like the organs in a body) requiring each to function properly and support the functioning of the others. </a:t>
            </a:r>
          </a:p>
          <a:p>
            <a:r>
              <a:rPr lang="en-NZ" dirty="0"/>
              <a:t>In modern societies the division of labour causes more interdependence (i.e. we need others to help us fulfil our needs) which in turn creates social solidarity. </a:t>
            </a:r>
          </a:p>
          <a:p>
            <a:endParaRPr lang="en-NZ" dirty="0"/>
          </a:p>
          <a:p>
            <a:endParaRPr lang="en-NZ" dirty="0"/>
          </a:p>
        </p:txBody>
      </p:sp>
    </p:spTree>
    <p:extLst>
      <p:ext uri="{BB962C8B-B14F-4D97-AF65-F5344CB8AC3E}">
        <p14:creationId xmlns:p14="http://schemas.microsoft.com/office/powerpoint/2010/main" val="295173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31E9-8391-6576-C166-8CD8739A8D58}"/>
              </a:ext>
            </a:extLst>
          </p:cNvPr>
          <p:cNvSpPr>
            <a:spLocks noGrp="1"/>
          </p:cNvSpPr>
          <p:nvPr>
            <p:ph type="title"/>
          </p:nvPr>
        </p:nvSpPr>
        <p:spPr/>
        <p:txBody>
          <a:bodyPr/>
          <a:lstStyle/>
          <a:p>
            <a:r>
              <a:rPr lang="en-NZ" dirty="0"/>
              <a:t>Conflict/Critical theory  </a:t>
            </a:r>
          </a:p>
        </p:txBody>
      </p:sp>
      <p:sp>
        <p:nvSpPr>
          <p:cNvPr id="3" name="Content Placeholder 2">
            <a:extLst>
              <a:ext uri="{FF2B5EF4-FFF2-40B4-BE49-F238E27FC236}">
                <a16:creationId xmlns:a16="http://schemas.microsoft.com/office/drawing/2014/main" id="{D30B662D-4A94-0FDF-A3D2-3F3ECA74B38D}"/>
              </a:ext>
            </a:extLst>
          </p:cNvPr>
          <p:cNvSpPr>
            <a:spLocks noGrp="1"/>
          </p:cNvSpPr>
          <p:nvPr>
            <p:ph idx="1"/>
          </p:nvPr>
        </p:nvSpPr>
        <p:spPr>
          <a:xfrm>
            <a:off x="1024127" y="1971675"/>
            <a:ext cx="9720073" cy="4413380"/>
          </a:xfrm>
        </p:spPr>
        <p:txBody>
          <a:bodyPr>
            <a:normAutofit fontScale="92500" lnSpcReduction="10000"/>
          </a:bodyPr>
          <a:lstStyle/>
          <a:p>
            <a:r>
              <a:rPr lang="en-NZ" dirty="0"/>
              <a:t>Developed in the influential work of K Marx</a:t>
            </a:r>
          </a:p>
          <a:p>
            <a:r>
              <a:rPr lang="en-NZ" dirty="0"/>
              <a:t>He saw conflict, not consensus as being the key feature of society.</a:t>
            </a:r>
          </a:p>
          <a:p>
            <a:r>
              <a:rPr lang="en-NZ" dirty="0"/>
              <a:t>In particular, within capitalistic society, this is conflict between classes (i.e. the capitalist class </a:t>
            </a:r>
            <a:r>
              <a:rPr lang="en-NZ" dirty="0" err="1"/>
              <a:t>expliting</a:t>
            </a:r>
            <a:r>
              <a:rPr lang="en-NZ" dirty="0"/>
              <a:t> the working class)  </a:t>
            </a:r>
          </a:p>
          <a:p>
            <a:r>
              <a:rPr lang="en-NZ" dirty="0"/>
              <a:t>Society was seen as having an economic base (substructure) – containing the forces of production and the relations of production And The superstructure – which contains the rest of society – including family, the education system, ideas and beliefs, the legal system, the political system. </a:t>
            </a:r>
          </a:p>
          <a:p>
            <a:r>
              <a:rPr lang="en-NZ" dirty="0"/>
              <a:t>The base is material while the superstructure is non-material (ideological)</a:t>
            </a:r>
          </a:p>
          <a:p>
            <a:r>
              <a:rPr lang="en-NZ" dirty="0"/>
              <a:t>The ideological elements of society create a false consciences about the true reality of exploitation  </a:t>
            </a:r>
          </a:p>
          <a:p>
            <a:r>
              <a:rPr lang="en-NZ" dirty="0"/>
              <a:t>Watch  </a:t>
            </a:r>
            <a:r>
              <a:rPr lang="en-NZ" dirty="0">
                <a:hlinkClick r:id="rId2"/>
              </a:rPr>
              <a:t>https://youtu.be/UCSGGATWiQc</a:t>
            </a:r>
            <a:r>
              <a:rPr lang="en-NZ" dirty="0"/>
              <a:t> (first 5 minutes)  </a:t>
            </a:r>
          </a:p>
          <a:p>
            <a:endParaRPr lang="en-NZ" dirty="0"/>
          </a:p>
        </p:txBody>
      </p:sp>
      <p:pic>
        <p:nvPicPr>
          <p:cNvPr id="6" name="Picture 5">
            <a:extLst>
              <a:ext uri="{FF2B5EF4-FFF2-40B4-BE49-F238E27FC236}">
                <a16:creationId xmlns:a16="http://schemas.microsoft.com/office/drawing/2014/main" id="{252D4FC9-90D4-7BFA-DF6B-ADF6499B560F}"/>
              </a:ext>
            </a:extLst>
          </p:cNvPr>
          <p:cNvPicPr>
            <a:picLocks noChangeAspect="1"/>
          </p:cNvPicPr>
          <p:nvPr/>
        </p:nvPicPr>
        <p:blipFill>
          <a:blip r:embed="rId3"/>
          <a:stretch>
            <a:fillRect/>
          </a:stretch>
        </p:blipFill>
        <p:spPr>
          <a:xfrm>
            <a:off x="7913084" y="70482"/>
            <a:ext cx="4169188" cy="2415928"/>
          </a:xfrm>
          <a:prstGeom prst="rect">
            <a:avLst/>
          </a:prstGeom>
        </p:spPr>
      </p:pic>
    </p:spTree>
    <p:extLst>
      <p:ext uri="{BB962C8B-B14F-4D97-AF65-F5344CB8AC3E}">
        <p14:creationId xmlns:p14="http://schemas.microsoft.com/office/powerpoint/2010/main" val="260884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1ADA27-F8D7-4034-AACF-0E2C0E254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t drink on table">
            <a:extLst>
              <a:ext uri="{FF2B5EF4-FFF2-40B4-BE49-F238E27FC236}">
                <a16:creationId xmlns:a16="http://schemas.microsoft.com/office/drawing/2014/main" id="{DAB90926-F8AD-DAB3-FDEE-0814595A9408}"/>
              </a:ext>
            </a:extLst>
          </p:cNvPr>
          <p:cNvPicPr>
            <a:picLocks noChangeAspect="1"/>
          </p:cNvPicPr>
          <p:nvPr/>
        </p:nvPicPr>
        <p:blipFill rotWithShape="1">
          <a:blip r:embed="rId2">
            <a:alphaModFix amt="40000"/>
          </a:blip>
          <a:srcRect t="26948"/>
          <a:stretch/>
        </p:blipFill>
        <p:spPr>
          <a:xfrm>
            <a:off x="20" y="10"/>
            <a:ext cx="12191980" cy="6857990"/>
          </a:xfrm>
          <a:prstGeom prst="rect">
            <a:avLst/>
          </a:prstGeom>
        </p:spPr>
      </p:pic>
      <p:sp>
        <p:nvSpPr>
          <p:cNvPr id="2" name="Title 1">
            <a:extLst>
              <a:ext uri="{FF2B5EF4-FFF2-40B4-BE49-F238E27FC236}">
                <a16:creationId xmlns:a16="http://schemas.microsoft.com/office/drawing/2014/main" id="{3DB790DA-4CDD-4138-ACCB-0558128C2EF7}"/>
              </a:ext>
            </a:extLst>
          </p:cNvPr>
          <p:cNvSpPr>
            <a:spLocks noGrp="1"/>
          </p:cNvSpPr>
          <p:nvPr>
            <p:ph type="title"/>
          </p:nvPr>
        </p:nvSpPr>
        <p:spPr>
          <a:xfrm>
            <a:off x="1024128" y="585216"/>
            <a:ext cx="9720072" cy="1499616"/>
          </a:xfrm>
        </p:spPr>
        <p:txBody>
          <a:bodyPr>
            <a:normAutofit/>
          </a:bodyPr>
          <a:lstStyle/>
          <a:p>
            <a:r>
              <a:rPr lang="en-NZ" sz="5400" dirty="0">
                <a:solidFill>
                  <a:srgbClr val="FFFFFF"/>
                </a:solidFill>
              </a:rPr>
              <a:t>Coffee</a:t>
            </a:r>
            <a:r>
              <a:rPr lang="en-NZ" dirty="0">
                <a:solidFill>
                  <a:srgbClr val="FFFFFF"/>
                </a:solidFill>
              </a:rPr>
              <a:t> </a:t>
            </a:r>
            <a:r>
              <a:rPr lang="en-NZ" sz="3200" dirty="0">
                <a:solidFill>
                  <a:srgbClr val="FFFFFF"/>
                </a:solidFill>
              </a:rPr>
              <a:t>(or non-caffeinated beverage of choice) </a:t>
            </a:r>
            <a:r>
              <a:rPr lang="en-NZ" sz="5400" dirty="0">
                <a:solidFill>
                  <a:srgbClr val="FFFFFF"/>
                </a:solidFill>
              </a:rPr>
              <a:t>break</a:t>
            </a:r>
          </a:p>
        </p:txBody>
      </p:sp>
      <p:cxnSp>
        <p:nvCxnSpPr>
          <p:cNvPr id="11" name="Straight Connector 10">
            <a:extLst>
              <a:ext uri="{FF2B5EF4-FFF2-40B4-BE49-F238E27FC236}">
                <a16:creationId xmlns:a16="http://schemas.microsoft.com/office/drawing/2014/main" id="{9CC82DC8-E7AF-4E0A-B62F-9B79E706D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CE310A"/>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433463-1C45-46B0-979B-F7788B5367D9}"/>
              </a:ext>
            </a:extLst>
          </p:cNvPr>
          <p:cNvSpPr>
            <a:spLocks noGrp="1"/>
          </p:cNvSpPr>
          <p:nvPr>
            <p:ph idx="1"/>
          </p:nvPr>
        </p:nvSpPr>
        <p:spPr>
          <a:xfrm>
            <a:off x="1024128" y="2286000"/>
            <a:ext cx="9720073" cy="4023360"/>
          </a:xfrm>
        </p:spPr>
        <p:txBody>
          <a:bodyPr>
            <a:normAutofit/>
          </a:bodyPr>
          <a:lstStyle/>
          <a:p>
            <a:r>
              <a:rPr lang="en-NZ" dirty="0">
                <a:solidFill>
                  <a:srgbClr val="FFFFFF"/>
                </a:solidFill>
              </a:rPr>
              <a:t>15mins </a:t>
            </a:r>
          </a:p>
          <a:p>
            <a:endParaRPr lang="en-NZ" dirty="0">
              <a:solidFill>
                <a:srgbClr val="FFFFFF"/>
              </a:solidFill>
            </a:endParaRPr>
          </a:p>
          <a:p>
            <a:endParaRPr lang="en-NZ" dirty="0">
              <a:solidFill>
                <a:srgbClr val="FFFFFF"/>
              </a:solidFill>
            </a:endParaRPr>
          </a:p>
        </p:txBody>
      </p:sp>
      <p:sp>
        <p:nvSpPr>
          <p:cNvPr id="4" name="Heptagon 3">
            <a:extLst>
              <a:ext uri="{FF2B5EF4-FFF2-40B4-BE49-F238E27FC236}">
                <a16:creationId xmlns:a16="http://schemas.microsoft.com/office/drawing/2014/main" id="{98B89710-2CBB-4558-85F7-FC4F3EF5C8AE}"/>
              </a:ext>
            </a:extLst>
          </p:cNvPr>
          <p:cNvSpPr/>
          <p:nvPr/>
        </p:nvSpPr>
        <p:spPr>
          <a:xfrm>
            <a:off x="533399" y="3435531"/>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0</a:t>
            </a:r>
          </a:p>
        </p:txBody>
      </p:sp>
      <p:sp>
        <p:nvSpPr>
          <p:cNvPr id="8" name="Heptagon 7">
            <a:extLst>
              <a:ext uri="{FF2B5EF4-FFF2-40B4-BE49-F238E27FC236}">
                <a16:creationId xmlns:a16="http://schemas.microsoft.com/office/drawing/2014/main" id="{3B74B4C9-3F7A-4901-8219-8511125DF06D}"/>
              </a:ext>
            </a:extLst>
          </p:cNvPr>
          <p:cNvSpPr/>
          <p:nvPr/>
        </p:nvSpPr>
        <p:spPr>
          <a:xfrm>
            <a:off x="2238865" y="1792224"/>
            <a:ext cx="100584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15</a:t>
            </a:r>
          </a:p>
        </p:txBody>
      </p:sp>
      <p:sp>
        <p:nvSpPr>
          <p:cNvPr id="10" name="Heptagon 9">
            <a:extLst>
              <a:ext uri="{FF2B5EF4-FFF2-40B4-BE49-F238E27FC236}">
                <a16:creationId xmlns:a16="http://schemas.microsoft.com/office/drawing/2014/main" id="{9BF4D41E-252C-47C3-992F-7E1CE90365C0}"/>
              </a:ext>
            </a:extLst>
          </p:cNvPr>
          <p:cNvSpPr/>
          <p:nvPr/>
        </p:nvSpPr>
        <p:spPr>
          <a:xfrm>
            <a:off x="3349586" y="1803794"/>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14</a:t>
            </a:r>
          </a:p>
        </p:txBody>
      </p:sp>
      <p:sp>
        <p:nvSpPr>
          <p:cNvPr id="12" name="Heptagon 11">
            <a:extLst>
              <a:ext uri="{FF2B5EF4-FFF2-40B4-BE49-F238E27FC236}">
                <a16:creationId xmlns:a16="http://schemas.microsoft.com/office/drawing/2014/main" id="{FF6CB991-EA7D-485F-8601-DF1577DB9609}"/>
              </a:ext>
            </a:extLst>
          </p:cNvPr>
          <p:cNvSpPr/>
          <p:nvPr/>
        </p:nvSpPr>
        <p:spPr>
          <a:xfrm>
            <a:off x="4414587" y="1827645"/>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13</a:t>
            </a:r>
          </a:p>
        </p:txBody>
      </p:sp>
      <p:sp>
        <p:nvSpPr>
          <p:cNvPr id="13" name="Heptagon 12">
            <a:extLst>
              <a:ext uri="{FF2B5EF4-FFF2-40B4-BE49-F238E27FC236}">
                <a16:creationId xmlns:a16="http://schemas.microsoft.com/office/drawing/2014/main" id="{D6A3553F-76E3-4D10-87F1-D855C1F98267}"/>
              </a:ext>
            </a:extLst>
          </p:cNvPr>
          <p:cNvSpPr/>
          <p:nvPr/>
        </p:nvSpPr>
        <p:spPr>
          <a:xfrm>
            <a:off x="5491413" y="1827645"/>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12</a:t>
            </a:r>
          </a:p>
        </p:txBody>
      </p:sp>
      <p:sp>
        <p:nvSpPr>
          <p:cNvPr id="14" name="Heptagon 13">
            <a:extLst>
              <a:ext uri="{FF2B5EF4-FFF2-40B4-BE49-F238E27FC236}">
                <a16:creationId xmlns:a16="http://schemas.microsoft.com/office/drawing/2014/main" id="{FCCE7779-5BA5-42A8-9598-E01AA19A586A}"/>
              </a:ext>
            </a:extLst>
          </p:cNvPr>
          <p:cNvSpPr/>
          <p:nvPr/>
        </p:nvSpPr>
        <p:spPr>
          <a:xfrm>
            <a:off x="6595605" y="1803794"/>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11</a:t>
            </a:r>
          </a:p>
        </p:txBody>
      </p:sp>
      <p:sp>
        <p:nvSpPr>
          <p:cNvPr id="15" name="Heptagon 14">
            <a:extLst>
              <a:ext uri="{FF2B5EF4-FFF2-40B4-BE49-F238E27FC236}">
                <a16:creationId xmlns:a16="http://schemas.microsoft.com/office/drawing/2014/main" id="{8C071739-E0F2-45B2-B84D-E9B824DBA2D7}"/>
              </a:ext>
            </a:extLst>
          </p:cNvPr>
          <p:cNvSpPr/>
          <p:nvPr/>
        </p:nvSpPr>
        <p:spPr>
          <a:xfrm>
            <a:off x="7699797" y="1827645"/>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10</a:t>
            </a:r>
          </a:p>
        </p:txBody>
      </p:sp>
      <p:sp>
        <p:nvSpPr>
          <p:cNvPr id="16" name="Heptagon 15">
            <a:extLst>
              <a:ext uri="{FF2B5EF4-FFF2-40B4-BE49-F238E27FC236}">
                <a16:creationId xmlns:a16="http://schemas.microsoft.com/office/drawing/2014/main" id="{FF966AF4-AABD-48D8-85F0-EE291370D29A}"/>
              </a:ext>
            </a:extLst>
          </p:cNvPr>
          <p:cNvSpPr/>
          <p:nvPr/>
        </p:nvSpPr>
        <p:spPr>
          <a:xfrm>
            <a:off x="3349586" y="3048468"/>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3</a:t>
            </a:r>
          </a:p>
        </p:txBody>
      </p:sp>
      <p:sp>
        <p:nvSpPr>
          <p:cNvPr id="17" name="Heptagon 16">
            <a:extLst>
              <a:ext uri="{FF2B5EF4-FFF2-40B4-BE49-F238E27FC236}">
                <a16:creationId xmlns:a16="http://schemas.microsoft.com/office/drawing/2014/main" id="{769CC1C4-83B8-4482-AE78-397E1CE9CA23}"/>
              </a:ext>
            </a:extLst>
          </p:cNvPr>
          <p:cNvSpPr/>
          <p:nvPr/>
        </p:nvSpPr>
        <p:spPr>
          <a:xfrm>
            <a:off x="5605951" y="3032750"/>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5</a:t>
            </a:r>
          </a:p>
        </p:txBody>
      </p:sp>
      <p:sp>
        <p:nvSpPr>
          <p:cNvPr id="18" name="Heptagon 17">
            <a:extLst>
              <a:ext uri="{FF2B5EF4-FFF2-40B4-BE49-F238E27FC236}">
                <a16:creationId xmlns:a16="http://schemas.microsoft.com/office/drawing/2014/main" id="{A0F3625F-6514-4861-B672-012CBC4A832A}"/>
              </a:ext>
            </a:extLst>
          </p:cNvPr>
          <p:cNvSpPr/>
          <p:nvPr/>
        </p:nvSpPr>
        <p:spPr>
          <a:xfrm>
            <a:off x="6692064" y="3032750"/>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6</a:t>
            </a:r>
          </a:p>
        </p:txBody>
      </p:sp>
      <p:sp>
        <p:nvSpPr>
          <p:cNvPr id="19" name="Heptagon 18">
            <a:extLst>
              <a:ext uri="{FF2B5EF4-FFF2-40B4-BE49-F238E27FC236}">
                <a16:creationId xmlns:a16="http://schemas.microsoft.com/office/drawing/2014/main" id="{9E950F3C-F63F-41D5-A4E7-D287F0D0A292}"/>
              </a:ext>
            </a:extLst>
          </p:cNvPr>
          <p:cNvSpPr/>
          <p:nvPr/>
        </p:nvSpPr>
        <p:spPr>
          <a:xfrm>
            <a:off x="4432566" y="3070074"/>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4</a:t>
            </a:r>
          </a:p>
        </p:txBody>
      </p:sp>
      <p:sp>
        <p:nvSpPr>
          <p:cNvPr id="20" name="Heptagon 19">
            <a:extLst>
              <a:ext uri="{FF2B5EF4-FFF2-40B4-BE49-F238E27FC236}">
                <a16:creationId xmlns:a16="http://schemas.microsoft.com/office/drawing/2014/main" id="{5A811A7B-8944-4D37-A535-FC79A7B2FDBE}"/>
              </a:ext>
            </a:extLst>
          </p:cNvPr>
          <p:cNvSpPr/>
          <p:nvPr/>
        </p:nvSpPr>
        <p:spPr>
          <a:xfrm>
            <a:off x="7778177" y="2986921"/>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7</a:t>
            </a:r>
          </a:p>
        </p:txBody>
      </p:sp>
      <p:sp>
        <p:nvSpPr>
          <p:cNvPr id="21" name="Heptagon 20">
            <a:extLst>
              <a:ext uri="{FF2B5EF4-FFF2-40B4-BE49-F238E27FC236}">
                <a16:creationId xmlns:a16="http://schemas.microsoft.com/office/drawing/2014/main" id="{F8B5D00E-8354-4514-A204-38ACB3D110C6}"/>
              </a:ext>
            </a:extLst>
          </p:cNvPr>
          <p:cNvSpPr/>
          <p:nvPr/>
        </p:nvSpPr>
        <p:spPr>
          <a:xfrm>
            <a:off x="8803989" y="2986921"/>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8</a:t>
            </a:r>
          </a:p>
        </p:txBody>
      </p:sp>
      <p:sp>
        <p:nvSpPr>
          <p:cNvPr id="22" name="Heptagon 21">
            <a:extLst>
              <a:ext uri="{FF2B5EF4-FFF2-40B4-BE49-F238E27FC236}">
                <a16:creationId xmlns:a16="http://schemas.microsoft.com/office/drawing/2014/main" id="{3EB62635-A430-4509-A0B3-31CAC69C4F6B}"/>
              </a:ext>
            </a:extLst>
          </p:cNvPr>
          <p:cNvSpPr/>
          <p:nvPr/>
        </p:nvSpPr>
        <p:spPr>
          <a:xfrm>
            <a:off x="8803989" y="1848596"/>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9</a:t>
            </a:r>
          </a:p>
        </p:txBody>
      </p:sp>
      <p:sp>
        <p:nvSpPr>
          <p:cNvPr id="23" name="Heptagon 22">
            <a:extLst>
              <a:ext uri="{FF2B5EF4-FFF2-40B4-BE49-F238E27FC236}">
                <a16:creationId xmlns:a16="http://schemas.microsoft.com/office/drawing/2014/main" id="{C142C598-812E-43E4-91C9-8F0FAA49E6BC}"/>
              </a:ext>
            </a:extLst>
          </p:cNvPr>
          <p:cNvSpPr/>
          <p:nvPr/>
        </p:nvSpPr>
        <p:spPr>
          <a:xfrm>
            <a:off x="2284585" y="3070074"/>
            <a:ext cx="914400" cy="914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2</a:t>
            </a:r>
          </a:p>
        </p:txBody>
      </p:sp>
      <p:sp>
        <p:nvSpPr>
          <p:cNvPr id="24" name="Heptagon 23">
            <a:extLst>
              <a:ext uri="{FF2B5EF4-FFF2-40B4-BE49-F238E27FC236}">
                <a16:creationId xmlns:a16="http://schemas.microsoft.com/office/drawing/2014/main" id="{F70004DB-CA77-4C06-B504-81A5FC696B7F}"/>
              </a:ext>
            </a:extLst>
          </p:cNvPr>
          <p:cNvSpPr/>
          <p:nvPr/>
        </p:nvSpPr>
        <p:spPr>
          <a:xfrm>
            <a:off x="1979674" y="4326318"/>
            <a:ext cx="1792397" cy="154849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1</a:t>
            </a:r>
          </a:p>
        </p:txBody>
      </p:sp>
      <p:sp>
        <p:nvSpPr>
          <p:cNvPr id="6" name="Rectangle 5">
            <a:extLst>
              <a:ext uri="{FF2B5EF4-FFF2-40B4-BE49-F238E27FC236}">
                <a16:creationId xmlns:a16="http://schemas.microsoft.com/office/drawing/2014/main" id="{DAEE87B8-5DC4-44E6-8F15-BAA1533DC43B}"/>
              </a:ext>
            </a:extLst>
          </p:cNvPr>
          <p:cNvSpPr/>
          <p:nvPr/>
        </p:nvSpPr>
        <p:spPr>
          <a:xfrm>
            <a:off x="4287286" y="317807"/>
            <a:ext cx="6981783" cy="461665"/>
          </a:xfrm>
          <a:prstGeom prst="rect">
            <a:avLst/>
          </a:prstGeom>
          <a:noFill/>
        </p:spPr>
        <p:txBody>
          <a:bodyPr wrap="none" lIns="91440" tIns="45720" rIns="91440" bIns="45720">
            <a:spAutoFit/>
          </a:bodyPr>
          <a:lstStyle/>
          <a:p>
            <a:pPr algn="ctr"/>
            <a:r>
              <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“Coffee break” may impose a normative standard </a:t>
            </a:r>
            <a:r>
              <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Wingdings" panose="05000000000000000000" pitchFamily="2" charset="2"/>
              </a:rPr>
              <a:t></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0563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grpId="0" nodeType="clickEffect">
                                  <p:stCondLst>
                                    <p:cond delay="0"/>
                                  </p:stCondLst>
                                  <p:childTnLst>
                                    <p:animEffect transition="out" filter="fade">
                                      <p:cBhvr>
                                        <p:cTn id="14" dur="6500"/>
                                        <p:tgtEl>
                                          <p:spTgt spid="4"/>
                                        </p:tgtEl>
                                      </p:cBhvr>
                                    </p:animEffect>
                                    <p:anim calcmode="lin" valueType="num">
                                      <p:cBhvr>
                                        <p:cTn id="15" dur="6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6500"/>
                                        <p:tgtEl>
                                          <p:spTgt spid="4"/>
                                        </p:tgtEl>
                                        <p:attrNameLst>
                                          <p:attrName>ppt_h</p:attrName>
                                        </p:attrNameLst>
                                      </p:cBhvr>
                                      <p:tavLst>
                                        <p:tav tm="0">
                                          <p:val>
                                            <p:strVal val="ppt_h"/>
                                          </p:val>
                                        </p:tav>
                                        <p:tav tm="100000">
                                          <p:val>
                                            <p:strVal val="ppt_h"/>
                                          </p:val>
                                        </p:tav>
                                      </p:tavLst>
                                    </p:anim>
                                    <p:set>
                                      <p:cBhvr>
                                        <p:cTn id="17" dur="1" fill="hold">
                                          <p:stCondLst>
                                            <p:cond delay="6499"/>
                                          </p:stCondLst>
                                        </p:cTn>
                                        <p:tgtEl>
                                          <p:spTgt spid="4"/>
                                        </p:tgtEl>
                                        <p:attrNameLst>
                                          <p:attrName>style.visibility</p:attrName>
                                        </p:attrNameLst>
                                      </p:cBhvr>
                                      <p:to>
                                        <p:strVal val="hidden"/>
                                      </p:to>
                                    </p:set>
                                  </p:childTnLst>
                                </p:cTn>
                              </p:par>
                            </p:childTnLst>
                          </p:cTn>
                        </p:par>
                        <p:par>
                          <p:cTn id="18" fill="hold">
                            <p:stCondLst>
                              <p:cond delay="6500"/>
                            </p:stCondLst>
                            <p:childTnLst>
                              <p:par>
                                <p:cTn id="19" presetID="21" presetClass="exit" presetSubtype="1" fill="hold" grpId="0" nodeType="afterEffect">
                                  <p:stCondLst>
                                    <p:cond delay="0"/>
                                  </p:stCondLst>
                                  <p:childTnLst>
                                    <p:animEffect transition="out" filter="wheel(1)">
                                      <p:cBhvr>
                                        <p:cTn id="20" dur="59000"/>
                                        <p:tgtEl>
                                          <p:spTgt spid="8"/>
                                        </p:tgtEl>
                                      </p:cBhvr>
                                    </p:animEffect>
                                    <p:set>
                                      <p:cBhvr>
                                        <p:cTn id="21" dur="1" fill="hold">
                                          <p:stCondLst>
                                            <p:cond delay="58999"/>
                                          </p:stCondLst>
                                        </p:cTn>
                                        <p:tgtEl>
                                          <p:spTgt spid="8"/>
                                        </p:tgtEl>
                                        <p:attrNameLst>
                                          <p:attrName>style.visibility</p:attrName>
                                        </p:attrNameLst>
                                      </p:cBhvr>
                                      <p:to>
                                        <p:strVal val="hidden"/>
                                      </p:to>
                                    </p:set>
                                  </p:childTnLst>
                                </p:cTn>
                              </p:par>
                            </p:childTnLst>
                          </p:cTn>
                        </p:par>
                        <p:par>
                          <p:cTn id="22" fill="hold">
                            <p:stCondLst>
                              <p:cond delay="65500"/>
                            </p:stCondLst>
                            <p:childTnLst>
                              <p:par>
                                <p:cTn id="23" presetID="21" presetClass="exit" presetSubtype="1" fill="hold" grpId="0" nodeType="afterEffect">
                                  <p:stCondLst>
                                    <p:cond delay="0"/>
                                  </p:stCondLst>
                                  <p:childTnLst>
                                    <p:animEffect transition="out" filter="wheel(1)">
                                      <p:cBhvr>
                                        <p:cTn id="24" dur="59000"/>
                                        <p:tgtEl>
                                          <p:spTgt spid="10"/>
                                        </p:tgtEl>
                                      </p:cBhvr>
                                    </p:animEffect>
                                    <p:set>
                                      <p:cBhvr>
                                        <p:cTn id="25" dur="1" fill="hold">
                                          <p:stCondLst>
                                            <p:cond delay="58999"/>
                                          </p:stCondLst>
                                        </p:cTn>
                                        <p:tgtEl>
                                          <p:spTgt spid="10"/>
                                        </p:tgtEl>
                                        <p:attrNameLst>
                                          <p:attrName>style.visibility</p:attrName>
                                        </p:attrNameLst>
                                      </p:cBhvr>
                                      <p:to>
                                        <p:strVal val="hidden"/>
                                      </p:to>
                                    </p:set>
                                  </p:childTnLst>
                                </p:cTn>
                              </p:par>
                            </p:childTnLst>
                          </p:cTn>
                        </p:par>
                        <p:par>
                          <p:cTn id="26" fill="hold">
                            <p:stCondLst>
                              <p:cond delay="124500"/>
                            </p:stCondLst>
                            <p:childTnLst>
                              <p:par>
                                <p:cTn id="27" presetID="21" presetClass="exit" presetSubtype="1" fill="hold" grpId="0" nodeType="afterEffect">
                                  <p:stCondLst>
                                    <p:cond delay="0"/>
                                  </p:stCondLst>
                                  <p:childTnLst>
                                    <p:animEffect transition="out" filter="wheel(1)">
                                      <p:cBhvr>
                                        <p:cTn id="28" dur="59000"/>
                                        <p:tgtEl>
                                          <p:spTgt spid="12"/>
                                        </p:tgtEl>
                                      </p:cBhvr>
                                    </p:animEffect>
                                    <p:set>
                                      <p:cBhvr>
                                        <p:cTn id="29" dur="1" fill="hold">
                                          <p:stCondLst>
                                            <p:cond delay="58999"/>
                                          </p:stCondLst>
                                        </p:cTn>
                                        <p:tgtEl>
                                          <p:spTgt spid="12"/>
                                        </p:tgtEl>
                                        <p:attrNameLst>
                                          <p:attrName>style.visibility</p:attrName>
                                        </p:attrNameLst>
                                      </p:cBhvr>
                                      <p:to>
                                        <p:strVal val="hidden"/>
                                      </p:to>
                                    </p:set>
                                  </p:childTnLst>
                                </p:cTn>
                              </p:par>
                            </p:childTnLst>
                          </p:cTn>
                        </p:par>
                        <p:par>
                          <p:cTn id="30" fill="hold">
                            <p:stCondLst>
                              <p:cond delay="183500"/>
                            </p:stCondLst>
                            <p:childTnLst>
                              <p:par>
                                <p:cTn id="31" presetID="21" presetClass="exit" presetSubtype="1" fill="hold" grpId="0" nodeType="afterEffect">
                                  <p:stCondLst>
                                    <p:cond delay="0"/>
                                  </p:stCondLst>
                                  <p:childTnLst>
                                    <p:animEffect transition="out" filter="wheel(1)">
                                      <p:cBhvr>
                                        <p:cTn id="32" dur="59000"/>
                                        <p:tgtEl>
                                          <p:spTgt spid="13"/>
                                        </p:tgtEl>
                                      </p:cBhvr>
                                    </p:animEffect>
                                    <p:set>
                                      <p:cBhvr>
                                        <p:cTn id="33" dur="1" fill="hold">
                                          <p:stCondLst>
                                            <p:cond delay="58999"/>
                                          </p:stCondLst>
                                        </p:cTn>
                                        <p:tgtEl>
                                          <p:spTgt spid="13"/>
                                        </p:tgtEl>
                                        <p:attrNameLst>
                                          <p:attrName>style.visibility</p:attrName>
                                        </p:attrNameLst>
                                      </p:cBhvr>
                                      <p:to>
                                        <p:strVal val="hidden"/>
                                      </p:to>
                                    </p:set>
                                  </p:childTnLst>
                                </p:cTn>
                              </p:par>
                            </p:childTnLst>
                          </p:cTn>
                        </p:par>
                        <p:par>
                          <p:cTn id="34" fill="hold">
                            <p:stCondLst>
                              <p:cond delay="242500"/>
                            </p:stCondLst>
                            <p:childTnLst>
                              <p:par>
                                <p:cTn id="35" presetID="21" presetClass="exit" presetSubtype="1" fill="hold" grpId="0" nodeType="afterEffect">
                                  <p:stCondLst>
                                    <p:cond delay="0"/>
                                  </p:stCondLst>
                                  <p:childTnLst>
                                    <p:animEffect transition="out" filter="wheel(1)">
                                      <p:cBhvr>
                                        <p:cTn id="36" dur="59000"/>
                                        <p:tgtEl>
                                          <p:spTgt spid="14"/>
                                        </p:tgtEl>
                                      </p:cBhvr>
                                    </p:animEffect>
                                    <p:set>
                                      <p:cBhvr>
                                        <p:cTn id="37" dur="1" fill="hold">
                                          <p:stCondLst>
                                            <p:cond delay="58999"/>
                                          </p:stCondLst>
                                        </p:cTn>
                                        <p:tgtEl>
                                          <p:spTgt spid="14"/>
                                        </p:tgtEl>
                                        <p:attrNameLst>
                                          <p:attrName>style.visibility</p:attrName>
                                        </p:attrNameLst>
                                      </p:cBhvr>
                                      <p:to>
                                        <p:strVal val="hidden"/>
                                      </p:to>
                                    </p:set>
                                  </p:childTnLst>
                                </p:cTn>
                              </p:par>
                            </p:childTnLst>
                          </p:cTn>
                        </p:par>
                        <p:par>
                          <p:cTn id="38" fill="hold">
                            <p:stCondLst>
                              <p:cond delay="301500"/>
                            </p:stCondLst>
                            <p:childTnLst>
                              <p:par>
                                <p:cTn id="39" presetID="21" presetClass="exit" presetSubtype="1" fill="hold" grpId="0" nodeType="afterEffect">
                                  <p:stCondLst>
                                    <p:cond delay="0"/>
                                  </p:stCondLst>
                                  <p:childTnLst>
                                    <p:animEffect transition="out" filter="wheel(1)">
                                      <p:cBhvr>
                                        <p:cTn id="40" dur="59000"/>
                                        <p:tgtEl>
                                          <p:spTgt spid="15"/>
                                        </p:tgtEl>
                                      </p:cBhvr>
                                    </p:animEffect>
                                    <p:set>
                                      <p:cBhvr>
                                        <p:cTn id="41" dur="1" fill="hold">
                                          <p:stCondLst>
                                            <p:cond delay="58999"/>
                                          </p:stCondLst>
                                        </p:cTn>
                                        <p:tgtEl>
                                          <p:spTgt spid="15"/>
                                        </p:tgtEl>
                                        <p:attrNameLst>
                                          <p:attrName>style.visibility</p:attrName>
                                        </p:attrNameLst>
                                      </p:cBhvr>
                                      <p:to>
                                        <p:strVal val="hidden"/>
                                      </p:to>
                                    </p:set>
                                  </p:childTnLst>
                                </p:cTn>
                              </p:par>
                            </p:childTnLst>
                          </p:cTn>
                        </p:par>
                        <p:par>
                          <p:cTn id="42" fill="hold">
                            <p:stCondLst>
                              <p:cond delay="360500"/>
                            </p:stCondLst>
                            <p:childTnLst>
                              <p:par>
                                <p:cTn id="43" presetID="21" presetClass="exit" presetSubtype="1" fill="hold" grpId="0" nodeType="afterEffect">
                                  <p:stCondLst>
                                    <p:cond delay="0"/>
                                  </p:stCondLst>
                                  <p:childTnLst>
                                    <p:animEffect transition="out" filter="wheel(1)">
                                      <p:cBhvr>
                                        <p:cTn id="44" dur="59000"/>
                                        <p:tgtEl>
                                          <p:spTgt spid="22"/>
                                        </p:tgtEl>
                                      </p:cBhvr>
                                    </p:animEffect>
                                    <p:set>
                                      <p:cBhvr>
                                        <p:cTn id="45" dur="1" fill="hold">
                                          <p:stCondLst>
                                            <p:cond delay="58999"/>
                                          </p:stCondLst>
                                        </p:cTn>
                                        <p:tgtEl>
                                          <p:spTgt spid="22"/>
                                        </p:tgtEl>
                                        <p:attrNameLst>
                                          <p:attrName>style.visibility</p:attrName>
                                        </p:attrNameLst>
                                      </p:cBhvr>
                                      <p:to>
                                        <p:strVal val="hidden"/>
                                      </p:to>
                                    </p:set>
                                  </p:childTnLst>
                                </p:cTn>
                              </p:par>
                            </p:childTnLst>
                          </p:cTn>
                        </p:par>
                        <p:par>
                          <p:cTn id="46" fill="hold">
                            <p:stCondLst>
                              <p:cond delay="419500"/>
                            </p:stCondLst>
                            <p:childTnLst>
                              <p:par>
                                <p:cTn id="47" presetID="21" presetClass="exit" presetSubtype="1" fill="hold" grpId="0" nodeType="afterEffect">
                                  <p:stCondLst>
                                    <p:cond delay="0"/>
                                  </p:stCondLst>
                                  <p:childTnLst>
                                    <p:animEffect transition="out" filter="wheel(1)">
                                      <p:cBhvr>
                                        <p:cTn id="48" dur="59000"/>
                                        <p:tgtEl>
                                          <p:spTgt spid="21"/>
                                        </p:tgtEl>
                                      </p:cBhvr>
                                    </p:animEffect>
                                    <p:set>
                                      <p:cBhvr>
                                        <p:cTn id="49" dur="1" fill="hold">
                                          <p:stCondLst>
                                            <p:cond delay="58999"/>
                                          </p:stCondLst>
                                        </p:cTn>
                                        <p:tgtEl>
                                          <p:spTgt spid="21"/>
                                        </p:tgtEl>
                                        <p:attrNameLst>
                                          <p:attrName>style.visibility</p:attrName>
                                        </p:attrNameLst>
                                      </p:cBhvr>
                                      <p:to>
                                        <p:strVal val="hidden"/>
                                      </p:to>
                                    </p:set>
                                  </p:childTnLst>
                                </p:cTn>
                              </p:par>
                            </p:childTnLst>
                          </p:cTn>
                        </p:par>
                        <p:par>
                          <p:cTn id="50" fill="hold">
                            <p:stCondLst>
                              <p:cond delay="478500"/>
                            </p:stCondLst>
                            <p:childTnLst>
                              <p:par>
                                <p:cTn id="51" presetID="21" presetClass="exit" presetSubtype="1" fill="hold" grpId="0" nodeType="afterEffect">
                                  <p:stCondLst>
                                    <p:cond delay="0"/>
                                  </p:stCondLst>
                                  <p:childTnLst>
                                    <p:animEffect transition="out" filter="wheel(1)">
                                      <p:cBhvr>
                                        <p:cTn id="52" dur="59000"/>
                                        <p:tgtEl>
                                          <p:spTgt spid="20"/>
                                        </p:tgtEl>
                                      </p:cBhvr>
                                    </p:animEffect>
                                    <p:set>
                                      <p:cBhvr>
                                        <p:cTn id="53" dur="1" fill="hold">
                                          <p:stCondLst>
                                            <p:cond delay="58999"/>
                                          </p:stCondLst>
                                        </p:cTn>
                                        <p:tgtEl>
                                          <p:spTgt spid="20"/>
                                        </p:tgtEl>
                                        <p:attrNameLst>
                                          <p:attrName>style.visibility</p:attrName>
                                        </p:attrNameLst>
                                      </p:cBhvr>
                                      <p:to>
                                        <p:strVal val="hidden"/>
                                      </p:to>
                                    </p:set>
                                  </p:childTnLst>
                                </p:cTn>
                              </p:par>
                            </p:childTnLst>
                          </p:cTn>
                        </p:par>
                        <p:par>
                          <p:cTn id="54" fill="hold">
                            <p:stCondLst>
                              <p:cond delay="537500"/>
                            </p:stCondLst>
                            <p:childTnLst>
                              <p:par>
                                <p:cTn id="55" presetID="21" presetClass="exit" presetSubtype="1" fill="hold" grpId="0" nodeType="afterEffect">
                                  <p:stCondLst>
                                    <p:cond delay="0"/>
                                  </p:stCondLst>
                                  <p:childTnLst>
                                    <p:animEffect transition="out" filter="wheel(1)">
                                      <p:cBhvr>
                                        <p:cTn id="56" dur="59000"/>
                                        <p:tgtEl>
                                          <p:spTgt spid="18"/>
                                        </p:tgtEl>
                                      </p:cBhvr>
                                    </p:animEffect>
                                    <p:set>
                                      <p:cBhvr>
                                        <p:cTn id="57" dur="1" fill="hold">
                                          <p:stCondLst>
                                            <p:cond delay="58999"/>
                                          </p:stCondLst>
                                        </p:cTn>
                                        <p:tgtEl>
                                          <p:spTgt spid="18"/>
                                        </p:tgtEl>
                                        <p:attrNameLst>
                                          <p:attrName>style.visibility</p:attrName>
                                        </p:attrNameLst>
                                      </p:cBhvr>
                                      <p:to>
                                        <p:strVal val="hidden"/>
                                      </p:to>
                                    </p:set>
                                  </p:childTnLst>
                                </p:cTn>
                              </p:par>
                            </p:childTnLst>
                          </p:cTn>
                        </p:par>
                        <p:par>
                          <p:cTn id="58" fill="hold">
                            <p:stCondLst>
                              <p:cond delay="596500"/>
                            </p:stCondLst>
                            <p:childTnLst>
                              <p:par>
                                <p:cTn id="59" presetID="21" presetClass="exit" presetSubtype="1" fill="hold" grpId="0" nodeType="afterEffect">
                                  <p:stCondLst>
                                    <p:cond delay="0"/>
                                  </p:stCondLst>
                                  <p:childTnLst>
                                    <p:animEffect transition="out" filter="wheel(1)">
                                      <p:cBhvr>
                                        <p:cTn id="60" dur="59000"/>
                                        <p:tgtEl>
                                          <p:spTgt spid="17"/>
                                        </p:tgtEl>
                                      </p:cBhvr>
                                    </p:animEffect>
                                    <p:set>
                                      <p:cBhvr>
                                        <p:cTn id="61" dur="1" fill="hold">
                                          <p:stCondLst>
                                            <p:cond delay="58999"/>
                                          </p:stCondLst>
                                        </p:cTn>
                                        <p:tgtEl>
                                          <p:spTgt spid="17"/>
                                        </p:tgtEl>
                                        <p:attrNameLst>
                                          <p:attrName>style.visibility</p:attrName>
                                        </p:attrNameLst>
                                      </p:cBhvr>
                                      <p:to>
                                        <p:strVal val="hidden"/>
                                      </p:to>
                                    </p:set>
                                  </p:childTnLst>
                                </p:cTn>
                              </p:par>
                            </p:childTnLst>
                          </p:cTn>
                        </p:par>
                        <p:par>
                          <p:cTn id="62" fill="hold">
                            <p:stCondLst>
                              <p:cond delay="655500"/>
                            </p:stCondLst>
                            <p:childTnLst>
                              <p:par>
                                <p:cTn id="63" presetID="21" presetClass="exit" presetSubtype="1" fill="hold" grpId="0" nodeType="afterEffect">
                                  <p:stCondLst>
                                    <p:cond delay="0"/>
                                  </p:stCondLst>
                                  <p:childTnLst>
                                    <p:animEffect transition="out" filter="wheel(1)">
                                      <p:cBhvr>
                                        <p:cTn id="64" dur="59000"/>
                                        <p:tgtEl>
                                          <p:spTgt spid="19"/>
                                        </p:tgtEl>
                                      </p:cBhvr>
                                    </p:animEffect>
                                    <p:set>
                                      <p:cBhvr>
                                        <p:cTn id="65" dur="1" fill="hold">
                                          <p:stCondLst>
                                            <p:cond delay="58999"/>
                                          </p:stCondLst>
                                        </p:cTn>
                                        <p:tgtEl>
                                          <p:spTgt spid="19"/>
                                        </p:tgtEl>
                                        <p:attrNameLst>
                                          <p:attrName>style.visibility</p:attrName>
                                        </p:attrNameLst>
                                      </p:cBhvr>
                                      <p:to>
                                        <p:strVal val="hidden"/>
                                      </p:to>
                                    </p:set>
                                  </p:childTnLst>
                                </p:cTn>
                              </p:par>
                            </p:childTnLst>
                          </p:cTn>
                        </p:par>
                        <p:par>
                          <p:cTn id="66" fill="hold">
                            <p:stCondLst>
                              <p:cond delay="714500"/>
                            </p:stCondLst>
                            <p:childTnLst>
                              <p:par>
                                <p:cTn id="67" presetID="21" presetClass="exit" presetSubtype="1" fill="hold" grpId="0" nodeType="afterEffect">
                                  <p:stCondLst>
                                    <p:cond delay="0"/>
                                  </p:stCondLst>
                                  <p:childTnLst>
                                    <p:animEffect transition="out" filter="wheel(1)">
                                      <p:cBhvr>
                                        <p:cTn id="68" dur="59000"/>
                                        <p:tgtEl>
                                          <p:spTgt spid="16"/>
                                        </p:tgtEl>
                                      </p:cBhvr>
                                    </p:animEffect>
                                    <p:set>
                                      <p:cBhvr>
                                        <p:cTn id="69" dur="1" fill="hold">
                                          <p:stCondLst>
                                            <p:cond delay="58999"/>
                                          </p:stCondLst>
                                        </p:cTn>
                                        <p:tgtEl>
                                          <p:spTgt spid="16"/>
                                        </p:tgtEl>
                                        <p:attrNameLst>
                                          <p:attrName>style.visibility</p:attrName>
                                        </p:attrNameLst>
                                      </p:cBhvr>
                                      <p:to>
                                        <p:strVal val="hidden"/>
                                      </p:to>
                                    </p:set>
                                  </p:childTnLst>
                                </p:cTn>
                              </p:par>
                            </p:childTnLst>
                          </p:cTn>
                        </p:par>
                        <p:par>
                          <p:cTn id="70" fill="hold">
                            <p:stCondLst>
                              <p:cond delay="773500"/>
                            </p:stCondLst>
                            <p:childTnLst>
                              <p:par>
                                <p:cTn id="71" presetID="21" presetClass="exit" presetSubtype="1" fill="hold" grpId="0" nodeType="afterEffect">
                                  <p:stCondLst>
                                    <p:cond delay="0"/>
                                  </p:stCondLst>
                                  <p:childTnLst>
                                    <p:animEffect transition="out" filter="wheel(1)">
                                      <p:cBhvr>
                                        <p:cTn id="72" dur="59000"/>
                                        <p:tgtEl>
                                          <p:spTgt spid="23"/>
                                        </p:tgtEl>
                                      </p:cBhvr>
                                    </p:animEffect>
                                    <p:set>
                                      <p:cBhvr>
                                        <p:cTn id="73" dur="1" fill="hold">
                                          <p:stCondLst>
                                            <p:cond delay="58999"/>
                                          </p:stCondLst>
                                        </p:cTn>
                                        <p:tgtEl>
                                          <p:spTgt spid="23"/>
                                        </p:tgtEl>
                                        <p:attrNameLst>
                                          <p:attrName>style.visibility</p:attrName>
                                        </p:attrNameLst>
                                      </p:cBhvr>
                                      <p:to>
                                        <p:strVal val="hidden"/>
                                      </p:to>
                                    </p:set>
                                  </p:childTnLst>
                                </p:cTn>
                              </p:par>
                            </p:childTnLst>
                          </p:cTn>
                        </p:par>
                        <p:par>
                          <p:cTn id="74" fill="hold">
                            <p:stCondLst>
                              <p:cond delay="832500"/>
                            </p:stCondLst>
                            <p:childTnLst>
                              <p:par>
                                <p:cTn id="75" presetID="21" presetClass="exit" presetSubtype="1" fill="hold" grpId="0" nodeType="afterEffect">
                                  <p:stCondLst>
                                    <p:cond delay="0"/>
                                  </p:stCondLst>
                                  <p:childTnLst>
                                    <p:animEffect transition="out" filter="wheel(1)">
                                      <p:cBhvr>
                                        <p:cTn id="76" dur="59000"/>
                                        <p:tgtEl>
                                          <p:spTgt spid="24"/>
                                        </p:tgtEl>
                                      </p:cBhvr>
                                    </p:animEffect>
                                    <p:set>
                                      <p:cBhvr>
                                        <p:cTn id="77" dur="1" fill="hold">
                                          <p:stCondLst>
                                            <p:cond delay="58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8DF3-75A2-44BB-B726-69EE6B6646B1}"/>
              </a:ext>
            </a:extLst>
          </p:cNvPr>
          <p:cNvSpPr>
            <a:spLocks noGrp="1"/>
          </p:cNvSpPr>
          <p:nvPr>
            <p:ph type="title"/>
          </p:nvPr>
        </p:nvSpPr>
        <p:spPr/>
        <p:txBody>
          <a:bodyPr/>
          <a:lstStyle/>
          <a:p>
            <a:r>
              <a:rPr lang="en-NZ" dirty="0"/>
              <a:t>Group korero</a:t>
            </a:r>
          </a:p>
        </p:txBody>
      </p:sp>
      <p:graphicFrame>
        <p:nvGraphicFramePr>
          <p:cNvPr id="5" name="Content Placeholder 2">
            <a:extLst>
              <a:ext uri="{FF2B5EF4-FFF2-40B4-BE49-F238E27FC236}">
                <a16:creationId xmlns:a16="http://schemas.microsoft.com/office/drawing/2014/main" id="{818E7921-7460-67B7-058D-D940450ED031}"/>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22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E7BD-C1F1-4E8E-922B-8455EF07F454}"/>
              </a:ext>
            </a:extLst>
          </p:cNvPr>
          <p:cNvSpPr>
            <a:spLocks noGrp="1"/>
          </p:cNvSpPr>
          <p:nvPr>
            <p:ph type="title"/>
          </p:nvPr>
        </p:nvSpPr>
        <p:spPr>
          <a:xfrm>
            <a:off x="964788" y="804333"/>
            <a:ext cx="3391900" cy="5249334"/>
          </a:xfrm>
        </p:spPr>
        <p:txBody>
          <a:bodyPr>
            <a:normAutofit/>
          </a:bodyPr>
          <a:lstStyle/>
          <a:p>
            <a:pPr algn="r"/>
            <a:r>
              <a:rPr lang="en-NZ">
                <a:solidFill>
                  <a:srgbClr val="FFFFFF"/>
                </a:solidFill>
              </a:rPr>
              <a:t>Inequality and Social Practice </a:t>
            </a:r>
          </a:p>
        </p:txBody>
      </p:sp>
      <p:sp>
        <p:nvSpPr>
          <p:cNvPr id="3" name="Content Placeholder 2">
            <a:extLst>
              <a:ext uri="{FF2B5EF4-FFF2-40B4-BE49-F238E27FC236}">
                <a16:creationId xmlns:a16="http://schemas.microsoft.com/office/drawing/2014/main" id="{40A98597-7744-44D8-ABE7-9C89DD1C8870}"/>
              </a:ext>
            </a:extLst>
          </p:cNvPr>
          <p:cNvSpPr>
            <a:spLocks noGrp="1"/>
          </p:cNvSpPr>
          <p:nvPr>
            <p:ph idx="1"/>
          </p:nvPr>
        </p:nvSpPr>
        <p:spPr>
          <a:xfrm>
            <a:off x="4951048" y="804333"/>
            <a:ext cx="6306003" cy="5249334"/>
          </a:xfrm>
        </p:spPr>
        <p:txBody>
          <a:bodyPr anchor="ctr">
            <a:normAutofit/>
          </a:bodyPr>
          <a:lstStyle/>
          <a:p>
            <a:pPr marL="0" indent="0">
              <a:buNone/>
            </a:pPr>
            <a:r>
              <a:rPr lang="en-NZ" dirty="0"/>
              <a:t>Inequality is an issues for social work, as it forms a central part of the context of practice.</a:t>
            </a:r>
          </a:p>
          <a:p>
            <a:pPr marL="0" indent="0">
              <a:buNone/>
            </a:pPr>
            <a:r>
              <a:rPr lang="en-NZ" dirty="0"/>
              <a:t>In our competencies as:</a:t>
            </a:r>
          </a:p>
          <a:p>
            <a:r>
              <a:rPr lang="en-NZ" dirty="0"/>
              <a:t>“Competence to promote the principles of human rights and social </a:t>
            </a:r>
            <a:r>
              <a:rPr lang="en-NZ" b="1" dirty="0"/>
              <a:t>and economic justice</a:t>
            </a:r>
            <a:r>
              <a:rPr lang="en-NZ" dirty="0"/>
              <a:t>” (Social Workers Registration Board [SWRB],2021). </a:t>
            </a:r>
          </a:p>
          <a:p>
            <a:r>
              <a:rPr lang="en-NZ" dirty="0"/>
              <a:t>It is also described internationally through the International Federation of</a:t>
            </a:r>
          </a:p>
          <a:p>
            <a:r>
              <a:rPr lang="en-NZ" dirty="0"/>
              <a:t>Social Work (IFSW) stating that “Social, Economic and Environmental Justice are fundamental pillars underpinning social work theory, policy and practice” (IFSW, 2020)</a:t>
            </a:r>
          </a:p>
        </p:txBody>
      </p:sp>
    </p:spTree>
    <p:extLst>
      <p:ext uri="{BB962C8B-B14F-4D97-AF65-F5344CB8AC3E}">
        <p14:creationId xmlns:p14="http://schemas.microsoft.com/office/powerpoint/2010/main" val="407200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EED7-A92F-4BE2-913E-C33C39D157FD}"/>
              </a:ext>
            </a:extLst>
          </p:cNvPr>
          <p:cNvSpPr>
            <a:spLocks noGrp="1"/>
          </p:cNvSpPr>
          <p:nvPr>
            <p:ph type="title"/>
          </p:nvPr>
        </p:nvSpPr>
        <p:spPr>
          <a:xfrm>
            <a:off x="1371599" y="294538"/>
            <a:ext cx="9895951" cy="1033669"/>
          </a:xfrm>
        </p:spPr>
        <p:txBody>
          <a:bodyPr>
            <a:normAutofit/>
          </a:bodyPr>
          <a:lstStyle/>
          <a:p>
            <a:r>
              <a:rPr lang="en-NZ" sz="4000" dirty="0">
                <a:solidFill>
                  <a:srgbClr val="FFFFFF"/>
                </a:solidFill>
              </a:rPr>
              <a:t>Defining terms: inequality</a:t>
            </a:r>
          </a:p>
        </p:txBody>
      </p:sp>
      <p:sp>
        <p:nvSpPr>
          <p:cNvPr id="3" name="Content Placeholder 2">
            <a:extLst>
              <a:ext uri="{FF2B5EF4-FFF2-40B4-BE49-F238E27FC236}">
                <a16:creationId xmlns:a16="http://schemas.microsoft.com/office/drawing/2014/main" id="{0735E8B0-1B7A-4F4A-AEA9-0F7E81ABD7DC}"/>
              </a:ext>
            </a:extLst>
          </p:cNvPr>
          <p:cNvSpPr>
            <a:spLocks noGrp="1"/>
          </p:cNvSpPr>
          <p:nvPr>
            <p:ph idx="1"/>
          </p:nvPr>
        </p:nvSpPr>
        <p:spPr>
          <a:xfrm>
            <a:off x="459351" y="1819922"/>
            <a:ext cx="10636280" cy="4181633"/>
          </a:xfrm>
        </p:spPr>
        <p:txBody>
          <a:bodyPr anchor="ctr">
            <a:normAutofit fontScale="92500"/>
          </a:bodyPr>
          <a:lstStyle/>
          <a:p>
            <a:r>
              <a:rPr lang="en-NZ" sz="2400" dirty="0"/>
              <a:t>Inequality: is the condition in which members of society have different amounts of income, wealth, prestige or power.</a:t>
            </a:r>
          </a:p>
          <a:p>
            <a:r>
              <a:rPr lang="en-NZ" sz="2400" dirty="0"/>
              <a:t>It is the actual results of not having equality.</a:t>
            </a:r>
          </a:p>
          <a:p>
            <a:r>
              <a:rPr lang="en-NZ" sz="2400" dirty="0"/>
              <a:t>Early sociologists explored inequality of </a:t>
            </a:r>
            <a:r>
              <a:rPr lang="en-NZ" sz="2400" b="1" dirty="0"/>
              <a:t>income</a:t>
            </a:r>
            <a:r>
              <a:rPr lang="en-NZ" sz="2400" dirty="0"/>
              <a:t> and </a:t>
            </a:r>
            <a:r>
              <a:rPr lang="en-NZ" sz="2400" b="1" dirty="0"/>
              <a:t>wealth</a:t>
            </a:r>
            <a:r>
              <a:rPr lang="en-NZ" sz="2400" dirty="0"/>
              <a:t> sometimes known as </a:t>
            </a:r>
            <a:r>
              <a:rPr lang="en-NZ" sz="2400" b="1" dirty="0"/>
              <a:t>economic inequality </a:t>
            </a:r>
            <a:r>
              <a:rPr lang="en-NZ" sz="2400" dirty="0"/>
              <a:t>or resource inequality.</a:t>
            </a:r>
          </a:p>
          <a:p>
            <a:pPr marL="0" indent="0">
              <a:buNone/>
            </a:pPr>
            <a:r>
              <a:rPr lang="en-NZ" sz="2400" dirty="0"/>
              <a:t>The economy is the way that resources get distributed. This means that we need to focus on the ways that resources are distributed by our current economic system. </a:t>
            </a:r>
          </a:p>
          <a:p>
            <a:pPr marL="0" indent="0">
              <a:buNone/>
            </a:pPr>
            <a:r>
              <a:rPr lang="en-NZ" sz="2400" dirty="0"/>
              <a:t>The concepts of class and stratification help us understand how certain groups have advantages over </a:t>
            </a:r>
            <a:r>
              <a:rPr lang="en-NZ" sz="2400"/>
              <a:t>other groups. </a:t>
            </a:r>
            <a:endParaRPr lang="en-NZ" sz="2400" dirty="0"/>
          </a:p>
          <a:p>
            <a:pPr lvl="0"/>
            <a:r>
              <a:rPr lang="en-NZ" sz="2400" dirty="0">
                <a:solidFill>
                  <a:prstClr val="black"/>
                </a:solidFill>
                <a:highlight>
                  <a:srgbClr val="00FFFF"/>
                </a:highlight>
              </a:rPr>
              <a:t>Ps. There are many kinds of inequality – of age, ability, gender, ethnicity, sexuality, etc</a:t>
            </a:r>
          </a:p>
          <a:p>
            <a:endParaRPr lang="en-NZ" sz="2000" dirty="0"/>
          </a:p>
        </p:txBody>
      </p:sp>
      <p:pic>
        <p:nvPicPr>
          <p:cNvPr id="4" name="Picture 3">
            <a:extLst>
              <a:ext uri="{FF2B5EF4-FFF2-40B4-BE49-F238E27FC236}">
                <a16:creationId xmlns:a16="http://schemas.microsoft.com/office/drawing/2014/main" id="{59AFF303-E0E2-4D86-A9E4-46DF73E8F7F4}"/>
              </a:ext>
            </a:extLst>
          </p:cNvPr>
          <p:cNvPicPr>
            <a:picLocks noChangeAspect="1"/>
          </p:cNvPicPr>
          <p:nvPr/>
        </p:nvPicPr>
        <p:blipFill>
          <a:blip r:embed="rId2"/>
          <a:stretch>
            <a:fillRect/>
          </a:stretch>
        </p:blipFill>
        <p:spPr>
          <a:xfrm rot="5400000">
            <a:off x="-193912" y="-44357"/>
            <a:ext cx="1960567" cy="1801602"/>
          </a:xfrm>
          <a:prstGeom prst="rect">
            <a:avLst/>
          </a:prstGeom>
        </p:spPr>
      </p:pic>
    </p:spTree>
    <p:extLst>
      <p:ext uri="{BB962C8B-B14F-4D97-AF65-F5344CB8AC3E}">
        <p14:creationId xmlns:p14="http://schemas.microsoft.com/office/powerpoint/2010/main" val="2517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EED7-A92F-4BE2-913E-C33C39D157FD}"/>
              </a:ext>
            </a:extLst>
          </p:cNvPr>
          <p:cNvSpPr>
            <a:spLocks noGrp="1"/>
          </p:cNvSpPr>
          <p:nvPr>
            <p:ph type="title"/>
          </p:nvPr>
        </p:nvSpPr>
        <p:spPr>
          <a:xfrm>
            <a:off x="1371599" y="294538"/>
            <a:ext cx="9895951" cy="1033669"/>
          </a:xfrm>
        </p:spPr>
        <p:txBody>
          <a:bodyPr>
            <a:normAutofit fontScale="90000"/>
          </a:bodyPr>
          <a:lstStyle/>
          <a:p>
            <a:r>
              <a:rPr lang="en-NZ" sz="4000" dirty="0">
                <a:solidFill>
                  <a:srgbClr val="FFFFFF"/>
                </a:solidFill>
              </a:rPr>
              <a:t>Defining terms: What’s the difference between income and wealth?</a:t>
            </a:r>
          </a:p>
        </p:txBody>
      </p:sp>
      <p:pic>
        <p:nvPicPr>
          <p:cNvPr id="11" name="Content Placeholder 3">
            <a:extLst>
              <a:ext uri="{FF2B5EF4-FFF2-40B4-BE49-F238E27FC236}">
                <a16:creationId xmlns:a16="http://schemas.microsoft.com/office/drawing/2014/main" id="{3480660F-A97E-4845-BA7B-70EAC304201E}"/>
              </a:ext>
            </a:extLst>
          </p:cNvPr>
          <p:cNvPicPr>
            <a:picLocks noGrp="1" noChangeAspect="1"/>
          </p:cNvPicPr>
          <p:nvPr>
            <p:ph idx="1"/>
          </p:nvPr>
        </p:nvPicPr>
        <p:blipFill>
          <a:blip r:embed="rId2"/>
          <a:stretch>
            <a:fillRect/>
          </a:stretch>
        </p:blipFill>
        <p:spPr>
          <a:xfrm>
            <a:off x="2136511" y="1891970"/>
            <a:ext cx="4183063" cy="4183063"/>
          </a:xfrm>
          <a:prstGeom prst="rect">
            <a:avLst/>
          </a:prstGeom>
          <a:solidFill>
            <a:schemeClr val="accent3">
              <a:lumMod val="20000"/>
              <a:lumOff val="80000"/>
            </a:schemeClr>
          </a:solidFill>
        </p:spPr>
      </p:pic>
      <p:pic>
        <p:nvPicPr>
          <p:cNvPr id="4" name="Picture 3">
            <a:extLst>
              <a:ext uri="{FF2B5EF4-FFF2-40B4-BE49-F238E27FC236}">
                <a16:creationId xmlns:a16="http://schemas.microsoft.com/office/drawing/2014/main" id="{59AFF303-E0E2-4D86-A9E4-46DF73E8F7F4}"/>
              </a:ext>
            </a:extLst>
          </p:cNvPr>
          <p:cNvPicPr>
            <a:picLocks noChangeAspect="1"/>
          </p:cNvPicPr>
          <p:nvPr/>
        </p:nvPicPr>
        <p:blipFill>
          <a:blip r:embed="rId3"/>
          <a:stretch>
            <a:fillRect/>
          </a:stretch>
        </p:blipFill>
        <p:spPr>
          <a:xfrm>
            <a:off x="87972" y="2595386"/>
            <a:ext cx="1960567" cy="1801602"/>
          </a:xfrm>
          <a:prstGeom prst="rect">
            <a:avLst/>
          </a:prstGeom>
        </p:spPr>
      </p:pic>
      <p:sp>
        <p:nvSpPr>
          <p:cNvPr id="13" name="Freeform: Shape 12">
            <a:extLst>
              <a:ext uri="{FF2B5EF4-FFF2-40B4-BE49-F238E27FC236}">
                <a16:creationId xmlns:a16="http://schemas.microsoft.com/office/drawing/2014/main" id="{270682D0-E5A4-4918-896D-38772682697D}"/>
              </a:ext>
            </a:extLst>
          </p:cNvPr>
          <p:cNvSpPr/>
          <p:nvPr/>
        </p:nvSpPr>
        <p:spPr>
          <a:xfrm>
            <a:off x="5210664" y="1755262"/>
            <a:ext cx="4319771" cy="4319771"/>
          </a:xfrm>
          <a:custGeom>
            <a:avLst/>
            <a:gdLst>
              <a:gd name="connsiteX0" fmla="*/ 0 w 4319771"/>
              <a:gd name="connsiteY0" fmla="*/ 2159886 h 4319771"/>
              <a:gd name="connsiteX1" fmla="*/ 2159886 w 4319771"/>
              <a:gd name="connsiteY1" fmla="*/ 0 h 4319771"/>
              <a:gd name="connsiteX2" fmla="*/ 4319772 w 4319771"/>
              <a:gd name="connsiteY2" fmla="*/ 2159886 h 4319771"/>
              <a:gd name="connsiteX3" fmla="*/ 2159886 w 4319771"/>
              <a:gd name="connsiteY3" fmla="*/ 4319772 h 4319771"/>
              <a:gd name="connsiteX4" fmla="*/ 0 w 4319771"/>
              <a:gd name="connsiteY4" fmla="*/ 2159886 h 431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771" h="4319771">
                <a:moveTo>
                  <a:pt x="0" y="2159886"/>
                </a:moveTo>
                <a:cubicBezTo>
                  <a:pt x="0" y="967014"/>
                  <a:pt x="967014" y="0"/>
                  <a:pt x="2159886" y="0"/>
                </a:cubicBezTo>
                <a:cubicBezTo>
                  <a:pt x="3352758" y="0"/>
                  <a:pt x="4319772" y="967014"/>
                  <a:pt x="4319772" y="2159886"/>
                </a:cubicBezTo>
                <a:cubicBezTo>
                  <a:pt x="4319772" y="3352758"/>
                  <a:pt x="3352758" y="4319772"/>
                  <a:pt x="2159886" y="4319772"/>
                </a:cubicBezTo>
                <a:cubicBezTo>
                  <a:pt x="967014" y="4319772"/>
                  <a:pt x="0" y="3352758"/>
                  <a:pt x="0" y="2159886"/>
                </a:cubicBezTo>
                <a:close/>
              </a:path>
            </a:pathLst>
          </a:custGeom>
          <a:solidFill>
            <a:srgbClr val="0E5580">
              <a:alpha val="50000"/>
              <a:hueOff val="0"/>
              <a:satOff val="0"/>
              <a:lumOff val="0"/>
              <a:alphaOff val="0"/>
            </a:srgbClr>
          </a:solidFill>
          <a:ln w="19050" cap="rnd" cmpd="sng" algn="ctr">
            <a:solidFill>
              <a:srgbClr val="EBEBEB">
                <a:hueOff val="0"/>
                <a:satOff val="0"/>
                <a:lumOff val="0"/>
                <a:alphaOff val="0"/>
              </a:srgbClr>
            </a:solidFill>
            <a:prstDash val="solid"/>
          </a:ln>
          <a:effectLst/>
        </p:spPr>
        <p:txBody>
          <a:bodyPr spcFirstLastPara="0" vert="horz" wrap="square" lIns="1225881" tIns="509394" rIns="603211" bIns="509393" numCol="1" spcCol="1270" anchor="ctr" anchorCtr="0">
            <a:noAutofit/>
          </a:bodyPr>
          <a:lstStyle/>
          <a:p>
            <a:pPr lvl="0" algn="ctr" defTabSz="1466850">
              <a:lnSpc>
                <a:spcPct val="90000"/>
              </a:lnSpc>
              <a:spcBef>
                <a:spcPct val="0"/>
              </a:spcBef>
              <a:spcAft>
                <a:spcPct val="35000"/>
              </a:spcAft>
              <a:defRPr/>
            </a:pPr>
            <a:r>
              <a:rPr kumimoji="0" lang="en-NZ" sz="2800" b="1" i="0" u="none" strike="noStrike" kern="0" cap="none" spc="0" normalizeH="0" baseline="0" noProof="0" dirty="0">
                <a:ln>
                  <a:noFill/>
                </a:ln>
                <a:solidFill>
                  <a:prstClr val="white"/>
                </a:solidFill>
                <a:effectLst/>
                <a:uLnTx/>
                <a:uFillTx/>
                <a:latin typeface="Candara" panose="020E0502030303020204"/>
              </a:rPr>
              <a:t>Wealth</a:t>
            </a:r>
            <a:r>
              <a:rPr kumimoji="0" lang="en-NZ" sz="2800" b="0" i="0" u="none" strike="noStrike" kern="0" cap="none" spc="0" normalizeH="0" baseline="0" noProof="0" dirty="0">
                <a:ln>
                  <a:noFill/>
                </a:ln>
                <a:solidFill>
                  <a:prstClr val="white"/>
                </a:solidFill>
                <a:effectLst/>
                <a:uLnTx/>
                <a:uFillTx/>
                <a:latin typeface="Candara" panose="020E0502030303020204"/>
              </a:rPr>
              <a:t> – assets (e.g.</a:t>
            </a:r>
            <a:r>
              <a:rPr kumimoji="0" lang="en-NZ" sz="2800" b="0" i="0" u="none" strike="noStrike" kern="0" cap="none" spc="0" normalizeH="0" noProof="0" dirty="0">
                <a:ln>
                  <a:noFill/>
                </a:ln>
                <a:solidFill>
                  <a:prstClr val="white"/>
                </a:solidFill>
                <a:effectLst/>
                <a:uLnTx/>
                <a:uFillTx/>
                <a:latin typeface="Candara" panose="020E0502030303020204"/>
              </a:rPr>
              <a:t> </a:t>
            </a:r>
            <a:r>
              <a:rPr kumimoji="0" lang="en-NZ" sz="2800" b="0" i="0" u="none" strike="noStrike" kern="0" cap="none" spc="0" normalizeH="0" baseline="0" noProof="0" dirty="0">
                <a:ln>
                  <a:noFill/>
                </a:ln>
                <a:solidFill>
                  <a:prstClr val="white"/>
                </a:solidFill>
                <a:effectLst/>
                <a:uLnTx/>
                <a:uFillTx/>
                <a:latin typeface="Candara" panose="020E0502030303020204"/>
              </a:rPr>
              <a:t>houses,) </a:t>
            </a:r>
            <a:r>
              <a:rPr lang="en-NZ" sz="2800" kern="0" dirty="0">
                <a:solidFill>
                  <a:prstClr val="white"/>
                </a:solidFill>
                <a:latin typeface="Candara" panose="020E0502030303020204"/>
              </a:rPr>
              <a:t>investments stocks, bitcoin, retirement funds </a:t>
            </a:r>
            <a:r>
              <a:rPr kumimoji="0" lang="en-NZ" sz="2800" b="0" i="0" u="none" strike="noStrike" kern="0" cap="none" spc="0" normalizeH="0" baseline="0" noProof="0" dirty="0">
                <a:ln>
                  <a:noFill/>
                </a:ln>
                <a:solidFill>
                  <a:prstClr val="white"/>
                </a:solidFill>
                <a:effectLst/>
                <a:uLnTx/>
                <a:uFillTx/>
                <a:latin typeface="Candara" panose="020E0502030303020204"/>
              </a:rPr>
              <a:t>or cash in the bank )</a:t>
            </a:r>
          </a:p>
        </p:txBody>
      </p:sp>
    </p:spTree>
    <p:extLst>
      <p:ext uri="{BB962C8B-B14F-4D97-AF65-F5344CB8AC3E}">
        <p14:creationId xmlns:p14="http://schemas.microsoft.com/office/powerpoint/2010/main" val="405633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F141-A9EC-4F1A-91DD-EEB7CF6A5E10}"/>
              </a:ext>
            </a:extLst>
          </p:cNvPr>
          <p:cNvSpPr>
            <a:spLocks noGrp="1"/>
          </p:cNvSpPr>
          <p:nvPr>
            <p:ph type="title"/>
          </p:nvPr>
        </p:nvSpPr>
        <p:spPr>
          <a:xfrm>
            <a:off x="826396" y="586855"/>
            <a:ext cx="4230100" cy="3387497"/>
          </a:xfrm>
        </p:spPr>
        <p:txBody>
          <a:bodyPr anchor="b">
            <a:normAutofit/>
          </a:bodyPr>
          <a:lstStyle/>
          <a:p>
            <a:pPr algn="r"/>
            <a:r>
              <a:rPr lang="en-NZ" sz="4000">
                <a:solidFill>
                  <a:srgbClr val="FFFFFF"/>
                </a:solidFill>
              </a:rPr>
              <a:t>Karakia | MANAWA MAI</a:t>
            </a:r>
          </a:p>
        </p:txBody>
      </p:sp>
      <p:sp>
        <p:nvSpPr>
          <p:cNvPr id="3" name="Content Placeholder 2">
            <a:extLst>
              <a:ext uri="{FF2B5EF4-FFF2-40B4-BE49-F238E27FC236}">
                <a16:creationId xmlns:a16="http://schemas.microsoft.com/office/drawing/2014/main" id="{698B16E3-3CF4-47B1-A86B-0E21205AB8FB}"/>
              </a:ext>
            </a:extLst>
          </p:cNvPr>
          <p:cNvSpPr>
            <a:spLocks noGrp="1"/>
          </p:cNvSpPr>
          <p:nvPr>
            <p:ph idx="1"/>
          </p:nvPr>
        </p:nvSpPr>
        <p:spPr>
          <a:xfrm>
            <a:off x="6503158" y="649480"/>
            <a:ext cx="4862447" cy="5546047"/>
          </a:xfrm>
        </p:spPr>
        <p:txBody>
          <a:bodyPr anchor="ctr">
            <a:normAutofit/>
          </a:bodyPr>
          <a:lstStyle/>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b="0" i="0" u="none" strike="noStrike" kern="1200" cap="none" spc="0" normalizeH="0" baseline="0" noProof="0" dirty="0">
                <a:ln>
                  <a:noFill/>
                </a:ln>
                <a:effectLst/>
                <a:uLnTx/>
                <a:uFillTx/>
                <a:latin typeface="Candara" panose="020E0502030303020204" pitchFamily="34" charset="0"/>
                <a:ea typeface="+mn-ea"/>
                <a:cs typeface="+mn-cs"/>
              </a:rPr>
              <a:t>Manawa </a:t>
            </a:r>
            <a:r>
              <a:rPr kumimoji="0" lang="en-NZ" b="0" i="0" u="none" strike="noStrike" kern="1200" cap="none" spc="0" normalizeH="0" baseline="0" noProof="0" dirty="0" err="1">
                <a:ln>
                  <a:noFill/>
                </a:ln>
                <a:effectLst/>
                <a:uLnTx/>
                <a:uFillTx/>
                <a:latin typeface="Candara" panose="020E0502030303020204" pitchFamily="34" charset="0"/>
                <a:ea typeface="+mn-ea"/>
                <a:cs typeface="+mn-cs"/>
              </a:rPr>
              <a:t>mai</a:t>
            </a:r>
            <a:r>
              <a:rPr kumimoji="0" lang="en-NZ" b="0" i="0" u="none" strike="noStrike" kern="1200" cap="none" spc="0" normalizeH="0" baseline="0" noProof="0" dirty="0">
                <a:ln>
                  <a:noFill/>
                </a:ln>
                <a:effectLst/>
                <a:uLnTx/>
                <a:uFillTx/>
                <a:latin typeface="Candara" panose="020E0502030303020204" pitchFamily="34" charset="0"/>
                <a:ea typeface="+mn-ea"/>
                <a:cs typeface="+mn-cs"/>
              </a:rPr>
              <a:t> te mauri </a:t>
            </a:r>
            <a:r>
              <a:rPr kumimoji="0" lang="en-NZ" b="0" i="0" u="none" strike="noStrike" kern="1200" cap="none" spc="0" normalizeH="0" baseline="0" noProof="0" dirty="0" err="1">
                <a:ln>
                  <a:noFill/>
                </a:ln>
                <a:effectLst/>
                <a:uLnTx/>
                <a:uFillTx/>
                <a:latin typeface="Candara" panose="020E0502030303020204" pitchFamily="34" charset="0"/>
                <a:ea typeface="+mn-ea"/>
                <a:cs typeface="+mn-cs"/>
              </a:rPr>
              <a:t>nuku</a:t>
            </a:r>
            <a:endParaRPr kumimoji="0" lang="en-NZ" b="0" i="0" u="none" strike="noStrike" kern="1200" cap="none" spc="0" normalizeH="0" baseline="0" noProof="0" dirty="0">
              <a:ln>
                <a:noFill/>
              </a:ln>
              <a:effectLst/>
              <a:uLnTx/>
              <a:uFillTx/>
              <a:latin typeface="Candara" panose="020E0502030303020204" pitchFamily="34" charset="0"/>
              <a:ea typeface="+mn-ea"/>
              <a:cs typeface="+mn-cs"/>
            </a:endParaRP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b="0" i="0" u="none" strike="noStrike" kern="1200" cap="none" spc="0" normalizeH="0" baseline="0" noProof="0" dirty="0">
                <a:ln>
                  <a:noFill/>
                </a:ln>
                <a:effectLst/>
                <a:uLnTx/>
                <a:uFillTx/>
                <a:latin typeface="Candara" panose="020E0502030303020204" pitchFamily="34" charset="0"/>
                <a:ea typeface="+mn-ea"/>
                <a:cs typeface="+mn-cs"/>
              </a:rPr>
              <a:t>Manawa </a:t>
            </a:r>
            <a:r>
              <a:rPr kumimoji="0" lang="en-NZ" b="0" i="0" u="none" strike="noStrike" kern="1200" cap="none" spc="0" normalizeH="0" baseline="0" noProof="0" dirty="0" err="1">
                <a:ln>
                  <a:noFill/>
                </a:ln>
                <a:effectLst/>
                <a:uLnTx/>
                <a:uFillTx/>
                <a:latin typeface="Candara" panose="020E0502030303020204" pitchFamily="34" charset="0"/>
                <a:ea typeface="+mn-ea"/>
                <a:cs typeface="+mn-cs"/>
              </a:rPr>
              <a:t>mai</a:t>
            </a:r>
            <a:r>
              <a:rPr kumimoji="0" lang="en-NZ" b="0" i="0" u="none" strike="noStrike" kern="1200" cap="none" spc="0" normalizeH="0" baseline="0" noProof="0" dirty="0">
                <a:ln>
                  <a:noFill/>
                </a:ln>
                <a:effectLst/>
                <a:uLnTx/>
                <a:uFillTx/>
                <a:latin typeface="Candara" panose="020E0502030303020204" pitchFamily="34" charset="0"/>
                <a:ea typeface="+mn-ea"/>
                <a:cs typeface="+mn-cs"/>
              </a:rPr>
              <a:t> te mauri </a:t>
            </a:r>
            <a:r>
              <a:rPr kumimoji="0" lang="en-NZ" b="0" i="0" u="none" strike="noStrike" kern="1200" cap="none" spc="0" normalizeH="0" baseline="0" noProof="0" dirty="0" err="1">
                <a:ln>
                  <a:noFill/>
                </a:ln>
                <a:effectLst/>
                <a:uLnTx/>
                <a:uFillTx/>
                <a:latin typeface="Candara" panose="020E0502030303020204" pitchFamily="34" charset="0"/>
                <a:ea typeface="+mn-ea"/>
                <a:cs typeface="+mn-cs"/>
              </a:rPr>
              <a:t>rangi</a:t>
            </a:r>
            <a:endParaRPr kumimoji="0" lang="en-NZ" b="0" i="0" u="none" strike="noStrike" kern="1200" cap="none" spc="0" normalizeH="0" baseline="0" noProof="0" dirty="0">
              <a:ln>
                <a:noFill/>
              </a:ln>
              <a:effectLst/>
              <a:uLnTx/>
              <a:uFillTx/>
              <a:latin typeface="Candara" panose="020E0502030303020204" pitchFamily="34" charset="0"/>
              <a:ea typeface="+mn-ea"/>
              <a:cs typeface="+mn-cs"/>
            </a:endParaRP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b="0" i="0" u="none" strike="noStrike" kern="1200" cap="none" spc="0" normalizeH="0" baseline="0" noProof="0" dirty="0">
                <a:ln>
                  <a:noFill/>
                </a:ln>
                <a:effectLst/>
                <a:uLnTx/>
                <a:uFillTx/>
                <a:latin typeface="Candara" panose="020E0502030303020204" pitchFamily="34" charset="0"/>
                <a:ea typeface="+mn-ea"/>
                <a:cs typeface="+mn-cs"/>
              </a:rPr>
              <a:t>Ko te mauri kai au</a:t>
            </a: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b="0" i="0" u="none" strike="noStrike" kern="1200" cap="none" spc="0" normalizeH="0" baseline="0" noProof="0" dirty="0">
                <a:ln>
                  <a:noFill/>
                </a:ln>
                <a:effectLst/>
                <a:uLnTx/>
                <a:uFillTx/>
                <a:latin typeface="Candara" panose="020E0502030303020204" pitchFamily="34" charset="0"/>
                <a:ea typeface="+mn-ea"/>
                <a:cs typeface="+mn-cs"/>
              </a:rPr>
              <a:t>He mauri </a:t>
            </a:r>
            <a:r>
              <a:rPr kumimoji="0" lang="en-NZ" b="0" i="0" u="none" strike="noStrike" kern="1200" cap="none" spc="0" normalizeH="0" baseline="0" noProof="0" dirty="0" err="1">
                <a:ln>
                  <a:noFill/>
                </a:ln>
                <a:effectLst/>
                <a:uLnTx/>
                <a:uFillTx/>
                <a:latin typeface="Candara" panose="020E0502030303020204" pitchFamily="34" charset="0"/>
                <a:ea typeface="+mn-ea"/>
                <a:cs typeface="+mn-cs"/>
              </a:rPr>
              <a:t>tipua</a:t>
            </a:r>
            <a:endParaRPr kumimoji="0" lang="en-NZ" b="0" i="0" u="none" strike="noStrike" kern="1200" cap="none" spc="0" normalizeH="0" baseline="0" noProof="0" dirty="0">
              <a:ln>
                <a:noFill/>
              </a:ln>
              <a:effectLst/>
              <a:uLnTx/>
              <a:uFillTx/>
              <a:latin typeface="Candara" panose="020E0502030303020204" pitchFamily="34" charset="0"/>
              <a:ea typeface="+mn-ea"/>
              <a:cs typeface="+mn-cs"/>
            </a:endParaRP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b="0" i="0" u="none" strike="noStrike" kern="1200" cap="none" spc="0" normalizeH="0" baseline="0" noProof="0" dirty="0">
                <a:ln>
                  <a:noFill/>
                </a:ln>
                <a:effectLst/>
                <a:uLnTx/>
                <a:uFillTx/>
                <a:latin typeface="Candara" panose="020E0502030303020204" pitchFamily="34" charset="0"/>
                <a:ea typeface="+mn-ea"/>
                <a:cs typeface="+mn-cs"/>
              </a:rPr>
              <a:t>Ka pakaru </a:t>
            </a:r>
            <a:r>
              <a:rPr kumimoji="0" lang="en-NZ" b="0" i="0" u="none" strike="noStrike" kern="1200" cap="none" spc="0" normalizeH="0" baseline="0" noProof="0" dirty="0" err="1">
                <a:ln>
                  <a:noFill/>
                </a:ln>
                <a:effectLst/>
                <a:uLnTx/>
                <a:uFillTx/>
                <a:latin typeface="Candara" panose="020E0502030303020204" pitchFamily="34" charset="0"/>
                <a:ea typeface="+mn-ea"/>
                <a:cs typeface="+mn-cs"/>
              </a:rPr>
              <a:t>mai</a:t>
            </a:r>
            <a:r>
              <a:rPr kumimoji="0" lang="en-NZ" b="0" i="0" u="none" strike="noStrike" kern="1200" cap="none" spc="0" normalizeH="0" baseline="0" noProof="0" dirty="0">
                <a:ln>
                  <a:noFill/>
                </a:ln>
                <a:effectLst/>
                <a:uLnTx/>
                <a:uFillTx/>
                <a:latin typeface="Candara" panose="020E0502030303020204" pitchFamily="34" charset="0"/>
                <a:ea typeface="+mn-ea"/>
                <a:cs typeface="+mn-cs"/>
              </a:rPr>
              <a:t> te po</a:t>
            </a: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b="0" i="0" u="none" strike="noStrike" kern="1200" cap="none" spc="0" normalizeH="0" baseline="0" noProof="0" dirty="0">
                <a:ln>
                  <a:noFill/>
                </a:ln>
                <a:effectLst/>
                <a:uLnTx/>
                <a:uFillTx/>
                <a:latin typeface="Candara" panose="020E0502030303020204" pitchFamily="34" charset="0"/>
                <a:ea typeface="+mn-ea"/>
                <a:cs typeface="+mn-cs"/>
              </a:rPr>
              <a:t>Tau </a:t>
            </a:r>
            <a:r>
              <a:rPr kumimoji="0" lang="en-NZ" b="0" i="0" u="none" strike="noStrike" kern="1200" cap="none" spc="0" normalizeH="0" baseline="0" noProof="0" dirty="0" err="1">
                <a:ln>
                  <a:noFill/>
                </a:ln>
                <a:effectLst/>
                <a:uLnTx/>
                <a:uFillTx/>
                <a:latin typeface="Candara" panose="020E0502030303020204" pitchFamily="34" charset="0"/>
                <a:ea typeface="+mn-ea"/>
                <a:cs typeface="+mn-cs"/>
              </a:rPr>
              <a:t>mai</a:t>
            </a:r>
            <a:r>
              <a:rPr kumimoji="0" lang="en-NZ" b="0" i="0" u="none" strike="noStrike" kern="1200" cap="none" spc="0" normalizeH="0" baseline="0" noProof="0" dirty="0">
                <a:ln>
                  <a:noFill/>
                </a:ln>
                <a:effectLst/>
                <a:uLnTx/>
                <a:uFillTx/>
                <a:latin typeface="Candara" panose="020E0502030303020204" pitchFamily="34" charset="0"/>
                <a:ea typeface="+mn-ea"/>
                <a:cs typeface="+mn-cs"/>
              </a:rPr>
              <a:t> te mauri</a:t>
            </a: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b="0" i="0" u="none" strike="noStrike" kern="1200" cap="none" spc="0" normalizeH="0" baseline="0" noProof="0" dirty="0" err="1">
                <a:ln>
                  <a:noFill/>
                </a:ln>
                <a:effectLst/>
                <a:uLnTx/>
                <a:uFillTx/>
                <a:latin typeface="Candara" panose="020E0502030303020204" pitchFamily="34" charset="0"/>
                <a:ea typeface="+mn-ea"/>
                <a:cs typeface="+mn-cs"/>
              </a:rPr>
              <a:t>Haumi</a:t>
            </a:r>
            <a:r>
              <a:rPr kumimoji="0" lang="en-NZ" b="0" i="0" u="none" strike="noStrike" kern="1200" cap="none" spc="0" normalizeH="0" baseline="0" noProof="0" dirty="0">
                <a:ln>
                  <a:noFill/>
                </a:ln>
                <a:effectLst/>
                <a:uLnTx/>
                <a:uFillTx/>
                <a:latin typeface="Candara" panose="020E0502030303020204" pitchFamily="34" charset="0"/>
                <a:ea typeface="+mn-ea"/>
                <a:cs typeface="+mn-cs"/>
              </a:rPr>
              <a:t> e, hui e, </a:t>
            </a:r>
            <a:r>
              <a:rPr kumimoji="0" lang="en-NZ" b="0" i="0" u="none" strike="noStrike" kern="1200" cap="none" spc="0" normalizeH="0" baseline="0" noProof="0" dirty="0" err="1">
                <a:ln>
                  <a:noFill/>
                </a:ln>
                <a:effectLst/>
                <a:uLnTx/>
                <a:uFillTx/>
                <a:latin typeface="Candara" panose="020E0502030303020204" pitchFamily="34" charset="0"/>
                <a:ea typeface="+mn-ea"/>
                <a:cs typeface="+mn-cs"/>
              </a:rPr>
              <a:t>taiki</a:t>
            </a:r>
            <a:r>
              <a:rPr kumimoji="0" lang="en-NZ" b="0" i="0" u="none" strike="noStrike" kern="1200" cap="none" spc="0" normalizeH="0" baseline="0" noProof="0" dirty="0">
                <a:ln>
                  <a:noFill/>
                </a:ln>
                <a:effectLst/>
                <a:uLnTx/>
                <a:uFillTx/>
                <a:latin typeface="Candara" panose="020E0502030303020204" pitchFamily="34" charset="0"/>
                <a:ea typeface="+mn-ea"/>
                <a:cs typeface="+mn-cs"/>
              </a:rPr>
              <a:t> e</a:t>
            </a:r>
          </a:p>
          <a:p>
            <a:pPr marL="0" marR="0" lvl="0" indent="0" defTabSz="914400" rtl="0" eaLnBrk="1" fontAlgn="auto" latinLnBrk="0" hangingPunct="1">
              <a:spcBef>
                <a:spcPts val="0"/>
              </a:spcBef>
              <a:spcAft>
                <a:spcPts val="0"/>
              </a:spcAft>
              <a:buClrTx/>
              <a:buSzTx/>
              <a:buFont typeface="Arial" panose="020B0604020202020204" pitchFamily="34" charset="0"/>
              <a:buNone/>
              <a:tabLst/>
              <a:defRPr/>
            </a:pPr>
            <a:endParaRPr kumimoji="0" lang="en-NZ" sz="2000" b="0" i="0" u="none" strike="noStrike" kern="1200" cap="none" spc="0" normalizeH="0" baseline="0" noProof="0" dirty="0">
              <a:ln>
                <a:noFill/>
              </a:ln>
              <a:effectLst/>
              <a:uLnTx/>
              <a:uFillTx/>
              <a:latin typeface="Candara" panose="020E0502030303020204" pitchFamily="34" charset="0"/>
              <a:ea typeface="+mn-ea"/>
              <a:cs typeface="+mn-cs"/>
            </a:endParaRPr>
          </a:p>
          <a:p>
            <a:pPr marL="0" marR="0" lvl="0" indent="0" defTabSz="914400" rtl="0" eaLnBrk="1" fontAlgn="auto" latinLnBrk="0" hangingPunct="1">
              <a:spcBef>
                <a:spcPts val="0"/>
              </a:spcBef>
              <a:spcAft>
                <a:spcPts val="0"/>
              </a:spcAft>
              <a:buClrTx/>
              <a:buSzTx/>
              <a:buFont typeface="Arial" panose="020B0604020202020204" pitchFamily="34" charset="0"/>
              <a:buNone/>
              <a:tabLst/>
              <a:defRPr/>
            </a:pPr>
            <a:endParaRPr kumimoji="0" lang="en-NZ" sz="2000" b="0" i="0" u="none" strike="noStrike" kern="1200" cap="none" spc="0" normalizeH="0" baseline="0" noProof="0" dirty="0">
              <a:ln>
                <a:noFill/>
              </a:ln>
              <a:effectLst/>
              <a:uLnTx/>
              <a:uFillTx/>
              <a:latin typeface="Candara" panose="020E0502030303020204" pitchFamily="34" charset="0"/>
              <a:ea typeface="+mn-ea"/>
              <a:cs typeface="+mn-cs"/>
            </a:endParaRPr>
          </a:p>
          <a:p>
            <a:pPr marL="0" marR="0" lvl="0" indent="0" defTabSz="914400" rtl="0" eaLnBrk="1" fontAlgn="auto" latinLnBrk="0" hangingPunct="1">
              <a:spcBef>
                <a:spcPts val="0"/>
              </a:spcBef>
              <a:spcAft>
                <a:spcPts val="0"/>
              </a:spcAft>
              <a:buClrTx/>
              <a:buSzTx/>
              <a:buFont typeface="Arial" panose="020B0604020202020204" pitchFamily="34" charset="0"/>
              <a:buNone/>
              <a:tabLst/>
              <a:defRPr/>
            </a:pPr>
            <a:endParaRPr kumimoji="0" lang="en-NZ" sz="2000" b="0" i="0" u="none" strike="noStrike" kern="1200" cap="none" spc="0" normalizeH="0" baseline="0" noProof="0" dirty="0">
              <a:ln>
                <a:noFill/>
              </a:ln>
              <a:effectLst/>
              <a:uLnTx/>
              <a:uFillTx/>
              <a:latin typeface="Candara" panose="020E0502030303020204" pitchFamily="34" charset="0"/>
              <a:ea typeface="+mn-ea"/>
              <a:cs typeface="+mn-cs"/>
            </a:endParaRP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sz="2000" b="0" i="0" u="none" strike="noStrike" kern="1200" cap="none" spc="0" normalizeH="0" baseline="0" noProof="0" dirty="0">
                <a:ln>
                  <a:noFill/>
                </a:ln>
                <a:effectLst/>
                <a:uLnTx/>
                <a:uFillTx/>
                <a:latin typeface="Candara" panose="020E0502030303020204" pitchFamily="34" charset="0"/>
                <a:ea typeface="+mn-ea"/>
                <a:cs typeface="+mn-cs"/>
              </a:rPr>
              <a:t>Embrace the life force of the earth, embrace the life force of the sky</a:t>
            </a: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sz="2000" b="0" i="0" u="none" strike="noStrike" kern="1200" cap="none" spc="0" normalizeH="0" baseline="0" noProof="0" dirty="0">
                <a:ln>
                  <a:noFill/>
                </a:ln>
                <a:effectLst/>
                <a:uLnTx/>
                <a:uFillTx/>
                <a:latin typeface="Candara" panose="020E0502030303020204" pitchFamily="34" charset="0"/>
                <a:ea typeface="+mn-ea"/>
                <a:cs typeface="+mn-cs"/>
              </a:rPr>
              <a:t>The life force I have fathered is powerful, and shatters all darkness</a:t>
            </a: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sz="2000" b="0" i="0" u="none" strike="noStrike" kern="1200" cap="none" spc="0" normalizeH="0" baseline="0" noProof="0" dirty="0">
                <a:ln>
                  <a:noFill/>
                </a:ln>
                <a:effectLst/>
                <a:uLnTx/>
                <a:uFillTx/>
                <a:latin typeface="Candara" panose="020E0502030303020204" pitchFamily="34" charset="0"/>
                <a:ea typeface="+mn-ea"/>
                <a:cs typeface="+mn-cs"/>
              </a:rPr>
              <a:t>Come great life force, </a:t>
            </a:r>
          </a:p>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en-NZ" sz="2000" b="0" i="0" u="none" strike="noStrike" kern="1200" cap="none" spc="0" normalizeH="0" baseline="0" noProof="0" dirty="0">
                <a:ln>
                  <a:noFill/>
                </a:ln>
                <a:effectLst/>
                <a:uLnTx/>
                <a:uFillTx/>
                <a:latin typeface="Candara" panose="020E0502030303020204" pitchFamily="34" charset="0"/>
                <a:ea typeface="+mn-ea"/>
                <a:cs typeface="+mn-cs"/>
              </a:rPr>
              <a:t>Join it, gather it, it is done</a:t>
            </a:r>
            <a:endParaRPr kumimoji="0" lang="en-NZ" sz="2000" b="0" i="0" u="none" strike="noStrike" kern="1200" cap="none" spc="0" normalizeH="0" baseline="0" noProof="0" dirty="0">
              <a:ln>
                <a:noFill/>
              </a:ln>
              <a:effectLst/>
              <a:uLnTx/>
              <a:uFillTx/>
              <a:latin typeface="Calibri" panose="020F0502020204030204"/>
              <a:ea typeface="+mn-ea"/>
              <a:cs typeface="+mn-cs"/>
            </a:endParaRPr>
          </a:p>
          <a:p>
            <a:endParaRPr lang="en-NZ" sz="2000" dirty="0"/>
          </a:p>
        </p:txBody>
      </p:sp>
    </p:spTree>
    <p:extLst>
      <p:ext uri="{BB962C8B-B14F-4D97-AF65-F5344CB8AC3E}">
        <p14:creationId xmlns:p14="http://schemas.microsoft.com/office/powerpoint/2010/main" val="70890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A667-F940-46BC-849C-D8AB3B6F55DE}"/>
              </a:ext>
            </a:extLst>
          </p:cNvPr>
          <p:cNvSpPr>
            <a:spLocks noGrp="1"/>
          </p:cNvSpPr>
          <p:nvPr>
            <p:ph type="title"/>
          </p:nvPr>
        </p:nvSpPr>
        <p:spPr>
          <a:xfrm>
            <a:off x="1024128" y="585216"/>
            <a:ext cx="5902061" cy="1499616"/>
          </a:xfrm>
        </p:spPr>
        <p:txBody>
          <a:bodyPr>
            <a:normAutofit/>
          </a:bodyPr>
          <a:lstStyle/>
          <a:p>
            <a:r>
              <a:rPr lang="en-NZ"/>
              <a:t>Wealth inequality </a:t>
            </a:r>
          </a:p>
        </p:txBody>
      </p:sp>
      <p:cxnSp>
        <p:nvCxnSpPr>
          <p:cNvPr id="11" name="Straight Connector 13">
            <a:extLst>
              <a:ext uri="{FF2B5EF4-FFF2-40B4-BE49-F238E27FC236}">
                <a16:creationId xmlns:a16="http://schemas.microsoft.com/office/drawing/2014/main" id="{4D6E2BDC-2863-4B1C-B076-BCC55DDDFE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9CF9A"/>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4F3AA8-D45D-4F47-8DE9-964C51C27303}"/>
              </a:ext>
            </a:extLst>
          </p:cNvPr>
          <p:cNvSpPr>
            <a:spLocks noGrp="1"/>
          </p:cNvSpPr>
          <p:nvPr>
            <p:ph idx="1"/>
          </p:nvPr>
        </p:nvSpPr>
        <p:spPr>
          <a:xfrm>
            <a:off x="334297" y="1986115"/>
            <a:ext cx="7098883" cy="4532671"/>
          </a:xfrm>
        </p:spPr>
        <p:txBody>
          <a:bodyPr>
            <a:normAutofit/>
          </a:bodyPr>
          <a:lstStyle/>
          <a:p>
            <a:r>
              <a:rPr lang="en-NZ" sz="1800" dirty="0"/>
              <a:t>Wealth is typically much more unequally distributed than income: while the richest 10% of income earners have 27% of all after-tax income, </a:t>
            </a:r>
            <a:r>
              <a:rPr lang="en-NZ" sz="1800" b="1" dirty="0"/>
              <a:t>the wealthiest 10% of asset holders have 59% of all wealth</a:t>
            </a:r>
            <a:r>
              <a:rPr lang="en-NZ" sz="1800" dirty="0"/>
              <a:t>.</a:t>
            </a:r>
          </a:p>
          <a:p>
            <a:pPr lvl="1"/>
            <a:r>
              <a:rPr lang="en-NZ" dirty="0"/>
              <a:t>Note that these are not necessarily the same people: those with high wealth may have low incomes, (e.g. an Auckland pensioner living in a $2 million house but relying on New Zealand Superannuation for income.</a:t>
            </a:r>
          </a:p>
          <a:p>
            <a:r>
              <a:rPr lang="en-NZ" sz="1800" dirty="0"/>
              <a:t>The intergenerational transfer of wealth, power, social position and status creates a legacy of </a:t>
            </a:r>
            <a:r>
              <a:rPr lang="en-NZ" sz="1800" b="1" dirty="0"/>
              <a:t>historical (and contemporary) privilege </a:t>
            </a:r>
            <a:r>
              <a:rPr lang="en-NZ" sz="1800" dirty="0"/>
              <a:t>long after the historic acts of acquisition have taken place. </a:t>
            </a:r>
          </a:p>
          <a:p>
            <a:r>
              <a:rPr lang="en-NZ" sz="1800" dirty="0"/>
              <a:t>This allows for certain advantages </a:t>
            </a:r>
          </a:p>
          <a:p>
            <a:pPr lvl="1"/>
            <a:r>
              <a:rPr lang="en-NZ" dirty="0"/>
              <a:t>Inheritance </a:t>
            </a:r>
          </a:p>
          <a:p>
            <a:pPr lvl="1"/>
            <a:r>
              <a:rPr lang="en-NZ" dirty="0"/>
              <a:t>Class advantages (e.g. health, education, housing)</a:t>
            </a:r>
          </a:p>
          <a:p>
            <a:pPr marL="0" indent="0">
              <a:buNone/>
            </a:pPr>
            <a:endParaRPr lang="en-NZ" sz="1300" dirty="0"/>
          </a:p>
        </p:txBody>
      </p:sp>
      <p:pic>
        <p:nvPicPr>
          <p:cNvPr id="4" name="Picture 3">
            <a:extLst>
              <a:ext uri="{FF2B5EF4-FFF2-40B4-BE49-F238E27FC236}">
                <a16:creationId xmlns:a16="http://schemas.microsoft.com/office/drawing/2014/main" id="{EDF2DABE-8A02-4A94-80A6-9214113F85CC}"/>
              </a:ext>
            </a:extLst>
          </p:cNvPr>
          <p:cNvPicPr>
            <a:picLocks noChangeAspect="1"/>
          </p:cNvPicPr>
          <p:nvPr/>
        </p:nvPicPr>
        <p:blipFill rotWithShape="1">
          <a:blip r:embed="rId2"/>
          <a:srcRect l="598" r="23599"/>
          <a:stretch/>
        </p:blipFill>
        <p:spPr>
          <a:xfrm>
            <a:off x="7665273" y="127819"/>
            <a:ext cx="4192430" cy="6636775"/>
          </a:xfrm>
          <a:prstGeom prst="rect">
            <a:avLst/>
          </a:prstGeom>
        </p:spPr>
      </p:pic>
    </p:spTree>
    <p:extLst>
      <p:ext uri="{BB962C8B-B14F-4D97-AF65-F5344CB8AC3E}">
        <p14:creationId xmlns:p14="http://schemas.microsoft.com/office/powerpoint/2010/main" val="42547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72F0-849F-4B3E-A665-A3A50C0971B1}"/>
              </a:ext>
            </a:extLst>
          </p:cNvPr>
          <p:cNvSpPr>
            <a:spLocks noGrp="1"/>
          </p:cNvSpPr>
          <p:nvPr>
            <p:ph type="title"/>
          </p:nvPr>
        </p:nvSpPr>
        <p:spPr>
          <a:xfrm>
            <a:off x="1371599" y="294538"/>
            <a:ext cx="9895951" cy="1033669"/>
          </a:xfrm>
        </p:spPr>
        <p:txBody>
          <a:bodyPr>
            <a:normAutofit/>
          </a:bodyPr>
          <a:lstStyle/>
          <a:p>
            <a:r>
              <a:rPr lang="en-NZ" sz="4000">
                <a:solidFill>
                  <a:srgbClr val="FFFFFF"/>
                </a:solidFill>
              </a:rPr>
              <a:t>Wealth inequality </a:t>
            </a:r>
          </a:p>
        </p:txBody>
      </p:sp>
      <p:sp>
        <p:nvSpPr>
          <p:cNvPr id="3" name="Content Placeholder 2">
            <a:extLst>
              <a:ext uri="{FF2B5EF4-FFF2-40B4-BE49-F238E27FC236}">
                <a16:creationId xmlns:a16="http://schemas.microsoft.com/office/drawing/2014/main" id="{C8297C55-03D1-40EA-8E87-E4897E83D6E9}"/>
              </a:ext>
            </a:extLst>
          </p:cNvPr>
          <p:cNvSpPr>
            <a:spLocks noGrp="1"/>
          </p:cNvSpPr>
          <p:nvPr>
            <p:ph idx="1"/>
          </p:nvPr>
        </p:nvSpPr>
        <p:spPr>
          <a:xfrm>
            <a:off x="847724" y="2261046"/>
            <a:ext cx="10135236" cy="4302415"/>
          </a:xfrm>
        </p:spPr>
        <p:txBody>
          <a:bodyPr anchor="ctr">
            <a:normAutofit fontScale="92500" lnSpcReduction="10000"/>
          </a:bodyPr>
          <a:lstStyle/>
          <a:p>
            <a:r>
              <a:rPr lang="en-NZ" sz="2600" dirty="0"/>
              <a:t>The distribution of economic resources has been a perennial concern of developed societies because of its effect on individual life chances and the wider social fabric (</a:t>
            </a:r>
            <a:r>
              <a:rPr lang="en-NZ" sz="2600" dirty="0" err="1"/>
              <a:t>Rashbrooke</a:t>
            </a:r>
            <a:r>
              <a:rPr lang="en-NZ" sz="2600" dirty="0"/>
              <a:t>, </a:t>
            </a:r>
            <a:r>
              <a:rPr lang="en-NZ" sz="2600" dirty="0" err="1"/>
              <a:t>Rashbrooke</a:t>
            </a:r>
            <a:r>
              <a:rPr lang="en-NZ" sz="2600" dirty="0"/>
              <a:t> &amp; Chin, 2021). </a:t>
            </a:r>
          </a:p>
          <a:p>
            <a:r>
              <a:rPr lang="en-NZ" sz="2600" dirty="0"/>
              <a:t>Having sufficient income and wealth is essential to an individual’s ability to lead a fulfilling life and pursue their goals (</a:t>
            </a:r>
            <a:r>
              <a:rPr lang="en-NZ" sz="2600" dirty="0" err="1">
                <a:effectLst/>
              </a:rPr>
              <a:t>Rashbrooke</a:t>
            </a:r>
            <a:r>
              <a:rPr lang="en-NZ" sz="2600" dirty="0">
                <a:effectLst/>
              </a:rPr>
              <a:t>, </a:t>
            </a:r>
            <a:r>
              <a:rPr lang="en-NZ" sz="2600" dirty="0" err="1">
                <a:effectLst/>
              </a:rPr>
              <a:t>Rashbrooke</a:t>
            </a:r>
            <a:r>
              <a:rPr lang="en-NZ" sz="2600" dirty="0"/>
              <a:t> &amp; </a:t>
            </a:r>
            <a:r>
              <a:rPr lang="en-NZ" sz="2600" dirty="0">
                <a:effectLst/>
              </a:rPr>
              <a:t>Chin, 2021). </a:t>
            </a:r>
            <a:endParaRPr lang="en-NZ" sz="2600" dirty="0"/>
          </a:p>
          <a:p>
            <a:r>
              <a:rPr lang="en-NZ" sz="2600" dirty="0"/>
              <a:t>Conversely, a lack of income and/or wealth may severely hamper an individual’s prospects (</a:t>
            </a:r>
            <a:r>
              <a:rPr lang="en-NZ" sz="2600" dirty="0" err="1">
                <a:effectLst/>
              </a:rPr>
              <a:t>Rashbrooke</a:t>
            </a:r>
            <a:r>
              <a:rPr lang="en-NZ" sz="2600" dirty="0">
                <a:effectLst/>
              </a:rPr>
              <a:t>, </a:t>
            </a:r>
            <a:r>
              <a:rPr lang="en-NZ" sz="2600" dirty="0" err="1">
                <a:effectLst/>
              </a:rPr>
              <a:t>Rashbrooke</a:t>
            </a:r>
            <a:r>
              <a:rPr lang="en-NZ" sz="2600" dirty="0"/>
              <a:t> &amp; </a:t>
            </a:r>
            <a:r>
              <a:rPr lang="en-NZ" sz="2600" dirty="0">
                <a:effectLst/>
              </a:rPr>
              <a:t>Chin, 2021). </a:t>
            </a:r>
            <a:r>
              <a:rPr lang="en-NZ" sz="2600" dirty="0"/>
              <a:t> </a:t>
            </a:r>
          </a:p>
          <a:p>
            <a:r>
              <a:rPr lang="en-NZ" sz="2600" dirty="0"/>
              <a:t>Large inequalities of income and wealth may also lead to negative social outcomes and raise profound ethical questions (</a:t>
            </a:r>
            <a:r>
              <a:rPr lang="en-NZ" sz="2600" dirty="0" err="1">
                <a:effectLst/>
              </a:rPr>
              <a:t>Rashbrooke</a:t>
            </a:r>
            <a:r>
              <a:rPr lang="en-NZ" sz="2600" dirty="0">
                <a:effectLst/>
              </a:rPr>
              <a:t>, </a:t>
            </a:r>
            <a:r>
              <a:rPr lang="en-NZ" sz="2600" dirty="0" err="1">
                <a:effectLst/>
              </a:rPr>
              <a:t>Rashbrooke</a:t>
            </a:r>
            <a:r>
              <a:rPr lang="en-NZ" sz="2600" dirty="0"/>
              <a:t> &amp; </a:t>
            </a:r>
            <a:r>
              <a:rPr lang="en-NZ" sz="2600" dirty="0">
                <a:effectLst/>
              </a:rPr>
              <a:t>Chin, 2021). </a:t>
            </a:r>
          </a:p>
          <a:p>
            <a:r>
              <a:rPr lang="en-NZ" sz="2600" dirty="0"/>
              <a:t>Question: how can we understand inequality in a capitalist society? </a:t>
            </a:r>
          </a:p>
          <a:p>
            <a:endParaRPr lang="en-NZ" sz="2400" dirty="0"/>
          </a:p>
        </p:txBody>
      </p:sp>
    </p:spTree>
    <p:extLst>
      <p:ext uri="{BB962C8B-B14F-4D97-AF65-F5344CB8AC3E}">
        <p14:creationId xmlns:p14="http://schemas.microsoft.com/office/powerpoint/2010/main" val="19978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72F0-849F-4B3E-A665-A3A50C0971B1}"/>
              </a:ext>
            </a:extLst>
          </p:cNvPr>
          <p:cNvSpPr>
            <a:spLocks noGrp="1"/>
          </p:cNvSpPr>
          <p:nvPr>
            <p:ph type="title"/>
          </p:nvPr>
        </p:nvSpPr>
        <p:spPr>
          <a:xfrm>
            <a:off x="1371599" y="294538"/>
            <a:ext cx="9895951" cy="1033669"/>
          </a:xfrm>
        </p:spPr>
        <p:txBody>
          <a:bodyPr>
            <a:normAutofit/>
          </a:bodyPr>
          <a:lstStyle/>
          <a:p>
            <a:r>
              <a:rPr lang="en-NZ" sz="4000" dirty="0">
                <a:solidFill>
                  <a:srgbClr val="FFFFFF"/>
                </a:solidFill>
              </a:rPr>
              <a:t>Class</a:t>
            </a:r>
          </a:p>
        </p:txBody>
      </p:sp>
      <p:sp>
        <p:nvSpPr>
          <p:cNvPr id="3" name="Content Placeholder 2">
            <a:extLst>
              <a:ext uri="{FF2B5EF4-FFF2-40B4-BE49-F238E27FC236}">
                <a16:creationId xmlns:a16="http://schemas.microsoft.com/office/drawing/2014/main" id="{C8297C55-03D1-40EA-8E87-E4897E83D6E9}"/>
              </a:ext>
            </a:extLst>
          </p:cNvPr>
          <p:cNvSpPr>
            <a:spLocks noGrp="1"/>
          </p:cNvSpPr>
          <p:nvPr>
            <p:ph idx="1"/>
          </p:nvPr>
        </p:nvSpPr>
        <p:spPr>
          <a:xfrm>
            <a:off x="847724" y="2261047"/>
            <a:ext cx="9724031" cy="3683358"/>
          </a:xfrm>
        </p:spPr>
        <p:txBody>
          <a:bodyPr anchor="ctr">
            <a:normAutofit/>
          </a:bodyPr>
          <a:lstStyle/>
          <a:p>
            <a:r>
              <a:rPr lang="en-NZ" sz="2400" dirty="0"/>
              <a:t>Answer: one way is to explore class. </a:t>
            </a:r>
          </a:p>
          <a:p>
            <a:r>
              <a:rPr lang="en-NZ" sz="2400" dirty="0"/>
              <a:t>Working definition: A division of social types</a:t>
            </a:r>
          </a:p>
          <a:p>
            <a:pPr lvl="1"/>
            <a:r>
              <a:rPr lang="en-NZ" sz="2000" dirty="0"/>
              <a:t>Historical:  Kings/Queens, Lords/Ladies, surfs or peasants </a:t>
            </a:r>
          </a:p>
          <a:p>
            <a:r>
              <a:rPr lang="en-NZ" sz="2400" dirty="0"/>
              <a:t>With Capitalism (especially industrial capitalism) things change.  </a:t>
            </a:r>
          </a:p>
          <a:p>
            <a:r>
              <a:rPr lang="en-NZ" sz="2400" dirty="0"/>
              <a:t>Two different ways of explaining class. </a:t>
            </a:r>
          </a:p>
          <a:p>
            <a:r>
              <a:rPr lang="en-NZ" sz="2400" dirty="0"/>
              <a:t>Marx: The bourgeoisie (capitalists) and the proletariat (workers) classes</a:t>
            </a:r>
          </a:p>
          <a:p>
            <a:r>
              <a:rPr lang="en-NZ" sz="2400" dirty="0"/>
              <a:t>Weber: Class, Status and Power.</a:t>
            </a:r>
          </a:p>
          <a:p>
            <a:endParaRPr lang="en-NZ" sz="2400" dirty="0"/>
          </a:p>
        </p:txBody>
      </p:sp>
    </p:spTree>
    <p:extLst>
      <p:ext uri="{BB962C8B-B14F-4D97-AF65-F5344CB8AC3E}">
        <p14:creationId xmlns:p14="http://schemas.microsoft.com/office/powerpoint/2010/main" val="25291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EED7-A92F-4BE2-913E-C33C39D157FD}"/>
              </a:ext>
            </a:extLst>
          </p:cNvPr>
          <p:cNvSpPr>
            <a:spLocks noGrp="1"/>
          </p:cNvSpPr>
          <p:nvPr>
            <p:ph type="title"/>
          </p:nvPr>
        </p:nvSpPr>
        <p:spPr>
          <a:xfrm>
            <a:off x="1371599" y="294538"/>
            <a:ext cx="9895951" cy="1033669"/>
          </a:xfrm>
        </p:spPr>
        <p:txBody>
          <a:bodyPr>
            <a:normAutofit/>
          </a:bodyPr>
          <a:lstStyle/>
          <a:p>
            <a:r>
              <a:rPr lang="en-NZ" sz="4000" dirty="0">
                <a:solidFill>
                  <a:srgbClr val="FFFFFF"/>
                </a:solidFill>
              </a:rPr>
              <a:t>Defining terms: class</a:t>
            </a:r>
          </a:p>
        </p:txBody>
      </p:sp>
      <p:sp>
        <p:nvSpPr>
          <p:cNvPr id="3" name="Content Placeholder 2">
            <a:extLst>
              <a:ext uri="{FF2B5EF4-FFF2-40B4-BE49-F238E27FC236}">
                <a16:creationId xmlns:a16="http://schemas.microsoft.com/office/drawing/2014/main" id="{0735E8B0-1B7A-4F4A-AEA9-0F7E81ABD7DC}"/>
              </a:ext>
            </a:extLst>
          </p:cNvPr>
          <p:cNvSpPr>
            <a:spLocks noGrp="1"/>
          </p:cNvSpPr>
          <p:nvPr>
            <p:ph idx="1"/>
          </p:nvPr>
        </p:nvSpPr>
        <p:spPr>
          <a:xfrm>
            <a:off x="459351" y="2318197"/>
            <a:ext cx="10636280" cy="3683358"/>
          </a:xfrm>
        </p:spPr>
        <p:txBody>
          <a:bodyPr anchor="ctr">
            <a:normAutofit/>
          </a:bodyPr>
          <a:lstStyle/>
          <a:p>
            <a:r>
              <a:rPr lang="en-NZ" sz="2400" dirty="0"/>
              <a:t>The concept of class is one of the most significant ideas in sociology. </a:t>
            </a:r>
          </a:p>
          <a:p>
            <a:r>
              <a:rPr lang="en-NZ" sz="2400" dirty="0"/>
              <a:t>Class: the division of a society based on social and economic status (e.g. the expression “people from different walks of life”, the haves and the have nots)</a:t>
            </a:r>
          </a:p>
          <a:p>
            <a:r>
              <a:rPr lang="en-NZ" sz="2400" dirty="0"/>
              <a:t>Class is the social divisions  within a society based on access to income, wealth, status, and power.</a:t>
            </a:r>
          </a:p>
          <a:p>
            <a:r>
              <a:rPr lang="en-NZ" sz="2400" dirty="0"/>
              <a:t>The life experiences of each “class” will be different (often very  different) .</a:t>
            </a:r>
          </a:p>
          <a:p>
            <a:r>
              <a:rPr lang="en-NZ" sz="2400" dirty="0"/>
              <a:t>What are some of the words that you have heard to describe this difference? </a:t>
            </a:r>
          </a:p>
          <a:p>
            <a:r>
              <a:rPr lang="en-NZ" sz="2400" dirty="0"/>
              <a:t>Class becomes </a:t>
            </a:r>
            <a:r>
              <a:rPr lang="en-NZ" sz="2400" b="1" dirty="0"/>
              <a:t>stratified</a:t>
            </a:r>
            <a:r>
              <a:rPr lang="en-NZ" sz="2400" dirty="0"/>
              <a:t> and social mobility limited. </a:t>
            </a:r>
          </a:p>
          <a:p>
            <a:endParaRPr lang="en-NZ" sz="2400" dirty="0"/>
          </a:p>
          <a:p>
            <a:endParaRPr lang="en-NZ" sz="2000" dirty="0"/>
          </a:p>
        </p:txBody>
      </p:sp>
      <p:pic>
        <p:nvPicPr>
          <p:cNvPr id="4" name="Picture 3">
            <a:extLst>
              <a:ext uri="{FF2B5EF4-FFF2-40B4-BE49-F238E27FC236}">
                <a16:creationId xmlns:a16="http://schemas.microsoft.com/office/drawing/2014/main" id="{59AFF303-E0E2-4D86-A9E4-46DF73E8F7F4}"/>
              </a:ext>
            </a:extLst>
          </p:cNvPr>
          <p:cNvPicPr>
            <a:picLocks noChangeAspect="1"/>
          </p:cNvPicPr>
          <p:nvPr/>
        </p:nvPicPr>
        <p:blipFill>
          <a:blip r:embed="rId2"/>
          <a:stretch>
            <a:fillRect/>
          </a:stretch>
        </p:blipFill>
        <p:spPr>
          <a:xfrm>
            <a:off x="81297" y="5123729"/>
            <a:ext cx="2030144" cy="1865538"/>
          </a:xfrm>
          <a:prstGeom prst="rect">
            <a:avLst/>
          </a:prstGeom>
        </p:spPr>
      </p:pic>
      <p:sp>
        <p:nvSpPr>
          <p:cNvPr id="11" name="TextBox 10">
            <a:extLst>
              <a:ext uri="{FF2B5EF4-FFF2-40B4-BE49-F238E27FC236}">
                <a16:creationId xmlns:a16="http://schemas.microsoft.com/office/drawing/2014/main" id="{25E516F3-7CA1-4978-8532-DFEB30F15190}"/>
              </a:ext>
            </a:extLst>
          </p:cNvPr>
          <p:cNvSpPr txBox="1"/>
          <p:nvPr/>
        </p:nvSpPr>
        <p:spPr>
          <a:xfrm>
            <a:off x="6466656" y="6001555"/>
            <a:ext cx="6103398" cy="369332"/>
          </a:xfrm>
          <a:prstGeom prst="rect">
            <a:avLst/>
          </a:prstGeom>
          <a:noFill/>
        </p:spPr>
        <p:txBody>
          <a:bodyPr wrap="square">
            <a:spAutoFit/>
          </a:bodyPr>
          <a:lstStyle/>
          <a:p>
            <a:r>
              <a:rPr lang="en-US" dirty="0">
                <a:hlinkClick r:id="rId3"/>
              </a:rPr>
              <a:t>Watch: Comedy sketch on class</a:t>
            </a:r>
            <a:endParaRPr lang="en-US" dirty="0"/>
          </a:p>
        </p:txBody>
      </p:sp>
    </p:spTree>
    <p:extLst>
      <p:ext uri="{BB962C8B-B14F-4D97-AF65-F5344CB8AC3E}">
        <p14:creationId xmlns:p14="http://schemas.microsoft.com/office/powerpoint/2010/main" val="41851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25369"/>
            <a:ext cx="4368602" cy="1956841"/>
          </a:xfrm>
        </p:spPr>
        <p:txBody>
          <a:bodyPr anchor="b">
            <a:normAutofit/>
          </a:bodyPr>
          <a:lstStyle/>
          <a:p>
            <a:r>
              <a:rPr lang="en-NZ" sz="5400"/>
              <a:t>Stratification </a:t>
            </a:r>
          </a:p>
        </p:txBody>
      </p:sp>
      <p:sp>
        <p:nvSpPr>
          <p:cNvPr id="3" name="Content Placeholder 2"/>
          <p:cNvSpPr>
            <a:spLocks noGrp="1"/>
          </p:cNvSpPr>
          <p:nvPr>
            <p:ph idx="1"/>
          </p:nvPr>
        </p:nvSpPr>
        <p:spPr>
          <a:xfrm>
            <a:off x="640080" y="2872899"/>
            <a:ext cx="4243589" cy="3320668"/>
          </a:xfrm>
        </p:spPr>
        <p:txBody>
          <a:bodyPr>
            <a:normAutofit/>
          </a:bodyPr>
          <a:lstStyle/>
          <a:p>
            <a:r>
              <a:rPr lang="en-NZ" sz="2200"/>
              <a:t>Stratification is metaphor drawn from geology</a:t>
            </a:r>
          </a:p>
          <a:p>
            <a:r>
              <a:rPr lang="en-NZ" sz="2200"/>
              <a:t> the study of rock layers (strata) and layering (stratification)</a:t>
            </a:r>
          </a:p>
          <a:p>
            <a:endParaRPr lang="en-NZ" sz="220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405" r="1336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797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EED7-A92F-4BE2-913E-C33C39D157FD}"/>
              </a:ext>
            </a:extLst>
          </p:cNvPr>
          <p:cNvSpPr>
            <a:spLocks noGrp="1"/>
          </p:cNvSpPr>
          <p:nvPr>
            <p:ph type="title"/>
          </p:nvPr>
        </p:nvSpPr>
        <p:spPr>
          <a:xfrm>
            <a:off x="1024128" y="585216"/>
            <a:ext cx="5902061" cy="1499616"/>
          </a:xfrm>
        </p:spPr>
        <p:txBody>
          <a:bodyPr>
            <a:normAutofit/>
          </a:bodyPr>
          <a:lstStyle/>
          <a:p>
            <a:r>
              <a:rPr lang="en-NZ"/>
              <a:t>Defining terms: stratification</a:t>
            </a:r>
          </a:p>
        </p:txBody>
      </p:sp>
      <p:cxnSp>
        <p:nvCxnSpPr>
          <p:cNvPr id="11" name="Straight Connector 10">
            <a:extLst>
              <a:ext uri="{FF2B5EF4-FFF2-40B4-BE49-F238E27FC236}">
                <a16:creationId xmlns:a16="http://schemas.microsoft.com/office/drawing/2014/main" id="{4D6E2BDC-2863-4B1C-B076-BCC55DDDFE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5662F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35E8B0-1B7A-4F4A-AEA9-0F7E81ABD7DC}"/>
              </a:ext>
            </a:extLst>
          </p:cNvPr>
          <p:cNvSpPr>
            <a:spLocks noGrp="1"/>
          </p:cNvSpPr>
          <p:nvPr>
            <p:ph idx="1"/>
          </p:nvPr>
        </p:nvSpPr>
        <p:spPr>
          <a:xfrm>
            <a:off x="1024128" y="2286000"/>
            <a:ext cx="5902061" cy="3931920"/>
          </a:xfrm>
        </p:spPr>
        <p:txBody>
          <a:bodyPr>
            <a:normAutofit/>
          </a:bodyPr>
          <a:lstStyle/>
          <a:p>
            <a:r>
              <a:rPr lang="en-NZ" sz="1700" dirty="0"/>
              <a:t>Put simply </a:t>
            </a:r>
            <a:r>
              <a:rPr lang="en-NZ" sz="1700" b="1" dirty="0"/>
              <a:t>social stratification </a:t>
            </a:r>
            <a:r>
              <a:rPr lang="en-NZ" sz="1700" dirty="0"/>
              <a:t>refers to the ways that groups of people are organised unequally within a broad social hierarchy </a:t>
            </a:r>
          </a:p>
          <a:p>
            <a:r>
              <a:rPr lang="en-NZ" sz="1700" dirty="0"/>
              <a:t>With this system a smaller number of people sit comfortably on the top while those below, increase in number (size of population) and experience more inequality the lower down the hierarchy. </a:t>
            </a:r>
          </a:p>
          <a:p>
            <a:r>
              <a:rPr lang="en-NZ" sz="1700" dirty="0"/>
              <a:t>The words used to describe these different strata and the amount of layers depends on different interpretations. </a:t>
            </a:r>
          </a:p>
          <a:p>
            <a:r>
              <a:rPr lang="en-NZ" sz="1700" dirty="0"/>
              <a:t>It is both a process (e.g. class reproduction) and a condition (relative inequalities)</a:t>
            </a:r>
          </a:p>
          <a:p>
            <a:r>
              <a:rPr lang="en-NZ" sz="1700" dirty="0"/>
              <a:t>Ps. There are many kinds of stratification – of age, ability, gender, ethnicity, sexuality, etc</a:t>
            </a:r>
          </a:p>
        </p:txBody>
      </p:sp>
      <p:pic>
        <p:nvPicPr>
          <p:cNvPr id="6" name="Picture 5" descr="Diagram&#10;&#10;Description automatically generated">
            <a:extLst>
              <a:ext uri="{FF2B5EF4-FFF2-40B4-BE49-F238E27FC236}">
                <a16:creationId xmlns:a16="http://schemas.microsoft.com/office/drawing/2014/main" id="{4D7CCA2B-182C-429E-BA17-CCB751BF5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877" y="1369142"/>
            <a:ext cx="5010801" cy="4119715"/>
          </a:xfrm>
          <a:prstGeom prst="rect">
            <a:avLst/>
          </a:prstGeom>
        </p:spPr>
      </p:pic>
    </p:spTree>
    <p:extLst>
      <p:ext uri="{BB962C8B-B14F-4D97-AF65-F5344CB8AC3E}">
        <p14:creationId xmlns:p14="http://schemas.microsoft.com/office/powerpoint/2010/main" val="419074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017D-FA96-4C59-850D-9D3563787EFE}"/>
              </a:ext>
            </a:extLst>
          </p:cNvPr>
          <p:cNvSpPr>
            <a:spLocks noGrp="1"/>
          </p:cNvSpPr>
          <p:nvPr>
            <p:ph type="title"/>
          </p:nvPr>
        </p:nvSpPr>
        <p:spPr/>
        <p:txBody>
          <a:bodyPr/>
          <a:lstStyle/>
          <a:p>
            <a:r>
              <a:rPr lang="en-NZ" dirty="0"/>
              <a:t>Stratification is created! </a:t>
            </a:r>
          </a:p>
        </p:txBody>
      </p:sp>
      <p:sp>
        <p:nvSpPr>
          <p:cNvPr id="3" name="Content Placeholder 2">
            <a:extLst>
              <a:ext uri="{FF2B5EF4-FFF2-40B4-BE49-F238E27FC236}">
                <a16:creationId xmlns:a16="http://schemas.microsoft.com/office/drawing/2014/main" id="{6B9D16FC-36C1-46CD-9F8B-9894A33CF44E}"/>
              </a:ext>
            </a:extLst>
          </p:cNvPr>
          <p:cNvSpPr>
            <a:spLocks noGrp="1"/>
          </p:cNvSpPr>
          <p:nvPr>
            <p:ph idx="1"/>
          </p:nvPr>
        </p:nvSpPr>
        <p:spPr/>
        <p:txBody>
          <a:bodyPr>
            <a:normAutofit/>
          </a:bodyPr>
          <a:lstStyle/>
          <a:p>
            <a:pPr marL="0" indent="0">
              <a:buNone/>
            </a:pPr>
            <a:endParaRPr lang="en-NZ" sz="2400" dirty="0"/>
          </a:p>
          <a:p>
            <a:r>
              <a:rPr lang="en-NZ" sz="2400" dirty="0"/>
              <a:t>“this hierarchal characterisation of society is a process in that it does not simply exist. Rather it is something that has been created and maintained…</a:t>
            </a:r>
          </a:p>
          <a:p>
            <a:r>
              <a:rPr lang="en-NZ" sz="2400" dirty="0"/>
              <a:t>it is a condition in that inequality is </a:t>
            </a:r>
            <a:r>
              <a:rPr lang="en-NZ" sz="2400" b="1" dirty="0"/>
              <a:t>hardened</a:t>
            </a:r>
            <a:r>
              <a:rPr lang="en-NZ" sz="2400" dirty="0"/>
              <a:t> or institutionalised and where there is a system of social relationships that determine who gets what and why” (</a:t>
            </a:r>
            <a:r>
              <a:rPr lang="en-NZ" sz="2400" dirty="0" err="1"/>
              <a:t>Mayeda</a:t>
            </a:r>
            <a:r>
              <a:rPr lang="en-NZ" sz="2400" dirty="0"/>
              <a:t>, 2013, p.80)</a:t>
            </a:r>
          </a:p>
        </p:txBody>
      </p:sp>
    </p:spTree>
    <p:extLst>
      <p:ext uri="{BB962C8B-B14F-4D97-AF65-F5344CB8AC3E}">
        <p14:creationId xmlns:p14="http://schemas.microsoft.com/office/powerpoint/2010/main" val="186012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43467"/>
            <a:ext cx="2951205" cy="5571066"/>
          </a:xfrm>
        </p:spPr>
        <p:txBody>
          <a:bodyPr>
            <a:normAutofit/>
          </a:bodyPr>
          <a:lstStyle/>
          <a:p>
            <a:r>
              <a:rPr lang="en-NZ" sz="3700" dirty="0">
                <a:solidFill>
                  <a:srgbClr val="FFFFFF"/>
                </a:solidFill>
              </a:rPr>
              <a:t>Sociology: Class, Inequality, Stratification, and Capitalism </a:t>
            </a:r>
          </a:p>
        </p:txBody>
      </p:sp>
      <p:sp>
        <p:nvSpPr>
          <p:cNvPr id="8" name="Freeform: Shape 7">
            <a:extLst>
              <a:ext uri="{FF2B5EF4-FFF2-40B4-BE49-F238E27FC236}">
                <a16:creationId xmlns:a16="http://schemas.microsoft.com/office/drawing/2014/main" id="{A5801D2D-1CB5-4011-9FFF-EBAA50C2734B}"/>
              </a:ext>
            </a:extLst>
          </p:cNvPr>
          <p:cNvSpPr/>
          <p:nvPr/>
        </p:nvSpPr>
        <p:spPr>
          <a:xfrm>
            <a:off x="5457028" y="473366"/>
            <a:ext cx="4847900" cy="1238008"/>
          </a:xfrm>
          <a:custGeom>
            <a:avLst/>
            <a:gdLst>
              <a:gd name="connsiteX0" fmla="*/ 0 w 3455303"/>
              <a:gd name="connsiteY0" fmla="*/ 0 h 1238008"/>
              <a:gd name="connsiteX1" fmla="*/ 3455303 w 3455303"/>
              <a:gd name="connsiteY1" fmla="*/ 0 h 1238008"/>
              <a:gd name="connsiteX2" fmla="*/ 3455303 w 3455303"/>
              <a:gd name="connsiteY2" fmla="*/ 1238008 h 1238008"/>
              <a:gd name="connsiteX3" fmla="*/ 0 w 3455303"/>
              <a:gd name="connsiteY3" fmla="*/ 1238008 h 1238008"/>
              <a:gd name="connsiteX4" fmla="*/ 0 w 3455303"/>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03" h="1238008">
                <a:moveTo>
                  <a:pt x="0" y="0"/>
                </a:moveTo>
                <a:lnTo>
                  <a:pt x="3455303" y="0"/>
                </a:lnTo>
                <a:lnTo>
                  <a:pt x="3455303"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defTabSz="622300">
              <a:lnSpc>
                <a:spcPct val="90000"/>
              </a:lnSpc>
              <a:spcBef>
                <a:spcPct val="0"/>
              </a:spcBef>
              <a:spcAft>
                <a:spcPct val="35000"/>
              </a:spcAft>
            </a:pPr>
            <a:endParaRPr lang="en-US" sz="2000" dirty="0"/>
          </a:p>
        </p:txBody>
      </p:sp>
      <p:sp>
        <p:nvSpPr>
          <p:cNvPr id="12" name="Freeform: Shape 11">
            <a:extLst>
              <a:ext uri="{FF2B5EF4-FFF2-40B4-BE49-F238E27FC236}">
                <a16:creationId xmlns:a16="http://schemas.microsoft.com/office/drawing/2014/main" id="{128FC83E-5241-49BC-BD9D-D8674821A549}"/>
              </a:ext>
            </a:extLst>
          </p:cNvPr>
          <p:cNvSpPr/>
          <p:nvPr/>
        </p:nvSpPr>
        <p:spPr>
          <a:xfrm>
            <a:off x="5457028" y="2020877"/>
            <a:ext cx="4847900" cy="1238008"/>
          </a:xfrm>
          <a:custGeom>
            <a:avLst/>
            <a:gdLst>
              <a:gd name="connsiteX0" fmla="*/ 0 w 3455303"/>
              <a:gd name="connsiteY0" fmla="*/ 0 h 1238008"/>
              <a:gd name="connsiteX1" fmla="*/ 3455303 w 3455303"/>
              <a:gd name="connsiteY1" fmla="*/ 0 h 1238008"/>
              <a:gd name="connsiteX2" fmla="*/ 3455303 w 3455303"/>
              <a:gd name="connsiteY2" fmla="*/ 1238008 h 1238008"/>
              <a:gd name="connsiteX3" fmla="*/ 0 w 3455303"/>
              <a:gd name="connsiteY3" fmla="*/ 1238008 h 1238008"/>
              <a:gd name="connsiteX4" fmla="*/ 0 w 3455303"/>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03" h="1238008">
                <a:moveTo>
                  <a:pt x="0" y="0"/>
                </a:moveTo>
                <a:lnTo>
                  <a:pt x="3455303" y="0"/>
                </a:lnTo>
                <a:lnTo>
                  <a:pt x="3455303"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defTabSz="622300">
              <a:lnSpc>
                <a:spcPct val="90000"/>
              </a:lnSpc>
              <a:spcBef>
                <a:spcPct val="0"/>
              </a:spcBef>
              <a:spcAft>
                <a:spcPct val="35000"/>
              </a:spcAft>
            </a:pPr>
            <a:endParaRPr lang="en-US" sz="2000" dirty="0"/>
          </a:p>
        </p:txBody>
      </p:sp>
      <p:sp>
        <p:nvSpPr>
          <p:cNvPr id="15" name="Freeform: Shape 14">
            <a:extLst>
              <a:ext uri="{FF2B5EF4-FFF2-40B4-BE49-F238E27FC236}">
                <a16:creationId xmlns:a16="http://schemas.microsoft.com/office/drawing/2014/main" id="{94A14DEF-35AB-4AB1-A188-83A527AF4EAA}"/>
              </a:ext>
            </a:extLst>
          </p:cNvPr>
          <p:cNvSpPr/>
          <p:nvPr/>
        </p:nvSpPr>
        <p:spPr>
          <a:xfrm>
            <a:off x="5457028" y="3568388"/>
            <a:ext cx="4847900" cy="1238008"/>
          </a:xfrm>
          <a:custGeom>
            <a:avLst/>
            <a:gdLst>
              <a:gd name="connsiteX0" fmla="*/ 0 w 3455303"/>
              <a:gd name="connsiteY0" fmla="*/ 0 h 1238008"/>
              <a:gd name="connsiteX1" fmla="*/ 3455303 w 3455303"/>
              <a:gd name="connsiteY1" fmla="*/ 0 h 1238008"/>
              <a:gd name="connsiteX2" fmla="*/ 3455303 w 3455303"/>
              <a:gd name="connsiteY2" fmla="*/ 1238008 h 1238008"/>
              <a:gd name="connsiteX3" fmla="*/ 0 w 3455303"/>
              <a:gd name="connsiteY3" fmla="*/ 1238008 h 1238008"/>
              <a:gd name="connsiteX4" fmla="*/ 0 w 3455303"/>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03" h="1238008">
                <a:moveTo>
                  <a:pt x="0" y="0"/>
                </a:moveTo>
                <a:lnTo>
                  <a:pt x="3455303" y="0"/>
                </a:lnTo>
                <a:lnTo>
                  <a:pt x="3455303"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defTabSz="622300">
              <a:lnSpc>
                <a:spcPct val="90000"/>
              </a:lnSpc>
              <a:spcBef>
                <a:spcPct val="0"/>
              </a:spcBef>
              <a:spcAft>
                <a:spcPct val="35000"/>
              </a:spcAft>
            </a:pPr>
            <a:endParaRPr lang="en-US" sz="2000" dirty="0"/>
          </a:p>
        </p:txBody>
      </p:sp>
      <p:sp>
        <p:nvSpPr>
          <p:cNvPr id="18" name="Freeform: Shape 17">
            <a:extLst>
              <a:ext uri="{FF2B5EF4-FFF2-40B4-BE49-F238E27FC236}">
                <a16:creationId xmlns:a16="http://schemas.microsoft.com/office/drawing/2014/main" id="{31B0FB2B-B4D1-4A43-83BC-BB22F93BA5EB}"/>
              </a:ext>
            </a:extLst>
          </p:cNvPr>
          <p:cNvSpPr/>
          <p:nvPr/>
        </p:nvSpPr>
        <p:spPr>
          <a:xfrm>
            <a:off x="5457028" y="5115898"/>
            <a:ext cx="4847900" cy="1238008"/>
          </a:xfrm>
          <a:custGeom>
            <a:avLst/>
            <a:gdLst>
              <a:gd name="connsiteX0" fmla="*/ 0 w 3455303"/>
              <a:gd name="connsiteY0" fmla="*/ 0 h 1238008"/>
              <a:gd name="connsiteX1" fmla="*/ 3455303 w 3455303"/>
              <a:gd name="connsiteY1" fmla="*/ 0 h 1238008"/>
              <a:gd name="connsiteX2" fmla="*/ 3455303 w 3455303"/>
              <a:gd name="connsiteY2" fmla="*/ 1238008 h 1238008"/>
              <a:gd name="connsiteX3" fmla="*/ 0 w 3455303"/>
              <a:gd name="connsiteY3" fmla="*/ 1238008 h 1238008"/>
              <a:gd name="connsiteX4" fmla="*/ 0 w 3455303"/>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03" h="1238008">
                <a:moveTo>
                  <a:pt x="0" y="0"/>
                </a:moveTo>
                <a:lnTo>
                  <a:pt x="3455303" y="0"/>
                </a:lnTo>
                <a:lnTo>
                  <a:pt x="3455303"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defTabSz="622300">
              <a:lnSpc>
                <a:spcPct val="90000"/>
              </a:lnSpc>
              <a:spcBef>
                <a:spcPct val="0"/>
              </a:spcBef>
              <a:spcAft>
                <a:spcPct val="35000"/>
              </a:spcAft>
            </a:pPr>
            <a:endParaRPr lang="en-US" sz="2000" dirty="0"/>
          </a:p>
        </p:txBody>
      </p:sp>
      <p:sp>
        <p:nvSpPr>
          <p:cNvPr id="7" name="Freeform: Shape 6">
            <a:extLst>
              <a:ext uri="{FF2B5EF4-FFF2-40B4-BE49-F238E27FC236}">
                <a16:creationId xmlns:a16="http://schemas.microsoft.com/office/drawing/2014/main" id="{66D4D6A8-D5D0-40C2-B902-ED6B962B67B6}"/>
              </a:ext>
            </a:extLst>
          </p:cNvPr>
          <p:cNvSpPr/>
          <p:nvPr/>
        </p:nvSpPr>
        <p:spPr>
          <a:xfrm>
            <a:off x="5237018" y="919512"/>
            <a:ext cx="6303729" cy="1209780"/>
          </a:xfrm>
          <a:custGeom>
            <a:avLst/>
            <a:gdLst>
              <a:gd name="connsiteX0" fmla="*/ 0 w 6303729"/>
              <a:gd name="connsiteY0" fmla="*/ 201634 h 1209780"/>
              <a:gd name="connsiteX1" fmla="*/ 201634 w 6303729"/>
              <a:gd name="connsiteY1" fmla="*/ 0 h 1209780"/>
              <a:gd name="connsiteX2" fmla="*/ 6102095 w 6303729"/>
              <a:gd name="connsiteY2" fmla="*/ 0 h 1209780"/>
              <a:gd name="connsiteX3" fmla="*/ 6303729 w 6303729"/>
              <a:gd name="connsiteY3" fmla="*/ 201634 h 1209780"/>
              <a:gd name="connsiteX4" fmla="*/ 6303729 w 6303729"/>
              <a:gd name="connsiteY4" fmla="*/ 1008146 h 1209780"/>
              <a:gd name="connsiteX5" fmla="*/ 6102095 w 6303729"/>
              <a:gd name="connsiteY5" fmla="*/ 1209780 h 1209780"/>
              <a:gd name="connsiteX6" fmla="*/ 201634 w 6303729"/>
              <a:gd name="connsiteY6" fmla="*/ 1209780 h 1209780"/>
              <a:gd name="connsiteX7" fmla="*/ 0 w 6303729"/>
              <a:gd name="connsiteY7" fmla="*/ 1008146 h 1209780"/>
              <a:gd name="connsiteX8" fmla="*/ 0 w 6303729"/>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3729" h="1209780">
                <a:moveTo>
                  <a:pt x="0" y="201634"/>
                </a:moveTo>
                <a:cubicBezTo>
                  <a:pt x="0" y="90275"/>
                  <a:pt x="90275" y="0"/>
                  <a:pt x="201634" y="0"/>
                </a:cubicBezTo>
                <a:lnTo>
                  <a:pt x="6102095" y="0"/>
                </a:lnTo>
                <a:cubicBezTo>
                  <a:pt x="6213454" y="0"/>
                  <a:pt x="6303729" y="90275"/>
                  <a:pt x="6303729" y="201634"/>
                </a:cubicBezTo>
                <a:lnTo>
                  <a:pt x="6303729" y="1008146"/>
                </a:lnTo>
                <a:cubicBezTo>
                  <a:pt x="6303729" y="1119505"/>
                  <a:pt x="6213454" y="1209780"/>
                  <a:pt x="6102095" y="1209780"/>
                </a:cubicBezTo>
                <a:lnTo>
                  <a:pt x="201634" y="1209780"/>
                </a:lnTo>
                <a:cubicBezTo>
                  <a:pt x="90275" y="1209780"/>
                  <a:pt x="0" y="1119505"/>
                  <a:pt x="0" y="1008146"/>
                </a:cubicBezTo>
                <a:lnTo>
                  <a:pt x="0" y="20163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2877" tIns="142877" rIns="142877" bIns="142877" numCol="1" spcCol="1270" anchor="ctr" anchorCtr="0">
            <a:noAutofit/>
          </a:bodyPr>
          <a:lstStyle/>
          <a:p>
            <a:pPr marL="0" lvl="0" indent="0" algn="l" defTabSz="977900">
              <a:lnSpc>
                <a:spcPct val="90000"/>
              </a:lnSpc>
              <a:spcBef>
                <a:spcPct val="0"/>
              </a:spcBef>
              <a:spcAft>
                <a:spcPct val="35000"/>
              </a:spcAft>
              <a:buNone/>
            </a:pPr>
            <a:r>
              <a:rPr lang="en-NZ" sz="2200" kern="1200" dirty="0"/>
              <a:t>Sociology has focused on Class, Stratification and Inequality within a context of Capitalism</a:t>
            </a:r>
            <a:endParaRPr lang="en-US" sz="2200" kern="1200" dirty="0"/>
          </a:p>
        </p:txBody>
      </p:sp>
      <p:sp>
        <p:nvSpPr>
          <p:cNvPr id="11" name="Freeform: Shape 10">
            <a:extLst>
              <a:ext uri="{FF2B5EF4-FFF2-40B4-BE49-F238E27FC236}">
                <a16:creationId xmlns:a16="http://schemas.microsoft.com/office/drawing/2014/main" id="{89D86F44-5EBE-47A8-AB4F-3C841E126AA1}"/>
              </a:ext>
            </a:extLst>
          </p:cNvPr>
          <p:cNvSpPr/>
          <p:nvPr/>
        </p:nvSpPr>
        <p:spPr>
          <a:xfrm>
            <a:off x="5237018" y="2192652"/>
            <a:ext cx="6303729" cy="1209780"/>
          </a:xfrm>
          <a:custGeom>
            <a:avLst/>
            <a:gdLst>
              <a:gd name="connsiteX0" fmla="*/ 0 w 6303729"/>
              <a:gd name="connsiteY0" fmla="*/ 201634 h 1209780"/>
              <a:gd name="connsiteX1" fmla="*/ 201634 w 6303729"/>
              <a:gd name="connsiteY1" fmla="*/ 0 h 1209780"/>
              <a:gd name="connsiteX2" fmla="*/ 6102095 w 6303729"/>
              <a:gd name="connsiteY2" fmla="*/ 0 h 1209780"/>
              <a:gd name="connsiteX3" fmla="*/ 6303729 w 6303729"/>
              <a:gd name="connsiteY3" fmla="*/ 201634 h 1209780"/>
              <a:gd name="connsiteX4" fmla="*/ 6303729 w 6303729"/>
              <a:gd name="connsiteY4" fmla="*/ 1008146 h 1209780"/>
              <a:gd name="connsiteX5" fmla="*/ 6102095 w 6303729"/>
              <a:gd name="connsiteY5" fmla="*/ 1209780 h 1209780"/>
              <a:gd name="connsiteX6" fmla="*/ 201634 w 6303729"/>
              <a:gd name="connsiteY6" fmla="*/ 1209780 h 1209780"/>
              <a:gd name="connsiteX7" fmla="*/ 0 w 6303729"/>
              <a:gd name="connsiteY7" fmla="*/ 1008146 h 1209780"/>
              <a:gd name="connsiteX8" fmla="*/ 0 w 6303729"/>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3729" h="1209780">
                <a:moveTo>
                  <a:pt x="0" y="201634"/>
                </a:moveTo>
                <a:cubicBezTo>
                  <a:pt x="0" y="90275"/>
                  <a:pt x="90275" y="0"/>
                  <a:pt x="201634" y="0"/>
                </a:cubicBezTo>
                <a:lnTo>
                  <a:pt x="6102095" y="0"/>
                </a:lnTo>
                <a:cubicBezTo>
                  <a:pt x="6213454" y="0"/>
                  <a:pt x="6303729" y="90275"/>
                  <a:pt x="6303729" y="201634"/>
                </a:cubicBezTo>
                <a:lnTo>
                  <a:pt x="6303729" y="1008146"/>
                </a:lnTo>
                <a:cubicBezTo>
                  <a:pt x="6303729" y="1119505"/>
                  <a:pt x="6213454" y="1209780"/>
                  <a:pt x="6102095" y="1209780"/>
                </a:cubicBezTo>
                <a:lnTo>
                  <a:pt x="201634" y="1209780"/>
                </a:lnTo>
                <a:cubicBezTo>
                  <a:pt x="90275" y="1209780"/>
                  <a:pt x="0" y="1119505"/>
                  <a:pt x="0" y="1008146"/>
                </a:cubicBezTo>
                <a:lnTo>
                  <a:pt x="0" y="201634"/>
                </a:lnTo>
                <a:close/>
              </a:path>
            </a:pathLst>
          </a:custGeom>
        </p:spPr>
        <p:style>
          <a:lnRef idx="2">
            <a:schemeClr val="lt1">
              <a:hueOff val="0"/>
              <a:satOff val="0"/>
              <a:lumOff val="0"/>
              <a:alphaOff val="0"/>
            </a:schemeClr>
          </a:lnRef>
          <a:fillRef idx="1">
            <a:schemeClr val="accent5">
              <a:hueOff val="-7107707"/>
              <a:satOff val="4040"/>
              <a:lumOff val="-3333"/>
              <a:alphaOff val="0"/>
            </a:schemeClr>
          </a:fillRef>
          <a:effectRef idx="0">
            <a:schemeClr val="accent5">
              <a:hueOff val="-7107707"/>
              <a:satOff val="4040"/>
              <a:lumOff val="-3333"/>
              <a:alphaOff val="0"/>
            </a:schemeClr>
          </a:effectRef>
          <a:fontRef idx="minor">
            <a:schemeClr val="lt1"/>
          </a:fontRef>
        </p:style>
        <p:txBody>
          <a:bodyPr spcFirstLastPara="0" vert="horz" wrap="square" lIns="142877" tIns="142877" rIns="142877" bIns="142877" numCol="1" spcCol="1270" anchor="ctr" anchorCtr="0">
            <a:noAutofit/>
          </a:bodyPr>
          <a:lstStyle/>
          <a:p>
            <a:pPr marL="0" lvl="0" indent="0" algn="l" defTabSz="977900">
              <a:lnSpc>
                <a:spcPct val="90000"/>
              </a:lnSpc>
              <a:spcBef>
                <a:spcPct val="0"/>
              </a:spcBef>
              <a:spcAft>
                <a:spcPct val="35000"/>
              </a:spcAft>
              <a:buNone/>
            </a:pPr>
            <a:r>
              <a:rPr lang="en-NZ" sz="2200" kern="1200"/>
              <a:t>Class and stratification identify what position people may occupy within a Capitalist system, but also, and importantly, how they come to occupy this position. </a:t>
            </a:r>
            <a:endParaRPr lang="en-US" sz="2200" kern="1200"/>
          </a:p>
        </p:txBody>
      </p:sp>
      <p:sp>
        <p:nvSpPr>
          <p:cNvPr id="14" name="Freeform: Shape 13">
            <a:extLst>
              <a:ext uri="{FF2B5EF4-FFF2-40B4-BE49-F238E27FC236}">
                <a16:creationId xmlns:a16="http://schemas.microsoft.com/office/drawing/2014/main" id="{5FE30B1E-B465-4F59-9D57-98CD311438E0}"/>
              </a:ext>
            </a:extLst>
          </p:cNvPr>
          <p:cNvSpPr/>
          <p:nvPr/>
        </p:nvSpPr>
        <p:spPr>
          <a:xfrm>
            <a:off x="5237018" y="3465792"/>
            <a:ext cx="6303729" cy="1209780"/>
          </a:xfrm>
          <a:custGeom>
            <a:avLst/>
            <a:gdLst>
              <a:gd name="connsiteX0" fmla="*/ 0 w 6303729"/>
              <a:gd name="connsiteY0" fmla="*/ 201634 h 1209780"/>
              <a:gd name="connsiteX1" fmla="*/ 201634 w 6303729"/>
              <a:gd name="connsiteY1" fmla="*/ 0 h 1209780"/>
              <a:gd name="connsiteX2" fmla="*/ 6102095 w 6303729"/>
              <a:gd name="connsiteY2" fmla="*/ 0 h 1209780"/>
              <a:gd name="connsiteX3" fmla="*/ 6303729 w 6303729"/>
              <a:gd name="connsiteY3" fmla="*/ 201634 h 1209780"/>
              <a:gd name="connsiteX4" fmla="*/ 6303729 w 6303729"/>
              <a:gd name="connsiteY4" fmla="*/ 1008146 h 1209780"/>
              <a:gd name="connsiteX5" fmla="*/ 6102095 w 6303729"/>
              <a:gd name="connsiteY5" fmla="*/ 1209780 h 1209780"/>
              <a:gd name="connsiteX6" fmla="*/ 201634 w 6303729"/>
              <a:gd name="connsiteY6" fmla="*/ 1209780 h 1209780"/>
              <a:gd name="connsiteX7" fmla="*/ 0 w 6303729"/>
              <a:gd name="connsiteY7" fmla="*/ 1008146 h 1209780"/>
              <a:gd name="connsiteX8" fmla="*/ 0 w 6303729"/>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3729" h="1209780">
                <a:moveTo>
                  <a:pt x="0" y="201634"/>
                </a:moveTo>
                <a:cubicBezTo>
                  <a:pt x="0" y="90275"/>
                  <a:pt x="90275" y="0"/>
                  <a:pt x="201634" y="0"/>
                </a:cubicBezTo>
                <a:lnTo>
                  <a:pt x="6102095" y="0"/>
                </a:lnTo>
                <a:cubicBezTo>
                  <a:pt x="6213454" y="0"/>
                  <a:pt x="6303729" y="90275"/>
                  <a:pt x="6303729" y="201634"/>
                </a:cubicBezTo>
                <a:lnTo>
                  <a:pt x="6303729" y="1008146"/>
                </a:lnTo>
                <a:cubicBezTo>
                  <a:pt x="6303729" y="1119505"/>
                  <a:pt x="6213454" y="1209780"/>
                  <a:pt x="6102095" y="1209780"/>
                </a:cubicBezTo>
                <a:lnTo>
                  <a:pt x="201634" y="1209780"/>
                </a:lnTo>
                <a:cubicBezTo>
                  <a:pt x="90275" y="1209780"/>
                  <a:pt x="0" y="1119505"/>
                  <a:pt x="0" y="1008146"/>
                </a:cubicBezTo>
                <a:lnTo>
                  <a:pt x="0" y="201634"/>
                </a:lnTo>
                <a:close/>
              </a:path>
            </a:pathLst>
          </a:custGeom>
        </p:spPr>
        <p:style>
          <a:lnRef idx="2">
            <a:schemeClr val="lt1">
              <a:hueOff val="0"/>
              <a:satOff val="0"/>
              <a:lumOff val="0"/>
              <a:alphaOff val="0"/>
            </a:schemeClr>
          </a:lnRef>
          <a:fillRef idx="1">
            <a:schemeClr val="accent5">
              <a:hueOff val="-14215414"/>
              <a:satOff val="8079"/>
              <a:lumOff val="-6667"/>
              <a:alphaOff val="0"/>
            </a:schemeClr>
          </a:fillRef>
          <a:effectRef idx="0">
            <a:schemeClr val="accent5">
              <a:hueOff val="-14215414"/>
              <a:satOff val="8079"/>
              <a:lumOff val="-6667"/>
              <a:alphaOff val="0"/>
            </a:schemeClr>
          </a:effectRef>
          <a:fontRef idx="minor">
            <a:schemeClr val="lt1"/>
          </a:fontRef>
        </p:style>
        <p:txBody>
          <a:bodyPr spcFirstLastPara="0" vert="horz" wrap="square" lIns="142877" tIns="142877" rIns="142877" bIns="142877" numCol="1" spcCol="1270" anchor="ctr" anchorCtr="0">
            <a:noAutofit/>
          </a:bodyPr>
          <a:lstStyle/>
          <a:p>
            <a:pPr marL="0" lvl="0" indent="0" algn="l" defTabSz="977900">
              <a:lnSpc>
                <a:spcPct val="90000"/>
              </a:lnSpc>
              <a:spcBef>
                <a:spcPct val="0"/>
              </a:spcBef>
              <a:spcAft>
                <a:spcPct val="35000"/>
              </a:spcAft>
              <a:buNone/>
            </a:pPr>
            <a:r>
              <a:rPr lang="en-NZ" sz="2200" kern="1200"/>
              <a:t>It is NOT seen as natural, but rather a product of social, economic, and political relations. </a:t>
            </a:r>
            <a:endParaRPr lang="en-US" sz="2200" kern="1200"/>
          </a:p>
        </p:txBody>
      </p:sp>
      <p:sp>
        <p:nvSpPr>
          <p:cNvPr id="17" name="Freeform: Shape 16">
            <a:extLst>
              <a:ext uri="{FF2B5EF4-FFF2-40B4-BE49-F238E27FC236}">
                <a16:creationId xmlns:a16="http://schemas.microsoft.com/office/drawing/2014/main" id="{750F6D5A-61B7-4545-9167-325D5B8BB6B2}"/>
              </a:ext>
            </a:extLst>
          </p:cNvPr>
          <p:cNvSpPr/>
          <p:nvPr/>
        </p:nvSpPr>
        <p:spPr>
          <a:xfrm>
            <a:off x="5237018" y="4738932"/>
            <a:ext cx="6303729" cy="1209780"/>
          </a:xfrm>
          <a:custGeom>
            <a:avLst/>
            <a:gdLst>
              <a:gd name="connsiteX0" fmla="*/ 0 w 6303729"/>
              <a:gd name="connsiteY0" fmla="*/ 201634 h 1209780"/>
              <a:gd name="connsiteX1" fmla="*/ 201634 w 6303729"/>
              <a:gd name="connsiteY1" fmla="*/ 0 h 1209780"/>
              <a:gd name="connsiteX2" fmla="*/ 6102095 w 6303729"/>
              <a:gd name="connsiteY2" fmla="*/ 0 h 1209780"/>
              <a:gd name="connsiteX3" fmla="*/ 6303729 w 6303729"/>
              <a:gd name="connsiteY3" fmla="*/ 201634 h 1209780"/>
              <a:gd name="connsiteX4" fmla="*/ 6303729 w 6303729"/>
              <a:gd name="connsiteY4" fmla="*/ 1008146 h 1209780"/>
              <a:gd name="connsiteX5" fmla="*/ 6102095 w 6303729"/>
              <a:gd name="connsiteY5" fmla="*/ 1209780 h 1209780"/>
              <a:gd name="connsiteX6" fmla="*/ 201634 w 6303729"/>
              <a:gd name="connsiteY6" fmla="*/ 1209780 h 1209780"/>
              <a:gd name="connsiteX7" fmla="*/ 0 w 6303729"/>
              <a:gd name="connsiteY7" fmla="*/ 1008146 h 1209780"/>
              <a:gd name="connsiteX8" fmla="*/ 0 w 6303729"/>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3729" h="1209780">
                <a:moveTo>
                  <a:pt x="0" y="201634"/>
                </a:moveTo>
                <a:cubicBezTo>
                  <a:pt x="0" y="90275"/>
                  <a:pt x="90275" y="0"/>
                  <a:pt x="201634" y="0"/>
                </a:cubicBezTo>
                <a:lnTo>
                  <a:pt x="6102095" y="0"/>
                </a:lnTo>
                <a:cubicBezTo>
                  <a:pt x="6213454" y="0"/>
                  <a:pt x="6303729" y="90275"/>
                  <a:pt x="6303729" y="201634"/>
                </a:cubicBezTo>
                <a:lnTo>
                  <a:pt x="6303729" y="1008146"/>
                </a:lnTo>
                <a:cubicBezTo>
                  <a:pt x="6303729" y="1119505"/>
                  <a:pt x="6213454" y="1209780"/>
                  <a:pt x="6102095" y="1209780"/>
                </a:cubicBezTo>
                <a:lnTo>
                  <a:pt x="201634" y="1209780"/>
                </a:lnTo>
                <a:cubicBezTo>
                  <a:pt x="90275" y="1209780"/>
                  <a:pt x="0" y="1119505"/>
                  <a:pt x="0" y="1008146"/>
                </a:cubicBezTo>
                <a:lnTo>
                  <a:pt x="0" y="201634"/>
                </a:lnTo>
                <a:close/>
              </a:path>
            </a:pathLst>
          </a:custGeom>
        </p:spPr>
        <p:style>
          <a:lnRef idx="2">
            <a:schemeClr val="lt1">
              <a:hueOff val="0"/>
              <a:satOff val="0"/>
              <a:lumOff val="0"/>
              <a:alphaOff val="0"/>
            </a:schemeClr>
          </a:lnRef>
          <a:fillRef idx="1">
            <a:schemeClr val="accent5">
              <a:hueOff val="-21323121"/>
              <a:satOff val="12119"/>
              <a:lumOff val="-10000"/>
              <a:alphaOff val="0"/>
            </a:schemeClr>
          </a:fillRef>
          <a:effectRef idx="0">
            <a:schemeClr val="accent5">
              <a:hueOff val="-21323121"/>
              <a:satOff val="12119"/>
              <a:lumOff val="-10000"/>
              <a:alphaOff val="0"/>
            </a:schemeClr>
          </a:effectRef>
          <a:fontRef idx="minor">
            <a:schemeClr val="lt1"/>
          </a:fontRef>
        </p:style>
        <p:txBody>
          <a:bodyPr spcFirstLastPara="0" vert="horz" wrap="square" lIns="142877" tIns="142877" rIns="142877" bIns="142877" numCol="1" spcCol="1270" anchor="ctr" anchorCtr="0">
            <a:noAutofit/>
          </a:bodyPr>
          <a:lstStyle/>
          <a:p>
            <a:pPr marL="0" lvl="0" indent="0" algn="l" defTabSz="977900">
              <a:lnSpc>
                <a:spcPct val="90000"/>
              </a:lnSpc>
              <a:spcBef>
                <a:spcPct val="0"/>
              </a:spcBef>
              <a:spcAft>
                <a:spcPct val="35000"/>
              </a:spcAft>
              <a:buNone/>
            </a:pPr>
            <a:r>
              <a:rPr lang="en-NZ" sz="2200" kern="1200" dirty="0"/>
              <a:t>To understand class stratification and inequality we need to also understand Capitalism </a:t>
            </a:r>
            <a:endParaRPr lang="en-US" sz="2200" kern="1200" dirty="0"/>
          </a:p>
        </p:txBody>
      </p:sp>
    </p:spTree>
    <p:extLst>
      <p:ext uri="{BB962C8B-B14F-4D97-AF65-F5344CB8AC3E}">
        <p14:creationId xmlns:p14="http://schemas.microsoft.com/office/powerpoint/2010/main" val="28907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72F0-849F-4B3E-A665-A3A50C0971B1}"/>
              </a:ext>
            </a:extLst>
          </p:cNvPr>
          <p:cNvSpPr>
            <a:spLocks noGrp="1"/>
          </p:cNvSpPr>
          <p:nvPr>
            <p:ph type="title"/>
          </p:nvPr>
        </p:nvSpPr>
        <p:spPr>
          <a:xfrm>
            <a:off x="1024128" y="585216"/>
            <a:ext cx="6066818" cy="1499616"/>
          </a:xfrm>
        </p:spPr>
        <p:txBody>
          <a:bodyPr>
            <a:normAutofit/>
          </a:bodyPr>
          <a:lstStyle/>
          <a:p>
            <a:r>
              <a:rPr lang="en-NZ"/>
              <a:t>Capitalism </a:t>
            </a:r>
          </a:p>
        </p:txBody>
      </p:sp>
      <p:cxnSp>
        <p:nvCxnSpPr>
          <p:cNvPr id="11" name="Straight Connector 10">
            <a:extLst>
              <a:ext uri="{FF2B5EF4-FFF2-40B4-BE49-F238E27FC236}">
                <a16:creationId xmlns:a16="http://schemas.microsoft.com/office/drawing/2014/main" id="{8D59213C-2A55-4BC8-A954-66FF3D9E32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DF23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297C55-03D1-40EA-8E87-E4897E83D6E9}"/>
              </a:ext>
            </a:extLst>
          </p:cNvPr>
          <p:cNvSpPr>
            <a:spLocks noGrp="1"/>
          </p:cNvSpPr>
          <p:nvPr>
            <p:ph idx="1"/>
          </p:nvPr>
        </p:nvSpPr>
        <p:spPr>
          <a:xfrm>
            <a:off x="1024128" y="2286000"/>
            <a:ext cx="6066818" cy="4023360"/>
          </a:xfrm>
        </p:spPr>
        <p:txBody>
          <a:bodyPr>
            <a:normAutofit/>
          </a:bodyPr>
          <a:lstStyle/>
          <a:p>
            <a:r>
              <a:rPr lang="en-NZ"/>
              <a:t>Capitalism is an economic system based on the private ownership of the means of production and their operation for profit.</a:t>
            </a:r>
          </a:p>
          <a:p>
            <a:r>
              <a:rPr lang="en-NZ"/>
              <a:t>“A system of wage labour and commodity production for sale, exchange, and profit, rather than the immediate need of the producers” (Scott &amp; Marshall, 2009, p.59). </a:t>
            </a:r>
          </a:p>
          <a:p>
            <a:r>
              <a:rPr lang="en-NZ"/>
              <a:t>Capitalism has been around for a long time, but modernity (particularly industrialisation) allowed it to be more productive (destructive?) than ever before. </a:t>
            </a:r>
          </a:p>
          <a:p>
            <a:endParaRPr lang="en-NZ"/>
          </a:p>
        </p:txBody>
      </p:sp>
      <p:pic>
        <p:nvPicPr>
          <p:cNvPr id="6" name="Picture 5" descr="A picture containing diagram&#10;&#10;Description automatically generated">
            <a:extLst>
              <a:ext uri="{FF2B5EF4-FFF2-40B4-BE49-F238E27FC236}">
                <a16:creationId xmlns:a16="http://schemas.microsoft.com/office/drawing/2014/main" id="{5B34135A-929C-4B22-806A-E95E2901331B}"/>
              </a:ext>
            </a:extLst>
          </p:cNvPr>
          <p:cNvPicPr>
            <a:picLocks noChangeAspect="1"/>
          </p:cNvPicPr>
          <p:nvPr/>
        </p:nvPicPr>
        <p:blipFill rotWithShape="1">
          <a:blip r:embed="rId2">
            <a:extLst>
              <a:ext uri="{28A0092B-C50C-407E-A947-70E740481C1C}">
                <a14:useLocalDpi xmlns:a14="http://schemas.microsoft.com/office/drawing/2010/main" val="0"/>
              </a:ext>
            </a:extLst>
          </a:blip>
          <a:srcRect t="598"/>
          <a:stretch/>
        </p:blipFill>
        <p:spPr>
          <a:xfrm>
            <a:off x="7552266" y="10"/>
            <a:ext cx="4639733" cy="6857990"/>
          </a:xfrm>
          <a:prstGeom prst="rect">
            <a:avLst/>
          </a:prstGeom>
        </p:spPr>
      </p:pic>
    </p:spTree>
    <p:extLst>
      <p:ext uri="{BB962C8B-B14F-4D97-AF65-F5344CB8AC3E}">
        <p14:creationId xmlns:p14="http://schemas.microsoft.com/office/powerpoint/2010/main" val="19245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72F0-849F-4B3E-A665-A3A50C0971B1}"/>
              </a:ext>
            </a:extLst>
          </p:cNvPr>
          <p:cNvSpPr>
            <a:spLocks noGrp="1"/>
          </p:cNvSpPr>
          <p:nvPr>
            <p:ph type="title"/>
          </p:nvPr>
        </p:nvSpPr>
        <p:spPr>
          <a:xfrm>
            <a:off x="1024129" y="585216"/>
            <a:ext cx="4431792" cy="1499616"/>
          </a:xfrm>
        </p:spPr>
        <p:txBody>
          <a:bodyPr>
            <a:normAutofit/>
          </a:bodyPr>
          <a:lstStyle/>
          <a:p>
            <a:r>
              <a:rPr lang="en-NZ" sz="4800" dirty="0"/>
              <a:t>Capitalism </a:t>
            </a:r>
          </a:p>
        </p:txBody>
      </p:sp>
      <p:cxnSp>
        <p:nvCxnSpPr>
          <p:cNvPr id="7" name="Straight Connector 9">
            <a:extLst>
              <a:ext uri="{FF2B5EF4-FFF2-40B4-BE49-F238E27FC236}">
                <a16:creationId xmlns:a16="http://schemas.microsoft.com/office/drawing/2014/main" id="{84F19D98-A5BA-4BE2-ACFB-4ED9DBA91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7FB24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297C55-03D1-40EA-8E87-E4897E83D6E9}"/>
              </a:ext>
            </a:extLst>
          </p:cNvPr>
          <p:cNvSpPr>
            <a:spLocks noGrp="1"/>
          </p:cNvSpPr>
          <p:nvPr>
            <p:ph idx="1"/>
          </p:nvPr>
        </p:nvSpPr>
        <p:spPr>
          <a:xfrm>
            <a:off x="216350" y="1966453"/>
            <a:ext cx="5237394" cy="4395018"/>
          </a:xfrm>
        </p:spPr>
        <p:txBody>
          <a:bodyPr>
            <a:normAutofit fontScale="92500" lnSpcReduction="10000"/>
          </a:bodyPr>
          <a:lstStyle/>
          <a:p>
            <a:r>
              <a:rPr lang="en-US" sz="2000" dirty="0">
                <a:latin typeface="Calibri" panose="020F0502020204030204" pitchFamily="34" charset="0"/>
                <a:cs typeface="Calibri" panose="020F0502020204030204" pitchFamily="34" charset="0"/>
              </a:rPr>
              <a:t>Capital creates Capital </a:t>
            </a:r>
          </a:p>
          <a:p>
            <a:r>
              <a:rPr lang="en-US" sz="2000" dirty="0">
                <a:latin typeface="Calibri" panose="020F0502020204030204" pitchFamily="34" charset="0"/>
                <a:cs typeface="Calibri" panose="020F0502020204030204" pitchFamily="34" charset="0"/>
              </a:rPr>
              <a:t>Capital is created by purchasing commodities (raw material, machinery, </a:t>
            </a:r>
            <a:r>
              <a:rPr lang="en-US" sz="2000" dirty="0" err="1">
                <a:latin typeface="Calibri" panose="020F0502020204030204" pitchFamily="34" charset="0"/>
                <a:cs typeface="Calibri" panose="020F0502020204030204" pitchFamily="34" charset="0"/>
              </a:rPr>
              <a:t>labour</a:t>
            </a:r>
            <a:r>
              <a:rPr lang="en-US" sz="2000" dirty="0">
                <a:latin typeface="Calibri" panose="020F0502020204030204" pitchFamily="34" charset="0"/>
                <a:cs typeface="Calibri" panose="020F0502020204030204" pitchFamily="34" charset="0"/>
              </a:rPr>
              <a:t>) and combining them into a new commodity with an exchange value higher than the sum of the original purchase</a:t>
            </a:r>
          </a:p>
          <a:p>
            <a:r>
              <a:rPr lang="en-US" sz="2000" dirty="0">
                <a:latin typeface="Calibri" panose="020F0502020204030204" pitchFamily="34" charset="0"/>
                <a:cs typeface="Calibri" panose="020F0502020204030204" pitchFamily="34" charset="0"/>
              </a:rPr>
              <a:t>This is made possible by labor power/workers (which themselves are  turned into a commodity by capitalism, think about the term “human resources” department)</a:t>
            </a:r>
          </a:p>
          <a:p>
            <a:r>
              <a:rPr lang="en-US" sz="2000" dirty="0">
                <a:latin typeface="Calibri" panose="020F0502020204030204" pitchFamily="34" charset="0"/>
                <a:cs typeface="Calibri" panose="020F0502020204030204" pitchFamily="34" charset="0"/>
              </a:rPr>
              <a:t>Workers earns a wage (exchange value) that is less than the value that is produced for the capitalist </a:t>
            </a:r>
          </a:p>
          <a:p>
            <a:r>
              <a:rPr lang="en-US" sz="2000" dirty="0">
                <a:latin typeface="Calibri" panose="020F0502020204030204" pitchFamily="34" charset="0"/>
                <a:cs typeface="Calibri" panose="020F0502020204030204" pitchFamily="34" charset="0"/>
              </a:rPr>
              <a:t>The difference is termed “surplus value” and is retained by the capitalist (profit).  This profit can be paid to business owners or reinvested to make </a:t>
            </a:r>
            <a:r>
              <a:rPr lang="en-US" sz="2000">
                <a:latin typeface="Calibri" panose="020F0502020204030204" pitchFamily="34" charset="0"/>
                <a:cs typeface="Calibri" panose="020F0502020204030204" pitchFamily="34" charset="0"/>
              </a:rPr>
              <a:t>more profit. </a:t>
            </a:r>
            <a:endParaRPr lang="en-US" sz="2000" dirty="0">
              <a:latin typeface="Calibri" panose="020F0502020204030204" pitchFamily="34" charset="0"/>
              <a:cs typeface="Calibri" panose="020F0502020204030204" pitchFamily="34" charset="0"/>
            </a:endParaRPr>
          </a:p>
          <a:p>
            <a:endParaRPr lang="en-NZ" sz="1500" dirty="0"/>
          </a:p>
        </p:txBody>
      </p:sp>
      <p:pic>
        <p:nvPicPr>
          <p:cNvPr id="5" name="Picture 4" descr="Diagram&#10;&#10;Description automatically generated">
            <a:extLst>
              <a:ext uri="{FF2B5EF4-FFF2-40B4-BE49-F238E27FC236}">
                <a16:creationId xmlns:a16="http://schemas.microsoft.com/office/drawing/2014/main" id="{9D89574D-D7F1-49FD-88BA-1F6049145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44333"/>
            <a:ext cx="5455921" cy="4569333"/>
          </a:xfrm>
          <a:prstGeom prst="rect">
            <a:avLst/>
          </a:prstGeom>
        </p:spPr>
      </p:pic>
      <p:pic>
        <p:nvPicPr>
          <p:cNvPr id="8" name="Picture 7" descr="Diagram&#10;&#10;Description automatically generated">
            <a:extLst>
              <a:ext uri="{FF2B5EF4-FFF2-40B4-BE49-F238E27FC236}">
                <a16:creationId xmlns:a16="http://schemas.microsoft.com/office/drawing/2014/main" id="{AA55AD13-46E4-4C28-9F5E-6D4FA7816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450" y="1026180"/>
            <a:ext cx="5890271" cy="4805638"/>
          </a:xfrm>
          <a:prstGeom prst="rect">
            <a:avLst/>
          </a:prstGeom>
        </p:spPr>
      </p:pic>
    </p:spTree>
    <p:extLst>
      <p:ext uri="{BB962C8B-B14F-4D97-AF65-F5344CB8AC3E}">
        <p14:creationId xmlns:p14="http://schemas.microsoft.com/office/powerpoint/2010/main" val="21931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ght blue sea and beach from above">
            <a:extLst>
              <a:ext uri="{FF2B5EF4-FFF2-40B4-BE49-F238E27FC236}">
                <a16:creationId xmlns:a16="http://schemas.microsoft.com/office/drawing/2014/main" id="{FE294259-60F3-A325-1918-B7EF2345970A}"/>
              </a:ext>
            </a:extLst>
          </p:cNvPr>
          <p:cNvPicPr>
            <a:picLocks noChangeAspect="1"/>
          </p:cNvPicPr>
          <p:nvPr/>
        </p:nvPicPr>
        <p:blipFill rotWithShape="1">
          <a:blip r:embed="rId4">
            <a:alphaModFix amt="40000"/>
          </a:blip>
          <a:srcRect t="2384" b="130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BCFD8E2-CEF9-46F4-93AE-06217591E4D4}"/>
              </a:ext>
            </a:extLst>
          </p:cNvPr>
          <p:cNvSpPr>
            <a:spLocks noGrp="1"/>
          </p:cNvSpPr>
          <p:nvPr>
            <p:ph type="title"/>
          </p:nvPr>
        </p:nvSpPr>
        <p:spPr>
          <a:xfrm>
            <a:off x="810000" y="447188"/>
            <a:ext cx="10571998" cy="970450"/>
          </a:xfrm>
        </p:spPr>
        <p:txBody>
          <a:bodyPr>
            <a:normAutofit/>
          </a:bodyPr>
          <a:lstStyle/>
          <a:p>
            <a:pPr algn="ctr"/>
            <a:r>
              <a:rPr lang="en-US" altLang="en-US" err="1">
                <a:latin typeface="+mj-lt"/>
              </a:rPr>
              <a:t>waiata</a:t>
            </a:r>
            <a:r>
              <a:rPr lang="en-US" altLang="en-US">
                <a:latin typeface="+mj-lt"/>
              </a:rPr>
              <a:t> | </a:t>
            </a:r>
            <a:r>
              <a:rPr lang="pt-BR"/>
              <a:t>Purea nei e te hau</a:t>
            </a:r>
            <a:endParaRPr lang="en-NZ"/>
          </a:p>
        </p:txBody>
      </p:sp>
      <p:sp>
        <p:nvSpPr>
          <p:cNvPr id="3" name="Content Placeholder 2">
            <a:extLst>
              <a:ext uri="{FF2B5EF4-FFF2-40B4-BE49-F238E27FC236}">
                <a16:creationId xmlns:a16="http://schemas.microsoft.com/office/drawing/2014/main" id="{E4BCDE6A-D75B-4135-818B-0BD538338EA0}"/>
              </a:ext>
            </a:extLst>
          </p:cNvPr>
          <p:cNvSpPr>
            <a:spLocks noGrp="1"/>
          </p:cNvSpPr>
          <p:nvPr>
            <p:ph idx="1"/>
          </p:nvPr>
        </p:nvSpPr>
        <p:spPr>
          <a:xfrm>
            <a:off x="1508812" y="1666447"/>
            <a:ext cx="9174374" cy="4375231"/>
          </a:xfrm>
        </p:spPr>
        <p:txBody>
          <a:bodyPr>
            <a:normAutofit fontScale="92500" lnSpcReduction="10000"/>
          </a:bodyPr>
          <a:lstStyle/>
          <a:p>
            <a:pPr lvl="0" algn="ctr">
              <a:lnSpc>
                <a:spcPct val="90000"/>
              </a:lnSpc>
              <a:buSzTx/>
              <a:defRPr/>
            </a:pPr>
            <a:r>
              <a:rPr lang="pt-BR" sz="3000" dirty="0"/>
              <a:t>Purea nei e te hau</a:t>
            </a:r>
            <a:br>
              <a:rPr lang="pt-BR" sz="3000" dirty="0"/>
            </a:br>
            <a:r>
              <a:rPr lang="pt-BR" sz="3000" dirty="0"/>
              <a:t>Horoia e te ua</a:t>
            </a:r>
            <a:br>
              <a:rPr lang="pt-BR" sz="3000" dirty="0"/>
            </a:br>
            <a:r>
              <a:rPr lang="pt-BR" sz="3000" dirty="0"/>
              <a:t>Whitiwhitia e te ra</a:t>
            </a:r>
            <a:br>
              <a:rPr lang="pt-BR" sz="3000" dirty="0"/>
            </a:br>
            <a:r>
              <a:rPr lang="pt-BR" sz="3000" dirty="0"/>
              <a:t>Ma hea ake nga</a:t>
            </a:r>
            <a:br>
              <a:rPr lang="pt-BR" sz="3000" dirty="0"/>
            </a:br>
            <a:r>
              <a:rPr lang="pt-BR" sz="3000" dirty="0"/>
              <a:t>Po raruraru</a:t>
            </a:r>
            <a:br>
              <a:rPr lang="pt-BR" sz="3000" dirty="0"/>
            </a:br>
            <a:r>
              <a:rPr lang="pt-BR" sz="3000" dirty="0"/>
              <a:t>Makere ana nga here</a:t>
            </a:r>
            <a:br>
              <a:rPr lang="pt-BR" sz="3000" dirty="0"/>
            </a:br>
            <a:r>
              <a:rPr lang="pt-BR" sz="3000" dirty="0"/>
              <a:t>E rere, wairua e rere</a:t>
            </a:r>
            <a:br>
              <a:rPr lang="pt-BR" sz="3000" dirty="0"/>
            </a:br>
            <a:r>
              <a:rPr lang="pt-BR" sz="3000" dirty="0"/>
              <a:t>Ki nga ao o te rangi</a:t>
            </a:r>
            <a:br>
              <a:rPr lang="pt-BR" sz="3000" dirty="0"/>
            </a:br>
            <a:r>
              <a:rPr lang="pt-BR" sz="3000" dirty="0"/>
              <a:t>Whitiwhitia e te ra</a:t>
            </a:r>
            <a:br>
              <a:rPr lang="pt-BR" sz="3000" dirty="0"/>
            </a:br>
            <a:r>
              <a:rPr lang="pt-BR" sz="3000" dirty="0"/>
              <a:t>Mahea ake nga</a:t>
            </a:r>
            <a:br>
              <a:rPr lang="pt-BR" sz="3000" dirty="0"/>
            </a:br>
            <a:r>
              <a:rPr lang="pt-BR" sz="3000" dirty="0"/>
              <a:t>Po raruraru</a:t>
            </a:r>
            <a:br>
              <a:rPr lang="pt-BR" sz="3000" dirty="0"/>
            </a:br>
            <a:r>
              <a:rPr lang="pt-BR" sz="3000" dirty="0"/>
              <a:t>Makere ana nga here</a:t>
            </a:r>
          </a:p>
          <a:p>
            <a:pPr marR="0" algn="ctr">
              <a:lnSpc>
                <a:spcPct val="90000"/>
              </a:lnSpc>
            </a:pPr>
            <a:endParaRPr lang="en-US" sz="3000" dirty="0"/>
          </a:p>
          <a:p>
            <a:pPr>
              <a:lnSpc>
                <a:spcPct val="90000"/>
              </a:lnSpc>
            </a:pPr>
            <a:endParaRPr lang="en-NZ" sz="1000" dirty="0"/>
          </a:p>
        </p:txBody>
      </p:sp>
      <p:sp>
        <p:nvSpPr>
          <p:cNvPr id="7" name="TextBox 6">
            <a:extLst>
              <a:ext uri="{FF2B5EF4-FFF2-40B4-BE49-F238E27FC236}">
                <a16:creationId xmlns:a16="http://schemas.microsoft.com/office/drawing/2014/main" id="{442B5F83-8B49-41D8-BAC2-9F2DB1346C65}"/>
              </a:ext>
            </a:extLst>
          </p:cNvPr>
          <p:cNvSpPr txBox="1"/>
          <p:nvPr/>
        </p:nvSpPr>
        <p:spPr>
          <a:xfrm>
            <a:off x="5280660" y="6105821"/>
            <a:ext cx="6198326" cy="646331"/>
          </a:xfrm>
          <a:prstGeom prst="rect">
            <a:avLst/>
          </a:prstGeom>
          <a:noFill/>
        </p:spPr>
        <p:txBody>
          <a:bodyPr wrap="square">
            <a:spAutoFit/>
          </a:bodyPr>
          <a:lstStyle/>
          <a:p>
            <a:r>
              <a:rPr lang="en-NZ" dirty="0">
                <a:hlinkClick r:id="rId5"/>
              </a:rPr>
              <a:t>https://youtu.be/wRWwrdRjkDA</a:t>
            </a:r>
            <a:endParaRPr lang="en-NZ" dirty="0"/>
          </a:p>
          <a:p>
            <a:endParaRPr lang="en-NZ" dirty="0"/>
          </a:p>
        </p:txBody>
      </p:sp>
      <p:pic>
        <p:nvPicPr>
          <p:cNvPr id="4" name="Online Media 3" title="Anna Coddington 'Purea Nei'">
            <a:hlinkClick r:id="" action="ppaction://media"/>
            <a:extLst>
              <a:ext uri="{FF2B5EF4-FFF2-40B4-BE49-F238E27FC236}">
                <a16:creationId xmlns:a16="http://schemas.microsoft.com/office/drawing/2014/main" id="{56F1B087-5E72-9D6C-1861-B5F84EF272F0}"/>
              </a:ext>
            </a:extLst>
          </p:cNvPr>
          <p:cNvPicPr>
            <a:picLocks noRot="1" noChangeAspect="1"/>
          </p:cNvPicPr>
          <p:nvPr>
            <a:videoFile r:link="rId1"/>
          </p:nvPr>
        </p:nvPicPr>
        <p:blipFill>
          <a:blip r:embed="rId6"/>
          <a:stretch>
            <a:fillRect/>
          </a:stretch>
        </p:blipFill>
        <p:spPr>
          <a:xfrm>
            <a:off x="222299" y="4217437"/>
            <a:ext cx="3669115" cy="2073050"/>
          </a:xfrm>
          <a:prstGeom prst="rect">
            <a:avLst/>
          </a:prstGeom>
        </p:spPr>
      </p:pic>
    </p:spTree>
    <p:extLst>
      <p:ext uri="{BB962C8B-B14F-4D97-AF65-F5344CB8AC3E}">
        <p14:creationId xmlns:p14="http://schemas.microsoft.com/office/powerpoint/2010/main" val="8935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72F0-849F-4B3E-A665-A3A50C0971B1}"/>
              </a:ext>
            </a:extLst>
          </p:cNvPr>
          <p:cNvSpPr>
            <a:spLocks noGrp="1"/>
          </p:cNvSpPr>
          <p:nvPr>
            <p:ph type="title"/>
          </p:nvPr>
        </p:nvSpPr>
        <p:spPr>
          <a:xfrm>
            <a:off x="1024128" y="585216"/>
            <a:ext cx="9720072" cy="1499616"/>
          </a:xfrm>
        </p:spPr>
        <p:txBody>
          <a:bodyPr>
            <a:normAutofit/>
          </a:bodyPr>
          <a:lstStyle/>
          <a:p>
            <a:r>
              <a:rPr lang="en-NZ"/>
              <a:t>Capitalism </a:t>
            </a:r>
          </a:p>
        </p:txBody>
      </p:sp>
      <p:cxnSp>
        <p:nvCxnSpPr>
          <p:cNvPr id="11" name="Straight Connector 10">
            <a:extLst>
              <a:ext uri="{FF2B5EF4-FFF2-40B4-BE49-F238E27FC236}">
                <a16:creationId xmlns:a16="http://schemas.microsoft.com/office/drawing/2014/main" id="{62AFEE0B-9CEA-440D-ACF8-1D04EC78DB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36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297C55-03D1-40EA-8E87-E4897E83D6E9}"/>
              </a:ext>
            </a:extLst>
          </p:cNvPr>
          <p:cNvSpPr>
            <a:spLocks noGrp="1"/>
          </p:cNvSpPr>
          <p:nvPr>
            <p:ph idx="1"/>
          </p:nvPr>
        </p:nvSpPr>
        <p:spPr>
          <a:xfrm>
            <a:off x="540783" y="1907458"/>
            <a:ext cx="6447840" cy="4651962"/>
          </a:xfrm>
        </p:spPr>
        <p:txBody>
          <a:bodyPr>
            <a:normAutofit/>
          </a:bodyPr>
          <a:lstStyle/>
          <a:p>
            <a:r>
              <a:rPr lang="en-NZ" sz="1800" dirty="0">
                <a:latin typeface="Calibri" panose="020F0502020204030204" pitchFamily="34" charset="0"/>
                <a:cs typeface="Calibri" panose="020F0502020204030204" pitchFamily="34" charset="0"/>
              </a:rPr>
              <a:t>Is supported by a capitalistic ideology (private property, profit motive, also ideas like work-hard (work ethic), consume, “the rich are rich because they </a:t>
            </a:r>
            <a:r>
              <a:rPr lang="en-NZ" sz="1800" b="1" dirty="0">
                <a:latin typeface="Calibri" panose="020F0502020204030204" pitchFamily="34" charset="0"/>
                <a:cs typeface="Calibri" panose="020F0502020204030204" pitchFamily="34" charset="0"/>
              </a:rPr>
              <a:t>earned</a:t>
            </a:r>
            <a:r>
              <a:rPr lang="en-NZ" sz="1800" dirty="0">
                <a:latin typeface="Calibri" panose="020F0502020204030204" pitchFamily="34" charset="0"/>
                <a:cs typeface="Calibri" panose="020F0502020204030204" pitchFamily="34" charset="0"/>
              </a:rPr>
              <a:t> it”)</a:t>
            </a:r>
          </a:p>
          <a:p>
            <a:r>
              <a:rPr lang="en-NZ" sz="1800" dirty="0">
                <a:latin typeface="Calibri" panose="020F0502020204030204" pitchFamily="34" charset="0"/>
                <a:cs typeface="Calibri" panose="020F0502020204030204" pitchFamily="34" charset="0"/>
              </a:rPr>
              <a:t>Capitalism requires social institutions, including: private property laws and enforcement, “free”/available labour, an extensive monetary system, market networks (for both raw materials and produced commodities), education, laws and legal systems and systems of policing.</a:t>
            </a:r>
          </a:p>
          <a:p>
            <a:r>
              <a:rPr lang="en-US" sz="1800" dirty="0">
                <a:latin typeface="Calibri" panose="020F0502020204030204" pitchFamily="34" charset="0"/>
                <a:cs typeface="Calibri" panose="020F0502020204030204" pitchFamily="34" charset="0"/>
              </a:rPr>
              <a:t>These institutions present an ideology (a set of ideas about the world) that supports the status quo, and reflects the interests of the dominate (oppressor) class. </a:t>
            </a:r>
          </a:p>
          <a:p>
            <a:r>
              <a:rPr lang="en-NZ" sz="1800" dirty="0">
                <a:latin typeface="Calibri" panose="020F0502020204030204" pitchFamily="34" charset="0"/>
                <a:cs typeface="Calibri" panose="020F0502020204030204" pitchFamily="34" charset="0"/>
              </a:rPr>
              <a:t>Subordinate classes take exploitative relations of production for granted, as something solid and unchangeable.</a:t>
            </a:r>
          </a:p>
          <a:p>
            <a:r>
              <a:rPr lang="en-NZ" sz="1800" dirty="0">
                <a:latin typeface="Calibri" panose="020F0502020204030204" pitchFamily="34" charset="0"/>
                <a:cs typeface="Calibri" panose="020F0502020204030204" pitchFamily="34" charset="0"/>
              </a:rPr>
              <a:t>Hegemony describes the ways social institutions convince us that there is no alternative. </a:t>
            </a:r>
          </a:p>
          <a:p>
            <a:endParaRPr lang="en-US" sz="1100" dirty="0">
              <a:latin typeface="Calibri" panose="020F0502020204030204"/>
            </a:endParaRPr>
          </a:p>
          <a:p>
            <a:endParaRPr lang="en-US" sz="1100" dirty="0">
              <a:latin typeface="Calibri" panose="020F0502020204030204"/>
            </a:endParaRPr>
          </a:p>
          <a:p>
            <a:endParaRPr lang="en-NZ" sz="1100" dirty="0"/>
          </a:p>
        </p:txBody>
      </p:sp>
      <p:pic>
        <p:nvPicPr>
          <p:cNvPr id="6" name="Picture 5" descr="A picture containing text&#10;&#10;Description automatically generated">
            <a:extLst>
              <a:ext uri="{FF2B5EF4-FFF2-40B4-BE49-F238E27FC236}">
                <a16:creationId xmlns:a16="http://schemas.microsoft.com/office/drawing/2014/main" id="{1405762F-0CFF-4091-9F96-A5B827B95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322" y="1607777"/>
            <a:ext cx="4705266" cy="2796272"/>
          </a:xfrm>
          <a:prstGeom prst="rect">
            <a:avLst/>
          </a:prstGeom>
        </p:spPr>
      </p:pic>
    </p:spTree>
    <p:extLst>
      <p:ext uri="{BB962C8B-B14F-4D97-AF65-F5344CB8AC3E}">
        <p14:creationId xmlns:p14="http://schemas.microsoft.com/office/powerpoint/2010/main" val="145348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72F0-849F-4B3E-A665-A3A50C0971B1}"/>
              </a:ext>
            </a:extLst>
          </p:cNvPr>
          <p:cNvSpPr>
            <a:spLocks noGrp="1"/>
          </p:cNvSpPr>
          <p:nvPr>
            <p:ph type="title"/>
          </p:nvPr>
        </p:nvSpPr>
        <p:spPr>
          <a:xfrm>
            <a:off x="1148022" y="497035"/>
            <a:ext cx="9895951" cy="1033669"/>
          </a:xfrm>
        </p:spPr>
        <p:txBody>
          <a:bodyPr>
            <a:normAutofit/>
          </a:bodyPr>
          <a:lstStyle/>
          <a:p>
            <a:r>
              <a:rPr lang="en-NZ" sz="4000" dirty="0">
                <a:solidFill>
                  <a:schemeClr val="tx1"/>
                </a:solidFill>
              </a:rPr>
              <a:t>Ideology and Hegemony  </a:t>
            </a:r>
          </a:p>
        </p:txBody>
      </p:sp>
      <p:sp>
        <p:nvSpPr>
          <p:cNvPr id="3" name="Content Placeholder 2">
            <a:extLst>
              <a:ext uri="{FF2B5EF4-FFF2-40B4-BE49-F238E27FC236}">
                <a16:creationId xmlns:a16="http://schemas.microsoft.com/office/drawing/2014/main" id="{C8297C55-03D1-40EA-8E87-E4897E83D6E9}"/>
              </a:ext>
            </a:extLst>
          </p:cNvPr>
          <p:cNvSpPr>
            <a:spLocks noGrp="1"/>
          </p:cNvSpPr>
          <p:nvPr>
            <p:ph idx="1"/>
          </p:nvPr>
        </p:nvSpPr>
        <p:spPr>
          <a:xfrm>
            <a:off x="887053" y="1543925"/>
            <a:ext cx="9724031" cy="4685876"/>
          </a:xfrm>
        </p:spPr>
        <p:txBody>
          <a:bodyPr anchor="ctr">
            <a:normAutofit/>
          </a:bodyPr>
          <a:lstStyle/>
          <a:p>
            <a:pPr marL="0" indent="0">
              <a:buNone/>
            </a:pPr>
            <a:r>
              <a:rPr lang="en-NZ" sz="2400" dirty="0"/>
              <a:t>With rising inequality, and a system that advantages the few over the many, how does capitalism continue to be supported? </a:t>
            </a:r>
          </a:p>
          <a:p>
            <a:r>
              <a:rPr lang="en-NZ" sz="2400" dirty="0"/>
              <a:t>Gramsci identified the ideological tool called hegemony. </a:t>
            </a:r>
          </a:p>
          <a:p>
            <a:r>
              <a:rPr lang="en-NZ" sz="2400" dirty="0"/>
              <a:t>Institutions, such as religion, schooling and the media, reflect and establish a particular view of the world; one which favours and reinforces the dominant ideology (and dominating ideologies) (Kellner, 2001; </a:t>
            </a:r>
            <a:r>
              <a:rPr lang="en-NZ" sz="2400" dirty="0" err="1"/>
              <a:t>Mullay</a:t>
            </a:r>
            <a:r>
              <a:rPr lang="en-NZ" sz="2400" dirty="0"/>
              <a:t>, 1997).</a:t>
            </a:r>
          </a:p>
          <a:p>
            <a:r>
              <a:rPr lang="en-NZ" sz="2400" dirty="0"/>
              <a:t>The dominant attitudes (and existing structures e.g. wealth inequality) become internalised and accepted as “common sense” resulting in a false consciousness in the subordinated classes  (Ledwith, 2011).</a:t>
            </a:r>
          </a:p>
          <a:p>
            <a:r>
              <a:rPr lang="en-NZ" sz="2400" dirty="0"/>
              <a:t>Rather than needing to be coerced into an acceptance of  the status quo, hegemony results in DOMINATION BY CONSENT</a:t>
            </a:r>
          </a:p>
          <a:p>
            <a:endParaRPr lang="en-NZ" sz="2400" dirty="0"/>
          </a:p>
        </p:txBody>
      </p:sp>
      <p:pic>
        <p:nvPicPr>
          <p:cNvPr id="9" name="Picture 8">
            <a:extLst>
              <a:ext uri="{FF2B5EF4-FFF2-40B4-BE49-F238E27FC236}">
                <a16:creationId xmlns:a16="http://schemas.microsoft.com/office/drawing/2014/main" id="{3518F90A-0959-4936-AF67-723D8E165534}"/>
              </a:ext>
            </a:extLst>
          </p:cNvPr>
          <p:cNvPicPr>
            <a:picLocks noChangeAspect="1"/>
          </p:cNvPicPr>
          <p:nvPr/>
        </p:nvPicPr>
        <p:blipFill>
          <a:blip r:embed="rId2"/>
          <a:stretch>
            <a:fillRect/>
          </a:stretch>
        </p:blipFill>
        <p:spPr>
          <a:xfrm>
            <a:off x="-94990" y="5683045"/>
            <a:ext cx="1417395" cy="1307005"/>
          </a:xfrm>
          <a:prstGeom prst="rect">
            <a:avLst/>
          </a:prstGeom>
        </p:spPr>
      </p:pic>
    </p:spTree>
    <p:extLst>
      <p:ext uri="{BB962C8B-B14F-4D97-AF65-F5344CB8AC3E}">
        <p14:creationId xmlns:p14="http://schemas.microsoft.com/office/powerpoint/2010/main" val="202243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834" y="1153572"/>
            <a:ext cx="3200400" cy="4461163"/>
          </a:xfrm>
        </p:spPr>
        <p:txBody>
          <a:bodyPr>
            <a:normAutofit/>
          </a:bodyPr>
          <a:lstStyle/>
          <a:p>
            <a:r>
              <a:rPr lang="en-NZ" dirty="0">
                <a:solidFill>
                  <a:srgbClr val="FFFFFF"/>
                </a:solidFill>
              </a:rPr>
              <a:t>Marxist/</a:t>
            </a:r>
            <a:br>
              <a:rPr lang="en-NZ" dirty="0">
                <a:solidFill>
                  <a:srgbClr val="FFFFFF"/>
                </a:solidFill>
              </a:rPr>
            </a:br>
            <a:r>
              <a:rPr lang="en-NZ" dirty="0">
                <a:solidFill>
                  <a:srgbClr val="FFFFFF"/>
                </a:solidFill>
              </a:rPr>
              <a:t>critical analysis of Capitalism</a:t>
            </a:r>
          </a:p>
        </p:txBody>
      </p:sp>
      <p:sp>
        <p:nvSpPr>
          <p:cNvPr id="3" name="Content Placeholder 2"/>
          <p:cNvSpPr>
            <a:spLocks noGrp="1"/>
          </p:cNvSpPr>
          <p:nvPr>
            <p:ph idx="1"/>
          </p:nvPr>
        </p:nvSpPr>
        <p:spPr>
          <a:xfrm>
            <a:off x="4129950" y="501157"/>
            <a:ext cx="7852008" cy="6593840"/>
          </a:xfrm>
        </p:spPr>
        <p:txBody>
          <a:bodyPr anchor="ctr">
            <a:normAutofit lnSpcReduction="10000"/>
          </a:bodyPr>
          <a:lstStyle/>
          <a:p>
            <a:pPr marL="0" indent="0">
              <a:buNone/>
            </a:pPr>
            <a:r>
              <a:rPr lang="en-NZ" sz="2400" b="1" dirty="0"/>
              <a:t>Capitalism contains inherent conflicts (contradictions).</a:t>
            </a:r>
          </a:p>
          <a:p>
            <a:pPr marL="0" indent="0">
              <a:buNone/>
            </a:pPr>
            <a:r>
              <a:rPr lang="en-NZ" sz="2400" b="1" dirty="0"/>
              <a:t>Watch: </a:t>
            </a:r>
            <a:r>
              <a:rPr lang="en-NZ" sz="2400" b="1" dirty="0">
                <a:hlinkClick r:id="rId3"/>
              </a:rPr>
              <a:t>David Harvey on The Contradictions of Capitalism</a:t>
            </a:r>
            <a:endParaRPr lang="en-NZ" sz="2400" b="1" dirty="0"/>
          </a:p>
          <a:p>
            <a:pPr marL="0" indent="0">
              <a:buNone/>
            </a:pPr>
            <a:r>
              <a:rPr lang="en-NZ" sz="2400" b="1" dirty="0"/>
              <a:t>Class </a:t>
            </a:r>
            <a:r>
              <a:rPr lang="en-NZ" sz="2400" b="1" dirty="0" err="1"/>
              <a:t>antagonisim</a:t>
            </a:r>
            <a:r>
              <a:rPr lang="en-NZ" sz="2400" b="1" dirty="0"/>
              <a:t>, the interests of capital vs. the interests of the worker</a:t>
            </a:r>
          </a:p>
          <a:p>
            <a:pPr marL="0" indent="0">
              <a:buNone/>
            </a:pPr>
            <a:r>
              <a:rPr lang="en-NZ" sz="2400" b="1" dirty="0"/>
              <a:t>Boom and Bust</a:t>
            </a:r>
          </a:p>
          <a:p>
            <a:pPr marL="0" indent="0">
              <a:buNone/>
            </a:pPr>
            <a:r>
              <a:rPr lang="en-NZ" sz="2400" b="1" dirty="0"/>
              <a:t>Constant growth</a:t>
            </a:r>
          </a:p>
          <a:p>
            <a:pPr marL="0" indent="0">
              <a:buNone/>
            </a:pPr>
            <a:r>
              <a:rPr lang="en-NZ" sz="2400" b="1" dirty="0"/>
              <a:t>Rising inequality </a:t>
            </a:r>
          </a:p>
          <a:p>
            <a:pPr marL="0" indent="0">
              <a:buNone/>
            </a:pPr>
            <a:r>
              <a:rPr lang="en-NZ" sz="2400" b="1" dirty="0"/>
              <a:t>Capitalism needs unemployment </a:t>
            </a:r>
          </a:p>
          <a:p>
            <a:r>
              <a:rPr lang="en-NZ" sz="2000" dirty="0"/>
              <a:t>Reserve army of labour</a:t>
            </a:r>
          </a:p>
          <a:p>
            <a:pPr lvl="1"/>
            <a:r>
              <a:rPr lang="en-NZ" sz="2000" dirty="0"/>
              <a:t>The unemployed or under employed </a:t>
            </a:r>
          </a:p>
          <a:p>
            <a:pPr lvl="1"/>
            <a:r>
              <a:rPr lang="en-NZ" sz="2000" dirty="0"/>
              <a:t>a relative surplus-population is necessary for the demand and supply mechanism of the labour market. </a:t>
            </a:r>
          </a:p>
          <a:p>
            <a:pPr lvl="1"/>
            <a:r>
              <a:rPr lang="en-NZ" sz="2000" dirty="0"/>
              <a:t>The availability of labour influences wage rates and the larger the unemployed workforce grows, the more this forces down wage rates; conversely, if there are plenty jobs available and unemployment is low, this tends to raise the average level of wages—in that case workers are able to change jobs rapidly to get better pay, or to argue for better pay in their current job. </a:t>
            </a:r>
            <a:endParaRPr lang="en-NZ" sz="2000" dirty="0">
              <a:cs typeface="Arial" charset="0"/>
            </a:endParaRPr>
          </a:p>
          <a:p>
            <a:endParaRPr lang="en-US" sz="1300" dirty="0">
              <a:cs typeface="Arial" charset="0"/>
            </a:endParaRPr>
          </a:p>
          <a:p>
            <a:endParaRPr lang="en-NZ" sz="1300" dirty="0"/>
          </a:p>
        </p:txBody>
      </p:sp>
    </p:spTree>
    <p:extLst>
      <p:ext uri="{BB962C8B-B14F-4D97-AF65-F5344CB8AC3E}">
        <p14:creationId xmlns:p14="http://schemas.microsoft.com/office/powerpoint/2010/main" val="335262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834" y="1153572"/>
            <a:ext cx="3200400" cy="4461163"/>
          </a:xfrm>
        </p:spPr>
        <p:txBody>
          <a:bodyPr>
            <a:normAutofit/>
          </a:bodyPr>
          <a:lstStyle/>
          <a:p>
            <a:r>
              <a:rPr lang="en-NZ" dirty="0">
                <a:solidFill>
                  <a:srgbClr val="FFFFFF"/>
                </a:solidFill>
              </a:rPr>
              <a:t>Marxist analysis of Capitalism</a:t>
            </a:r>
          </a:p>
        </p:txBody>
      </p:sp>
      <p:sp>
        <p:nvSpPr>
          <p:cNvPr id="3" name="Content Placeholder 2"/>
          <p:cNvSpPr>
            <a:spLocks noGrp="1"/>
          </p:cNvSpPr>
          <p:nvPr>
            <p:ph idx="1"/>
          </p:nvPr>
        </p:nvSpPr>
        <p:spPr>
          <a:xfrm>
            <a:off x="4129950" y="501157"/>
            <a:ext cx="7852008" cy="6593840"/>
          </a:xfrm>
        </p:spPr>
        <p:txBody>
          <a:bodyPr anchor="ctr">
            <a:normAutofit/>
          </a:bodyPr>
          <a:lstStyle/>
          <a:p>
            <a:r>
              <a:rPr lang="en-NZ" dirty="0"/>
              <a:t>Marx predicted the end of capitalism from (mostly) internal contradictions. </a:t>
            </a:r>
          </a:p>
          <a:p>
            <a:r>
              <a:rPr lang="en-NZ" dirty="0"/>
              <a:t>The competitive nature of capitalist property relations undermines capitalist development from within, leading to crises of production. </a:t>
            </a:r>
          </a:p>
          <a:p>
            <a:r>
              <a:rPr lang="en-NZ" dirty="0"/>
              <a:t>This is because the pressure for profits causes both a downward pressure on wages and the overproduction of goods. Effectively, the poverty of the workers undercuts the market for the goods, meaning that they cannot be sold, leading to economic slumps. </a:t>
            </a:r>
          </a:p>
          <a:p>
            <a:r>
              <a:rPr lang="en-NZ" dirty="0"/>
              <a:t>Marx argued that capitalist relations of production (private property) were holding back economic development and, eventually, this would lead to their overthrow.</a:t>
            </a:r>
            <a:endParaRPr lang="en-US" sz="1300" dirty="0">
              <a:cs typeface="Arial" charset="0"/>
            </a:endParaRPr>
          </a:p>
          <a:p>
            <a:endParaRPr lang="en-NZ" sz="1300" dirty="0"/>
          </a:p>
        </p:txBody>
      </p:sp>
    </p:spTree>
    <p:extLst>
      <p:ext uri="{BB962C8B-B14F-4D97-AF65-F5344CB8AC3E}">
        <p14:creationId xmlns:p14="http://schemas.microsoft.com/office/powerpoint/2010/main" val="107283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834" y="1153572"/>
            <a:ext cx="3200400" cy="4461163"/>
          </a:xfrm>
        </p:spPr>
        <p:txBody>
          <a:bodyPr>
            <a:normAutofit/>
          </a:bodyPr>
          <a:lstStyle/>
          <a:p>
            <a:r>
              <a:rPr lang="en-NZ">
                <a:solidFill>
                  <a:srgbClr val="FFFFFF"/>
                </a:solidFill>
              </a:rPr>
              <a:t>Marxist analysis of class. </a:t>
            </a:r>
          </a:p>
        </p:txBody>
      </p:sp>
      <p:sp>
        <p:nvSpPr>
          <p:cNvPr id="3" name="Content Placeholder 2"/>
          <p:cNvSpPr>
            <a:spLocks noGrp="1"/>
          </p:cNvSpPr>
          <p:nvPr>
            <p:ph idx="1"/>
          </p:nvPr>
        </p:nvSpPr>
        <p:spPr>
          <a:xfrm>
            <a:off x="4447308" y="591344"/>
            <a:ext cx="6906491" cy="5585619"/>
          </a:xfrm>
        </p:spPr>
        <p:txBody>
          <a:bodyPr anchor="ctr">
            <a:normAutofit fontScale="92500"/>
          </a:bodyPr>
          <a:lstStyle/>
          <a:p>
            <a:pPr>
              <a:spcAft>
                <a:spcPct val="40000"/>
              </a:spcAft>
            </a:pPr>
            <a:r>
              <a:rPr lang="en-NZ" sz="2400" b="1" dirty="0">
                <a:cs typeface="Arial" charset="0"/>
              </a:rPr>
              <a:t>Conflict</a:t>
            </a:r>
            <a:r>
              <a:rPr lang="en-NZ" sz="2400" dirty="0">
                <a:cs typeface="Arial" charset="0"/>
              </a:rPr>
              <a:t>: Wage workers and capitalist employers are involved in constant struggle over the rate of exploitation. I.e. wages vs profit</a:t>
            </a:r>
          </a:p>
          <a:p>
            <a:pPr>
              <a:spcAft>
                <a:spcPct val="40000"/>
              </a:spcAft>
            </a:pPr>
            <a:r>
              <a:rPr lang="en-NZ" sz="2400" dirty="0">
                <a:cs typeface="Arial" charset="0"/>
              </a:rPr>
              <a:t>The separation of workers from each other (the division of labour) and from any control over what and how things get produced (the ownership of the means of production) hide from view the actual process of exploitation (i.e. the appropriation of surplus value (profit) by the bourgeoisie/capitalists and paying workers the lowest amount possible). </a:t>
            </a:r>
          </a:p>
          <a:p>
            <a:pPr>
              <a:spcAft>
                <a:spcPct val="40000"/>
              </a:spcAft>
            </a:pPr>
            <a:r>
              <a:rPr lang="en-NZ" sz="2400" dirty="0">
                <a:cs typeface="Arial" charset="0"/>
              </a:rPr>
              <a:t>This creates alienation (from the work itself and from other workers) and a </a:t>
            </a:r>
            <a:r>
              <a:rPr lang="en-NZ" sz="2400" b="1" dirty="0">
                <a:cs typeface="Arial" charset="0"/>
              </a:rPr>
              <a:t>false consciousness </a:t>
            </a:r>
            <a:r>
              <a:rPr lang="en-NZ" sz="2400" dirty="0">
                <a:cs typeface="Arial" charset="0"/>
              </a:rPr>
              <a:t>for workers (they may imagine they are lucky to have a job and do not see the relationship as one of exploitation)</a:t>
            </a:r>
          </a:p>
          <a:p>
            <a:r>
              <a:rPr lang="en-NZ" sz="2400" dirty="0">
                <a:cs typeface="Arial" charset="0"/>
              </a:rPr>
              <a:t>Class relations are caused by the way society is Structured </a:t>
            </a:r>
            <a:endParaRPr lang="en-US" sz="1300" dirty="0">
              <a:cs typeface="Arial" charset="0"/>
            </a:endParaRPr>
          </a:p>
          <a:p>
            <a:endParaRPr lang="en-NZ"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834" y="1153572"/>
            <a:ext cx="3200400" cy="4461163"/>
          </a:xfrm>
        </p:spPr>
        <p:txBody>
          <a:bodyPr>
            <a:normAutofit/>
          </a:bodyPr>
          <a:lstStyle/>
          <a:p>
            <a:r>
              <a:rPr lang="en-NZ" dirty="0">
                <a:solidFill>
                  <a:srgbClr val="FFFFFF"/>
                </a:solidFill>
              </a:rPr>
              <a:t>Weberian analysis </a:t>
            </a:r>
          </a:p>
        </p:txBody>
      </p:sp>
      <p:sp>
        <p:nvSpPr>
          <p:cNvPr id="3" name="Content Placeholder 2"/>
          <p:cNvSpPr>
            <a:spLocks noGrp="1"/>
          </p:cNvSpPr>
          <p:nvPr>
            <p:ph idx="1"/>
          </p:nvPr>
        </p:nvSpPr>
        <p:spPr>
          <a:xfrm>
            <a:off x="4447308" y="591344"/>
            <a:ext cx="6906491" cy="5585619"/>
          </a:xfrm>
        </p:spPr>
        <p:txBody>
          <a:bodyPr anchor="ctr">
            <a:normAutofit/>
          </a:bodyPr>
          <a:lstStyle/>
          <a:p>
            <a:pPr>
              <a:spcAft>
                <a:spcPct val="20000"/>
              </a:spcAft>
            </a:pPr>
            <a:r>
              <a:rPr lang="en-NZ" sz="2000" dirty="0">
                <a:cs typeface="Arial" charset="0"/>
              </a:rPr>
              <a:t>Elements of </a:t>
            </a:r>
            <a:r>
              <a:rPr lang="en-NZ" sz="2000" dirty="0" err="1">
                <a:cs typeface="Arial" charset="0"/>
              </a:rPr>
              <a:t>Structual</a:t>
            </a:r>
            <a:r>
              <a:rPr lang="en-NZ" sz="2000" dirty="0">
                <a:cs typeface="Arial" charset="0"/>
              </a:rPr>
              <a:t> </a:t>
            </a:r>
          </a:p>
          <a:p>
            <a:pPr>
              <a:spcAft>
                <a:spcPct val="20000"/>
              </a:spcAft>
            </a:pPr>
            <a:r>
              <a:rPr lang="en-NZ" sz="2000" dirty="0">
                <a:cs typeface="Arial" charset="0"/>
              </a:rPr>
              <a:t>agreed that capitalist society was best defined as a class society.</a:t>
            </a:r>
          </a:p>
          <a:p>
            <a:pPr>
              <a:spcAft>
                <a:spcPct val="20000"/>
              </a:spcAft>
            </a:pPr>
            <a:r>
              <a:rPr lang="en-NZ" sz="2000" dirty="0">
                <a:cs typeface="Arial" charset="0"/>
              </a:rPr>
              <a:t>Classes as economic categories offering/giving similar life chances </a:t>
            </a:r>
          </a:p>
          <a:p>
            <a:r>
              <a:rPr lang="en-US" sz="2000" dirty="0"/>
              <a:t>Class was not as ridged as Marx described, but rather 2-way Mobility was possible</a:t>
            </a:r>
          </a:p>
          <a:p>
            <a:pPr lvl="1"/>
            <a:r>
              <a:rPr lang="en-US" sz="2000" dirty="0"/>
              <a:t>Class is fluid – people move up and down – up mostly as a result of  being sensible and increasing their SHARE of the market. Down through poor decisions </a:t>
            </a:r>
            <a:r>
              <a:rPr lang="en-US" sz="2000" dirty="0">
                <a:sym typeface="Wingdings" panose="05000000000000000000" pitchFamily="2" charset="2"/>
              </a:rPr>
              <a:t></a:t>
            </a:r>
            <a:endParaRPr lang="en-US" sz="2000" dirty="0"/>
          </a:p>
          <a:p>
            <a:pPr lvl="1"/>
            <a:r>
              <a:rPr lang="en-US" sz="2000" dirty="0"/>
              <a:t>(does anyone remember YUPPIEs) </a:t>
            </a:r>
          </a:p>
          <a:p>
            <a:pPr lvl="1"/>
            <a:r>
              <a:rPr lang="en-US" sz="2000" dirty="0"/>
              <a:t>Increasing market share by acting rationally (logically and in their own best interests). </a:t>
            </a:r>
            <a:endParaRPr lang="en-NZ" sz="2000" dirty="0"/>
          </a:p>
          <a:p>
            <a:pPr>
              <a:buNone/>
            </a:pP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834" y="1153572"/>
            <a:ext cx="3200400" cy="4461163"/>
          </a:xfrm>
        </p:spPr>
        <p:txBody>
          <a:bodyPr>
            <a:normAutofit/>
          </a:bodyPr>
          <a:lstStyle/>
          <a:p>
            <a:r>
              <a:rPr lang="en-NZ" dirty="0">
                <a:solidFill>
                  <a:srgbClr val="FFFFFF"/>
                </a:solidFill>
              </a:rPr>
              <a:t>Weberian analysis </a:t>
            </a:r>
          </a:p>
        </p:txBody>
      </p:sp>
      <p:sp>
        <p:nvSpPr>
          <p:cNvPr id="3" name="Content Placeholder 2"/>
          <p:cNvSpPr>
            <a:spLocks noGrp="1"/>
          </p:cNvSpPr>
          <p:nvPr>
            <p:ph idx="1"/>
          </p:nvPr>
        </p:nvSpPr>
        <p:spPr>
          <a:xfrm>
            <a:off x="4447308" y="591344"/>
            <a:ext cx="6906491" cy="6129052"/>
          </a:xfrm>
        </p:spPr>
        <p:txBody>
          <a:bodyPr anchor="ctr">
            <a:normAutofit/>
          </a:bodyPr>
          <a:lstStyle/>
          <a:p>
            <a:pPr>
              <a:spcAft>
                <a:spcPct val="20000"/>
              </a:spcAft>
            </a:pPr>
            <a:r>
              <a:rPr lang="en-NZ" sz="2400" dirty="0">
                <a:cs typeface="Arial" charset="0"/>
              </a:rPr>
              <a:t>Class (says Weber) is more than just an economic relationship. There are other forces involved </a:t>
            </a:r>
          </a:p>
          <a:p>
            <a:pPr>
              <a:spcAft>
                <a:spcPct val="20000"/>
              </a:spcAft>
            </a:pPr>
            <a:r>
              <a:rPr lang="en-NZ" sz="2400" dirty="0">
                <a:cs typeface="Arial" charset="0"/>
              </a:rPr>
              <a:t>“Status” and “Party” also need to be considered. </a:t>
            </a:r>
          </a:p>
          <a:p>
            <a:pPr>
              <a:spcAft>
                <a:spcPct val="20000"/>
              </a:spcAft>
            </a:pPr>
            <a:r>
              <a:rPr lang="en-NZ" sz="2400" dirty="0">
                <a:cs typeface="Arial" charset="0"/>
              </a:rPr>
              <a:t>Class</a:t>
            </a:r>
          </a:p>
          <a:p>
            <a:pPr lvl="1">
              <a:spcAft>
                <a:spcPct val="20000"/>
              </a:spcAft>
            </a:pPr>
            <a:r>
              <a:rPr lang="en-NZ" sz="2400" dirty="0">
                <a:cs typeface="Arial" charset="0"/>
              </a:rPr>
              <a:t>Class groups have similar economic interests , material wealth, and opportunities for income</a:t>
            </a:r>
          </a:p>
          <a:p>
            <a:pPr lvl="1">
              <a:spcAft>
                <a:spcPct val="20000"/>
              </a:spcAft>
            </a:pPr>
            <a:r>
              <a:rPr lang="en-NZ" sz="2400" dirty="0">
                <a:cs typeface="Arial" charset="0"/>
              </a:rPr>
              <a:t>These similarities provide members comparable life chances</a:t>
            </a:r>
          </a:p>
          <a:p>
            <a:pPr lvl="1">
              <a:spcAft>
                <a:spcPct val="20000"/>
              </a:spcAft>
            </a:pPr>
            <a:r>
              <a:rPr lang="en-NZ" sz="2400" dirty="0">
                <a:cs typeface="Arial" charset="0"/>
              </a:rPr>
              <a:t>A class group is characterised by labour market conditions.</a:t>
            </a:r>
          </a:p>
          <a:p>
            <a:pPr lvl="1">
              <a:spcAft>
                <a:spcPct val="20000"/>
              </a:spcAft>
            </a:pPr>
            <a:r>
              <a:rPr lang="en-NZ" sz="2400" dirty="0">
                <a:cs typeface="Arial" charset="0"/>
              </a:rPr>
              <a:t>Classes within class</a:t>
            </a:r>
          </a:p>
          <a:p>
            <a:endParaRPr lang="en-NZ"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834" y="1153572"/>
            <a:ext cx="3200400" cy="4461163"/>
          </a:xfrm>
        </p:spPr>
        <p:txBody>
          <a:bodyPr>
            <a:normAutofit/>
          </a:bodyPr>
          <a:lstStyle/>
          <a:p>
            <a:r>
              <a:rPr lang="en-NZ" dirty="0">
                <a:solidFill>
                  <a:srgbClr val="FFFFFF"/>
                </a:solidFill>
              </a:rPr>
              <a:t>Weber and Status</a:t>
            </a:r>
          </a:p>
        </p:txBody>
      </p:sp>
      <p:sp>
        <p:nvSpPr>
          <p:cNvPr id="3" name="Content Placeholder 2"/>
          <p:cNvSpPr>
            <a:spLocks noGrp="1"/>
          </p:cNvSpPr>
          <p:nvPr>
            <p:ph idx="1"/>
          </p:nvPr>
        </p:nvSpPr>
        <p:spPr>
          <a:xfrm>
            <a:off x="4447308" y="591344"/>
            <a:ext cx="6906491" cy="5585619"/>
          </a:xfrm>
        </p:spPr>
        <p:txBody>
          <a:bodyPr anchor="ctr">
            <a:normAutofit lnSpcReduction="10000"/>
          </a:bodyPr>
          <a:lstStyle/>
          <a:p>
            <a:endParaRPr lang="en-NZ" sz="2000" dirty="0"/>
          </a:p>
          <a:p>
            <a:pPr lvl="1"/>
            <a:endParaRPr lang="en-NZ" sz="2000" dirty="0"/>
          </a:p>
          <a:p>
            <a:pPr lvl="1"/>
            <a:r>
              <a:rPr lang="en-NZ" sz="2400" dirty="0"/>
              <a:t>Status Is based on evaluations of honour or prestige within society</a:t>
            </a:r>
          </a:p>
          <a:p>
            <a:pPr lvl="1"/>
            <a:r>
              <a:rPr lang="en-NZ" sz="2400" dirty="0"/>
              <a:t>We value things other than economic resources </a:t>
            </a:r>
          </a:p>
          <a:p>
            <a:pPr lvl="2"/>
            <a:r>
              <a:rPr lang="en-NZ" sz="2400" dirty="0"/>
              <a:t>These value judgements can relate to things such as:</a:t>
            </a:r>
          </a:p>
          <a:p>
            <a:pPr lvl="3"/>
            <a:r>
              <a:rPr lang="en-NZ" sz="2400" dirty="0" err="1"/>
              <a:t>Linenage</a:t>
            </a:r>
            <a:r>
              <a:rPr lang="en-NZ" sz="2400" dirty="0"/>
              <a:t>, Education, Ethnicity, Religion, Gender, Ability…</a:t>
            </a:r>
          </a:p>
          <a:p>
            <a:pPr lvl="3"/>
            <a:r>
              <a:rPr lang="en-NZ" sz="2400" dirty="0"/>
              <a:t>We may value some work more than other forms of work</a:t>
            </a:r>
          </a:p>
          <a:p>
            <a:pPr lvl="1"/>
            <a:r>
              <a:rPr lang="en-NZ" sz="2400" dirty="0"/>
              <a:t>There may be some opportunity to gain prestige/status </a:t>
            </a:r>
          </a:p>
          <a:p>
            <a:pPr lvl="1"/>
            <a:r>
              <a:rPr lang="en-NZ" sz="2400" dirty="0"/>
              <a:t>There may be some social restrictions on inter status relationships.</a:t>
            </a:r>
          </a:p>
          <a:p>
            <a:pPr lvl="1"/>
            <a:r>
              <a:rPr lang="en-NZ" sz="2400" dirty="0"/>
              <a:t>Status may be displayed or hidden. (can you think of examples?) </a:t>
            </a:r>
          </a:p>
          <a:p>
            <a:endParaRPr lang="en-NZ" dirty="0"/>
          </a:p>
        </p:txBody>
      </p:sp>
    </p:spTree>
    <p:extLst>
      <p:ext uri="{BB962C8B-B14F-4D97-AF65-F5344CB8AC3E}">
        <p14:creationId xmlns:p14="http://schemas.microsoft.com/office/powerpoint/2010/main" val="13482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5694-6E3A-4778-AD8A-FE0DC3393B83}"/>
              </a:ext>
            </a:extLst>
          </p:cNvPr>
          <p:cNvSpPr>
            <a:spLocks noGrp="1"/>
          </p:cNvSpPr>
          <p:nvPr>
            <p:ph type="title"/>
          </p:nvPr>
        </p:nvSpPr>
        <p:spPr>
          <a:xfrm>
            <a:off x="686834" y="1153572"/>
            <a:ext cx="3200400" cy="4461163"/>
          </a:xfrm>
        </p:spPr>
        <p:txBody>
          <a:bodyPr>
            <a:normAutofit/>
          </a:bodyPr>
          <a:lstStyle/>
          <a:p>
            <a:r>
              <a:rPr lang="en-NZ" dirty="0">
                <a:solidFill>
                  <a:srgbClr val="FFFFFF"/>
                </a:solidFill>
              </a:rPr>
              <a:t>Weber and Party</a:t>
            </a:r>
          </a:p>
        </p:txBody>
      </p:sp>
      <p:sp>
        <p:nvSpPr>
          <p:cNvPr id="3" name="Content Placeholder 2">
            <a:extLst>
              <a:ext uri="{FF2B5EF4-FFF2-40B4-BE49-F238E27FC236}">
                <a16:creationId xmlns:a16="http://schemas.microsoft.com/office/drawing/2014/main" id="{D4535F64-53A1-42B8-84AB-3492985C7E7C}"/>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Membership of groups that seek power or influence </a:t>
            </a:r>
          </a:p>
          <a:p>
            <a:r>
              <a:rPr lang="en-US" sz="2400" dirty="0"/>
              <a:t>Parities mobilize members  and resources to achieve common goals and membership gives individuals access to contacts, resources and a collective organization, increasing their ability to achieve their ends. </a:t>
            </a:r>
          </a:p>
          <a:p>
            <a:r>
              <a:rPr lang="en-US" sz="2400" dirty="0"/>
              <a:t>Networks</a:t>
            </a:r>
          </a:p>
          <a:p>
            <a:r>
              <a:rPr lang="en-US" sz="2400" dirty="0"/>
              <a:t>Clubs</a:t>
            </a:r>
          </a:p>
          <a:p>
            <a:r>
              <a:rPr lang="en-US" sz="2400" dirty="0"/>
              <a:t>Associations </a:t>
            </a:r>
          </a:p>
          <a:p>
            <a:r>
              <a:rPr lang="en-US" sz="2400" dirty="0"/>
              <a:t>Unions </a:t>
            </a:r>
          </a:p>
          <a:p>
            <a:r>
              <a:rPr lang="en-US" sz="2400" dirty="0"/>
              <a:t>Political parties </a:t>
            </a:r>
          </a:p>
          <a:p>
            <a:endParaRPr lang="en-US" sz="2600" dirty="0"/>
          </a:p>
          <a:p>
            <a:endParaRPr lang="en-NZ" sz="2600" dirty="0"/>
          </a:p>
        </p:txBody>
      </p:sp>
    </p:spTree>
    <p:extLst>
      <p:ext uri="{BB962C8B-B14F-4D97-AF65-F5344CB8AC3E}">
        <p14:creationId xmlns:p14="http://schemas.microsoft.com/office/powerpoint/2010/main" val="272817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7189"/>
            <a:ext cx="3374136" cy="5567891"/>
          </a:xfrm>
        </p:spPr>
        <p:txBody>
          <a:bodyPr>
            <a:normAutofit/>
          </a:bodyPr>
          <a:lstStyle/>
          <a:p>
            <a:r>
              <a:rPr lang="en-NZ" sz="5200"/>
              <a:t>Group exercise. </a:t>
            </a:r>
          </a:p>
        </p:txBody>
      </p:sp>
      <p:graphicFrame>
        <p:nvGraphicFramePr>
          <p:cNvPr id="5" name="Content Placeholder 2">
            <a:extLst>
              <a:ext uri="{FF2B5EF4-FFF2-40B4-BE49-F238E27FC236}">
                <a16:creationId xmlns:a16="http://schemas.microsoft.com/office/drawing/2014/main" id="{98FB2715-5DFE-4961-B10A-125099C6F115}"/>
              </a:ext>
            </a:extLst>
          </p:cNvPr>
          <p:cNvGraphicFramePr>
            <a:graphicFrameLocks noGrp="1"/>
          </p:cNvGraphicFramePr>
          <p:nvPr>
            <p:ph idx="1"/>
            <p:extLst>
              <p:ext uri="{D42A27DB-BD31-4B8C-83A1-F6EECF244321}">
                <p14:modId xmlns:p14="http://schemas.microsoft.com/office/powerpoint/2010/main" val="99757934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5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1596-2105-4554-A742-74DB9A8586B6}"/>
              </a:ext>
            </a:extLst>
          </p:cNvPr>
          <p:cNvSpPr>
            <a:spLocks noGrp="1"/>
          </p:cNvSpPr>
          <p:nvPr>
            <p:ph type="title"/>
          </p:nvPr>
        </p:nvSpPr>
        <p:spPr/>
        <p:txBody>
          <a:bodyPr/>
          <a:lstStyle/>
          <a:p>
            <a:r>
              <a:rPr lang="en-NZ" dirty="0"/>
              <a:t>Agenda </a:t>
            </a:r>
          </a:p>
        </p:txBody>
      </p:sp>
      <p:sp>
        <p:nvSpPr>
          <p:cNvPr id="3" name="Content Placeholder 2">
            <a:extLst>
              <a:ext uri="{FF2B5EF4-FFF2-40B4-BE49-F238E27FC236}">
                <a16:creationId xmlns:a16="http://schemas.microsoft.com/office/drawing/2014/main" id="{6E3D7B9B-20C6-83D4-811E-C7910D3A637F}"/>
              </a:ext>
            </a:extLst>
          </p:cNvPr>
          <p:cNvSpPr>
            <a:spLocks noGrp="1"/>
          </p:cNvSpPr>
          <p:nvPr>
            <p:ph idx="1"/>
          </p:nvPr>
        </p:nvSpPr>
        <p:spPr/>
        <p:txBody>
          <a:bodyPr/>
          <a:lstStyle/>
          <a:p>
            <a:r>
              <a:rPr lang="en-NZ" dirty="0"/>
              <a:t>Discuss essay due date</a:t>
            </a:r>
          </a:p>
          <a:p>
            <a:r>
              <a:rPr lang="en-NZ" dirty="0"/>
              <a:t>Recap last week</a:t>
            </a:r>
          </a:p>
          <a:p>
            <a:r>
              <a:rPr lang="en-NZ" dirty="0"/>
              <a:t>Explore sociological theories (different paradigms). </a:t>
            </a:r>
          </a:p>
          <a:p>
            <a:r>
              <a:rPr lang="en-NZ" dirty="0"/>
              <a:t>Explore inequality</a:t>
            </a:r>
          </a:p>
          <a:p>
            <a:r>
              <a:rPr lang="en-NZ" dirty="0"/>
              <a:t>Explore class and stratification  </a:t>
            </a:r>
          </a:p>
          <a:p>
            <a:endParaRPr lang="en-NZ" dirty="0"/>
          </a:p>
        </p:txBody>
      </p:sp>
    </p:spTree>
    <p:extLst>
      <p:ext uri="{BB962C8B-B14F-4D97-AF65-F5344CB8AC3E}">
        <p14:creationId xmlns:p14="http://schemas.microsoft.com/office/powerpoint/2010/main" val="1505697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600" dirty="0">
                <a:solidFill>
                  <a:srgbClr val="FFFFFF"/>
                </a:solidFill>
              </a:rPr>
              <a:t>References </a:t>
            </a:r>
          </a:p>
        </p:txBody>
      </p:sp>
      <p:sp>
        <p:nvSpPr>
          <p:cNvPr id="3" name="Content Placeholder 2"/>
          <p:cNvSpPr>
            <a:spLocks noGrp="1"/>
          </p:cNvSpPr>
          <p:nvPr>
            <p:ph idx="1"/>
          </p:nvPr>
        </p:nvSpPr>
        <p:spPr>
          <a:xfrm>
            <a:off x="838200" y="2438400"/>
            <a:ext cx="10515600" cy="3738562"/>
          </a:xfrm>
        </p:spPr>
        <p:txBody>
          <a:bodyPr>
            <a:normAutofit/>
          </a:bodyPr>
          <a:lstStyle/>
          <a:p>
            <a:r>
              <a:rPr lang="en-NZ" sz="1400" dirty="0" err="1"/>
              <a:t>Borell</a:t>
            </a:r>
            <a:r>
              <a:rPr lang="en-NZ" sz="1400" dirty="0"/>
              <a:t>, B., </a:t>
            </a:r>
            <a:r>
              <a:rPr lang="en-NZ" sz="1400" dirty="0" err="1"/>
              <a:t>Moewaka</a:t>
            </a:r>
            <a:r>
              <a:rPr lang="en-NZ" sz="1400" dirty="0"/>
              <a:t> Barnes, H., &amp; </a:t>
            </a:r>
            <a:r>
              <a:rPr lang="en-NZ" sz="1400" dirty="0" err="1"/>
              <a:t>McCreanor</a:t>
            </a:r>
            <a:r>
              <a:rPr lang="en-NZ" sz="1400" dirty="0"/>
              <a:t>, T. (2018). Conceptualising historical privilege: the flip side of historical trauma, a brief examination. </a:t>
            </a:r>
            <a:r>
              <a:rPr lang="en-NZ" sz="1400" i="1" dirty="0" err="1"/>
              <a:t>AlterNative</a:t>
            </a:r>
            <a:r>
              <a:rPr lang="en-NZ" sz="1400" i="1" dirty="0"/>
              <a:t>: An International Journal of Indigenous Peoples</a:t>
            </a:r>
            <a:r>
              <a:rPr lang="en-NZ" sz="1400" dirty="0"/>
              <a:t>, </a:t>
            </a:r>
            <a:r>
              <a:rPr lang="en-NZ" sz="1400" i="1" dirty="0"/>
              <a:t>14</a:t>
            </a:r>
            <a:r>
              <a:rPr lang="en-NZ" sz="1400" dirty="0"/>
              <a:t>(1), 25–34. https://doi.org/10.1177/1177180117742202</a:t>
            </a:r>
          </a:p>
          <a:p>
            <a:r>
              <a:rPr lang="en-NZ" sz="1400" dirty="0" err="1"/>
              <a:t>Bottero</a:t>
            </a:r>
            <a:r>
              <a:rPr lang="en-NZ" sz="1400" dirty="0"/>
              <a:t>, W. (2005). Stratification social division and inequality. London ; New York: Routledge.</a:t>
            </a:r>
          </a:p>
          <a:p>
            <a:r>
              <a:rPr lang="en-NZ" sz="1400" dirty="0"/>
              <a:t>Giddens, &amp; Sutton, P. W. (2017). </a:t>
            </a:r>
            <a:r>
              <a:rPr lang="en-NZ" sz="1400" i="1" dirty="0"/>
              <a:t>Essential concepts in sociology</a:t>
            </a:r>
            <a:r>
              <a:rPr lang="en-NZ" sz="1400" dirty="0"/>
              <a:t> (Second edition..). Polity.</a:t>
            </a:r>
            <a:endParaRPr lang="en-NZ" sz="1400" dirty="0">
              <a:effectLst/>
            </a:endParaRPr>
          </a:p>
          <a:p>
            <a:r>
              <a:rPr lang="en-NZ" sz="1400" dirty="0" err="1">
                <a:effectLst/>
              </a:rPr>
              <a:t>Rashbrooke,M</a:t>
            </a:r>
            <a:r>
              <a:rPr lang="en-NZ" sz="1400" dirty="0"/>
              <a:t>.,</a:t>
            </a:r>
            <a:r>
              <a:rPr lang="en-NZ" sz="1400" dirty="0">
                <a:effectLst/>
              </a:rPr>
              <a:t> </a:t>
            </a:r>
            <a:r>
              <a:rPr lang="en-NZ" sz="1400" dirty="0" err="1">
                <a:effectLst/>
              </a:rPr>
              <a:t>Rashbrooke</a:t>
            </a:r>
            <a:r>
              <a:rPr lang="en-NZ" sz="1400" dirty="0">
                <a:effectLst/>
              </a:rPr>
              <a:t>, G. and Chin, A.  (2021). Wealth inequality in New Zealand </a:t>
            </a:r>
            <a:br>
              <a:rPr lang="en-NZ" sz="1400" dirty="0"/>
            </a:br>
            <a:r>
              <a:rPr lang="en-NZ" sz="1400" dirty="0">
                <a:effectLst/>
              </a:rPr>
              <a:t>An analysis of the 2014-15 and 2017-18 net worth modules in </a:t>
            </a:r>
            <a:br>
              <a:rPr lang="en-NZ" sz="1400" dirty="0"/>
            </a:br>
            <a:r>
              <a:rPr lang="en-NZ" sz="1400" dirty="0">
                <a:effectLst/>
              </a:rPr>
              <a:t>the Household Economic Survey. Retrieved </a:t>
            </a:r>
            <a:r>
              <a:rPr lang="en-NZ" sz="1400" dirty="0">
                <a:effectLst/>
                <a:hlinkClick r:id="rId2"/>
              </a:rPr>
              <a:t>https://www.wgtn.ac.nz/__data/assets/pdf_file/0007/1935430/WP-21-10-wealth-inequality-in-New-Zealand.pdf</a:t>
            </a:r>
            <a:endParaRPr lang="en-NZ" sz="1400" dirty="0">
              <a:effectLst/>
            </a:endParaRPr>
          </a:p>
          <a:p>
            <a:r>
              <a:rPr lang="en-NZ" sz="1400" dirty="0"/>
              <a:t>Marx, K. (1851). The Eighteenth Brumaire of Louis Bonaparte. Retrieved https://www.marxists.org/archive/marx/works/1852/18th-brumaire/ch01.htm</a:t>
            </a:r>
          </a:p>
          <a:p>
            <a:r>
              <a:rPr lang="en-NZ" sz="1400" dirty="0" err="1"/>
              <a:t>Mayeda</a:t>
            </a:r>
            <a:r>
              <a:rPr lang="en-NZ" sz="1400" dirty="0"/>
              <a:t>, D. (2013). </a:t>
            </a:r>
            <a:r>
              <a:rPr lang="en-NZ" sz="1400" i="1" dirty="0" err="1"/>
              <a:t>Stratifying:Inequalities</a:t>
            </a:r>
            <a:r>
              <a:rPr lang="en-NZ" sz="1400" dirty="0"/>
              <a:t>. In S. </a:t>
            </a:r>
            <a:r>
              <a:rPr lang="en-NZ" sz="1400" dirty="0" err="1"/>
              <a:t>Mattehwman</a:t>
            </a:r>
            <a:r>
              <a:rPr lang="en-NZ" sz="1400" dirty="0"/>
              <a:t>, C. West-</a:t>
            </a:r>
            <a:r>
              <a:rPr lang="en-NZ" sz="1400" dirty="0" err="1"/>
              <a:t>newman</a:t>
            </a:r>
            <a:r>
              <a:rPr lang="en-NZ" sz="1400" dirty="0"/>
              <a:t> and B. Curtis (eds). Being Sociological. NY, New York, Palgrave. </a:t>
            </a:r>
          </a:p>
          <a:p>
            <a:r>
              <a:rPr lang="en-NZ" sz="1400" dirty="0"/>
              <a:t>Scott, J., &amp; Marshall, G. (2009). </a:t>
            </a:r>
            <a:r>
              <a:rPr lang="en-NZ" sz="1400" i="1" dirty="0"/>
              <a:t>A dictionary of sociology</a:t>
            </a:r>
            <a:r>
              <a:rPr lang="en-NZ" sz="1400" dirty="0"/>
              <a:t> (3rd ed. rev.. ed., Oxford paperback reference). Oxford: Oxford University Press.</a:t>
            </a:r>
          </a:p>
        </p:txBody>
      </p:sp>
    </p:spTree>
    <p:extLst>
      <p:ext uri="{BB962C8B-B14F-4D97-AF65-F5344CB8AC3E}">
        <p14:creationId xmlns:p14="http://schemas.microsoft.com/office/powerpoint/2010/main" val="398287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1A1EAE-357C-4E0F-B9D2-FA8CCF1A0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7DB02-9775-434B-9E3D-C57A5809D916}"/>
              </a:ext>
            </a:extLst>
          </p:cNvPr>
          <p:cNvSpPr>
            <a:spLocks noGrp="1"/>
          </p:cNvSpPr>
          <p:nvPr>
            <p:ph type="title"/>
          </p:nvPr>
        </p:nvSpPr>
        <p:spPr>
          <a:xfrm>
            <a:off x="524256" y="4767072"/>
            <a:ext cx="6594189" cy="1625210"/>
          </a:xfrm>
        </p:spPr>
        <p:txBody>
          <a:bodyPr>
            <a:normAutofit/>
          </a:bodyPr>
          <a:lstStyle/>
          <a:p>
            <a:pPr algn="r"/>
            <a:r>
              <a:rPr lang="en-NZ">
                <a:solidFill>
                  <a:srgbClr val="FFFFFF"/>
                </a:solidFill>
              </a:rPr>
              <a:t>Thinking sociologically </a:t>
            </a:r>
          </a:p>
        </p:txBody>
      </p:sp>
      <p:pic>
        <p:nvPicPr>
          <p:cNvPr id="5" name="Picture 4" descr="A picture containing text&#10;&#10;Description automatically generated">
            <a:extLst>
              <a:ext uri="{FF2B5EF4-FFF2-40B4-BE49-F238E27FC236}">
                <a16:creationId xmlns:a16="http://schemas.microsoft.com/office/drawing/2014/main" id="{00D61E43-8380-4577-918C-E3BB13CD9C2A}"/>
              </a:ext>
            </a:extLst>
          </p:cNvPr>
          <p:cNvPicPr>
            <a:picLocks noChangeAspect="1"/>
          </p:cNvPicPr>
          <p:nvPr/>
        </p:nvPicPr>
        <p:blipFill rotWithShape="1">
          <a:blip r:embed="rId2">
            <a:extLst>
              <a:ext uri="{28A0092B-C50C-407E-A947-70E740481C1C}">
                <a14:useLocalDpi xmlns:a14="http://schemas.microsoft.com/office/drawing/2010/main" val="0"/>
              </a:ext>
            </a:extLst>
          </a:blip>
          <a:srcRect r="1" b="3014"/>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A1D122-B3B3-4320-AC7B-DEDE2F4F3AB0}"/>
              </a:ext>
            </a:extLst>
          </p:cNvPr>
          <p:cNvSpPr>
            <a:spLocks noGrp="1"/>
          </p:cNvSpPr>
          <p:nvPr>
            <p:ph idx="1"/>
          </p:nvPr>
        </p:nvSpPr>
        <p:spPr>
          <a:xfrm>
            <a:off x="8029319" y="917725"/>
            <a:ext cx="3424739" cy="4852362"/>
          </a:xfrm>
        </p:spPr>
        <p:txBody>
          <a:bodyPr anchor="ctr">
            <a:normAutofit lnSpcReduction="10000"/>
          </a:bodyPr>
          <a:lstStyle/>
          <a:p>
            <a:r>
              <a:rPr lang="en-NZ" dirty="0">
                <a:solidFill>
                  <a:srgbClr val="FFFFFF"/>
                </a:solidFill>
              </a:rPr>
              <a:t>Looking at things in different ways. </a:t>
            </a:r>
          </a:p>
          <a:p>
            <a:r>
              <a:rPr lang="en-NZ" dirty="0">
                <a:solidFill>
                  <a:srgbClr val="FFFFFF"/>
                </a:solidFill>
              </a:rPr>
              <a:t>Looking at the history of the collective us. </a:t>
            </a:r>
          </a:p>
          <a:p>
            <a:r>
              <a:rPr lang="en-NZ" dirty="0">
                <a:solidFill>
                  <a:srgbClr val="FFFFFF"/>
                </a:solidFill>
              </a:rPr>
              <a:t>How did it become this way?</a:t>
            </a:r>
          </a:p>
          <a:p>
            <a:r>
              <a:rPr lang="en-NZ" dirty="0">
                <a:solidFill>
                  <a:srgbClr val="FFFFFF"/>
                </a:solidFill>
              </a:rPr>
              <a:t>Are we free to act or are we determined by our social context(s)?</a:t>
            </a:r>
          </a:p>
          <a:p>
            <a:r>
              <a:rPr lang="en-NZ" dirty="0">
                <a:solidFill>
                  <a:srgbClr val="FFFFFF"/>
                </a:solidFill>
              </a:rPr>
              <a:t>Sociology provides concepts and Frameworks for helping our understanding of our (any others) lives. </a:t>
            </a:r>
          </a:p>
          <a:p>
            <a:r>
              <a:rPr lang="en-NZ" dirty="0">
                <a:solidFill>
                  <a:srgbClr val="FFFFFF"/>
                </a:solidFill>
              </a:rPr>
              <a:t>Theories, frameworks, paradigms.  </a:t>
            </a:r>
          </a:p>
          <a:p>
            <a:endParaRPr lang="en-NZ" dirty="0">
              <a:solidFill>
                <a:srgbClr val="FFFFFF"/>
              </a:solidFill>
            </a:endParaRPr>
          </a:p>
        </p:txBody>
      </p:sp>
    </p:spTree>
    <p:extLst>
      <p:ext uri="{BB962C8B-B14F-4D97-AF65-F5344CB8AC3E}">
        <p14:creationId xmlns:p14="http://schemas.microsoft.com/office/powerpoint/2010/main" val="17230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F26E-A4AE-9D25-3D0D-D2394C4040E1}"/>
              </a:ext>
            </a:extLst>
          </p:cNvPr>
          <p:cNvSpPr>
            <a:spLocks noGrp="1"/>
          </p:cNvSpPr>
          <p:nvPr>
            <p:ph type="title"/>
          </p:nvPr>
        </p:nvSpPr>
        <p:spPr/>
        <p:txBody>
          <a:bodyPr/>
          <a:lstStyle/>
          <a:p>
            <a:r>
              <a:rPr lang="en-NZ" dirty="0"/>
              <a:t>Theories </a:t>
            </a:r>
            <a:r>
              <a:rPr lang="en-NZ" dirty="0" err="1"/>
              <a:t>theories</a:t>
            </a:r>
            <a:r>
              <a:rPr lang="en-NZ" dirty="0"/>
              <a:t> and more Theories </a:t>
            </a:r>
          </a:p>
        </p:txBody>
      </p:sp>
      <p:sp>
        <p:nvSpPr>
          <p:cNvPr id="3" name="Content Placeholder 2">
            <a:extLst>
              <a:ext uri="{FF2B5EF4-FFF2-40B4-BE49-F238E27FC236}">
                <a16:creationId xmlns:a16="http://schemas.microsoft.com/office/drawing/2014/main" id="{FB0F6CCF-9F57-D0BE-FB19-F7C296238518}"/>
              </a:ext>
            </a:extLst>
          </p:cNvPr>
          <p:cNvSpPr>
            <a:spLocks noGrp="1"/>
          </p:cNvSpPr>
          <p:nvPr>
            <p:ph idx="1"/>
          </p:nvPr>
        </p:nvSpPr>
        <p:spPr>
          <a:xfrm>
            <a:off x="1024128" y="1671484"/>
            <a:ext cx="9720073" cy="4637876"/>
          </a:xfrm>
        </p:spPr>
        <p:txBody>
          <a:bodyPr>
            <a:normAutofit/>
          </a:bodyPr>
          <a:lstStyle/>
          <a:p>
            <a:r>
              <a:rPr lang="en-NZ" dirty="0"/>
              <a:t>Why? </a:t>
            </a:r>
          </a:p>
          <a:p>
            <a:r>
              <a:rPr lang="en-NZ" dirty="0"/>
              <a:t>We all use theories to guide us. We wonder about –why can’t I find a job, be rich? Why don’t my parents understand me? Or why can’t I understand my children? Why did that relationship not work? </a:t>
            </a:r>
          </a:p>
          <a:p>
            <a:r>
              <a:rPr lang="en-NZ" dirty="0"/>
              <a:t>We construct stories that seek to explain this wonderings. </a:t>
            </a:r>
          </a:p>
          <a:p>
            <a:r>
              <a:rPr lang="en-NZ" dirty="0"/>
              <a:t>Social theory is the same. It seeks to provide stories that explain our world. Why does it work this way, and not some other way. </a:t>
            </a:r>
          </a:p>
          <a:p>
            <a:r>
              <a:rPr lang="en-NZ" dirty="0"/>
              <a:t>It may even go further and seek to offer alternative visions of the future…</a:t>
            </a:r>
          </a:p>
          <a:p>
            <a:r>
              <a:rPr lang="en-NZ" dirty="0"/>
              <a:t>As Marx famously put it…</a:t>
            </a:r>
          </a:p>
        </p:txBody>
      </p:sp>
      <p:pic>
        <p:nvPicPr>
          <p:cNvPr id="5" name="Picture 4" descr="A person with a beard and sunglasses&#10;&#10;Description automatically generated">
            <a:extLst>
              <a:ext uri="{FF2B5EF4-FFF2-40B4-BE49-F238E27FC236}">
                <a16:creationId xmlns:a16="http://schemas.microsoft.com/office/drawing/2014/main" id="{32A08B85-B742-89CE-5290-016149787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7960" y="4827392"/>
            <a:ext cx="2694039" cy="2020529"/>
          </a:xfrm>
          <a:prstGeom prst="rect">
            <a:avLst/>
          </a:prstGeom>
        </p:spPr>
      </p:pic>
      <p:grpSp>
        <p:nvGrpSpPr>
          <p:cNvPr id="9" name="Group 8">
            <a:extLst>
              <a:ext uri="{FF2B5EF4-FFF2-40B4-BE49-F238E27FC236}">
                <a16:creationId xmlns:a16="http://schemas.microsoft.com/office/drawing/2014/main" id="{6E9AB09A-54BF-17BF-7152-1F07BDCA0C1B}"/>
              </a:ext>
            </a:extLst>
          </p:cNvPr>
          <p:cNvGrpSpPr/>
          <p:nvPr/>
        </p:nvGrpSpPr>
        <p:grpSpPr>
          <a:xfrm>
            <a:off x="6386052" y="4268183"/>
            <a:ext cx="3475703" cy="3475703"/>
            <a:chOff x="7093974" y="2252570"/>
            <a:chExt cx="3475703" cy="3475703"/>
          </a:xfrm>
        </p:grpSpPr>
        <p:pic>
          <p:nvPicPr>
            <p:cNvPr id="7" name="Graphic 6" descr="Speech outline">
              <a:extLst>
                <a:ext uri="{FF2B5EF4-FFF2-40B4-BE49-F238E27FC236}">
                  <a16:creationId xmlns:a16="http://schemas.microsoft.com/office/drawing/2014/main" id="{95A0A4E3-19EF-ED83-89AB-4AF7458551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974" y="2252570"/>
              <a:ext cx="3475703" cy="3475703"/>
            </a:xfrm>
            <a:prstGeom prst="rect">
              <a:avLst/>
            </a:prstGeom>
          </p:spPr>
        </p:pic>
        <p:sp>
          <p:nvSpPr>
            <p:cNvPr id="8" name="TextBox 7">
              <a:extLst>
                <a:ext uri="{FF2B5EF4-FFF2-40B4-BE49-F238E27FC236}">
                  <a16:creationId xmlns:a16="http://schemas.microsoft.com/office/drawing/2014/main" id="{B8D829BB-3E55-C665-BB2D-06A15529F33F}"/>
                </a:ext>
              </a:extLst>
            </p:cNvPr>
            <p:cNvSpPr txBox="1"/>
            <p:nvPr/>
          </p:nvSpPr>
          <p:spPr>
            <a:xfrm>
              <a:off x="7661786" y="3077873"/>
              <a:ext cx="2340077" cy="1323439"/>
            </a:xfrm>
            <a:prstGeom prst="rect">
              <a:avLst/>
            </a:prstGeom>
            <a:solidFill>
              <a:schemeClr val="bg1"/>
            </a:solidFill>
          </p:spPr>
          <p:txBody>
            <a:bodyPr wrap="square" rtlCol="0">
              <a:spAutoFit/>
            </a:bodyPr>
            <a:lstStyle/>
            <a:p>
              <a:r>
                <a:rPr lang="en-NZ" sz="2000" dirty="0"/>
                <a:t>The philosophers have only described the world… the point is to change it. </a:t>
              </a:r>
            </a:p>
          </p:txBody>
        </p:sp>
      </p:grpSp>
    </p:spTree>
    <p:extLst>
      <p:ext uri="{BB962C8B-B14F-4D97-AF65-F5344CB8AC3E}">
        <p14:creationId xmlns:p14="http://schemas.microsoft.com/office/powerpoint/2010/main" val="112875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323D-CD54-4AAD-B496-694D23919BF2}"/>
              </a:ext>
            </a:extLst>
          </p:cNvPr>
          <p:cNvSpPr>
            <a:spLocks noGrp="1"/>
          </p:cNvSpPr>
          <p:nvPr>
            <p:ph type="title"/>
          </p:nvPr>
        </p:nvSpPr>
        <p:spPr>
          <a:xfrm>
            <a:off x="1024128" y="585216"/>
            <a:ext cx="5902061" cy="1499616"/>
          </a:xfrm>
        </p:spPr>
        <p:txBody>
          <a:bodyPr>
            <a:normAutofit/>
          </a:bodyPr>
          <a:lstStyle/>
          <a:p>
            <a:r>
              <a:rPr lang="en-NZ" sz="2400"/>
              <a:t>Foundational Theoretical Perspectives in Sociology</a:t>
            </a:r>
            <a:br>
              <a:rPr lang="en-NZ" sz="2400"/>
            </a:br>
            <a:r>
              <a:rPr lang="en-NZ" sz="2400"/>
              <a:t>(don’t worry, you don’t have to memorise these!)</a:t>
            </a:r>
            <a:br>
              <a:rPr lang="en-NZ" sz="2400"/>
            </a:br>
            <a:endParaRPr lang="en-NZ" sz="2400"/>
          </a:p>
        </p:txBody>
      </p:sp>
      <p:cxnSp>
        <p:nvCxnSpPr>
          <p:cNvPr id="9" name="Straight Connector 8">
            <a:extLst>
              <a:ext uri="{FF2B5EF4-FFF2-40B4-BE49-F238E27FC236}">
                <a16:creationId xmlns:a16="http://schemas.microsoft.com/office/drawing/2014/main" id="{4D6E2BDC-2863-4B1C-B076-BCC55DDDFE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65B058-3A5A-400D-A529-0C4C77F9DE8D}"/>
              </a:ext>
            </a:extLst>
          </p:cNvPr>
          <p:cNvSpPr>
            <a:spLocks noGrp="1"/>
          </p:cNvSpPr>
          <p:nvPr>
            <p:ph idx="1"/>
          </p:nvPr>
        </p:nvSpPr>
        <p:spPr>
          <a:xfrm>
            <a:off x="373626" y="1986116"/>
            <a:ext cx="6552564" cy="4231804"/>
          </a:xfrm>
        </p:spPr>
        <p:txBody>
          <a:bodyPr>
            <a:normAutofit fontScale="92500" lnSpcReduction="20000"/>
          </a:bodyPr>
          <a:lstStyle/>
          <a:p>
            <a:endParaRPr lang="en-NZ" sz="1700" dirty="0"/>
          </a:p>
          <a:p>
            <a:r>
              <a:rPr lang="en-NZ" sz="2400" dirty="0"/>
              <a:t>These are all considered modern theories (theories developed within modernity, specifically late modernity 1880-1960s)</a:t>
            </a:r>
          </a:p>
          <a:p>
            <a:r>
              <a:rPr lang="en-NZ" sz="2400" dirty="0"/>
              <a:t>They are influenced by the ideologies of the time (ideas about what is, and what ought to be). </a:t>
            </a:r>
          </a:p>
          <a:p>
            <a:r>
              <a:rPr lang="en-NZ" sz="2400" dirty="0"/>
              <a:t>Strongly influenced by a western world view (ethnocentrism). Often overlooked difference (e.g. gender and non-western contexts). </a:t>
            </a:r>
          </a:p>
          <a:p>
            <a:r>
              <a:rPr lang="en-NZ" sz="2400" dirty="0"/>
              <a:t>Creating “grand narratives” of society, people and social change. </a:t>
            </a:r>
          </a:p>
          <a:p>
            <a:r>
              <a:rPr lang="en-NZ" sz="2400" dirty="0"/>
              <a:t>Today we will explore Functionalistic and Conflict (or critical) approaches to theory </a:t>
            </a:r>
          </a:p>
          <a:p>
            <a:endParaRPr lang="en-NZ" sz="1700" dirty="0"/>
          </a:p>
          <a:p>
            <a:endParaRPr lang="en-NZ" sz="1700" dirty="0"/>
          </a:p>
          <a:p>
            <a:endParaRPr lang="en-NZ" sz="1700" dirty="0"/>
          </a:p>
        </p:txBody>
      </p:sp>
      <p:graphicFrame>
        <p:nvGraphicFramePr>
          <p:cNvPr id="4" name="Table 4">
            <a:extLst>
              <a:ext uri="{FF2B5EF4-FFF2-40B4-BE49-F238E27FC236}">
                <a16:creationId xmlns:a16="http://schemas.microsoft.com/office/drawing/2014/main" id="{B85B283C-5372-4252-9E0A-51C6A48ECD53}"/>
              </a:ext>
            </a:extLst>
          </p:cNvPr>
          <p:cNvGraphicFramePr>
            <a:graphicFrameLocks noGrp="1"/>
          </p:cNvGraphicFramePr>
          <p:nvPr>
            <p:extLst>
              <p:ext uri="{D42A27DB-BD31-4B8C-83A1-F6EECF244321}">
                <p14:modId xmlns:p14="http://schemas.microsoft.com/office/powerpoint/2010/main" val="4021407517"/>
              </p:ext>
            </p:extLst>
          </p:nvPr>
        </p:nvGraphicFramePr>
        <p:xfrm>
          <a:off x="7315201" y="585216"/>
          <a:ext cx="4503174" cy="5632704"/>
        </p:xfrm>
        <a:graphic>
          <a:graphicData uri="http://schemas.openxmlformats.org/drawingml/2006/table">
            <a:tbl>
              <a:tblPr firstRow="1" bandRow="1">
                <a:tableStyleId>{5C22544A-7EE6-4342-B048-85BDC9FD1C3A}</a:tableStyleId>
              </a:tblPr>
              <a:tblGrid>
                <a:gridCol w="1869769">
                  <a:extLst>
                    <a:ext uri="{9D8B030D-6E8A-4147-A177-3AD203B41FA5}">
                      <a16:colId xmlns:a16="http://schemas.microsoft.com/office/drawing/2014/main" val="3722990925"/>
                    </a:ext>
                  </a:extLst>
                </a:gridCol>
                <a:gridCol w="1115237">
                  <a:extLst>
                    <a:ext uri="{9D8B030D-6E8A-4147-A177-3AD203B41FA5}">
                      <a16:colId xmlns:a16="http://schemas.microsoft.com/office/drawing/2014/main" val="1092086917"/>
                    </a:ext>
                  </a:extLst>
                </a:gridCol>
                <a:gridCol w="1518168">
                  <a:extLst>
                    <a:ext uri="{9D8B030D-6E8A-4147-A177-3AD203B41FA5}">
                      <a16:colId xmlns:a16="http://schemas.microsoft.com/office/drawing/2014/main" val="3448799790"/>
                    </a:ext>
                  </a:extLst>
                </a:gridCol>
              </a:tblGrid>
              <a:tr h="931494">
                <a:tc>
                  <a:txBody>
                    <a:bodyPr/>
                    <a:lstStyle/>
                    <a:p>
                      <a:r>
                        <a:rPr lang="en-NZ" sz="2000" dirty="0"/>
                        <a:t>Theoretical Perspectives </a:t>
                      </a:r>
                    </a:p>
                  </a:txBody>
                  <a:tcPr marL="80291" marR="80291" marT="40146" marB="40146"/>
                </a:tc>
                <a:tc>
                  <a:txBody>
                    <a:bodyPr/>
                    <a:lstStyle/>
                    <a:p>
                      <a:r>
                        <a:rPr lang="en-NZ" sz="2000"/>
                        <a:t>Level of analysis</a:t>
                      </a:r>
                    </a:p>
                  </a:txBody>
                  <a:tcPr marL="80291" marR="80291" marT="40146" marB="40146"/>
                </a:tc>
                <a:tc>
                  <a:txBody>
                    <a:bodyPr/>
                    <a:lstStyle/>
                    <a:p>
                      <a:r>
                        <a:rPr lang="en-NZ" sz="2000"/>
                        <a:t>Focus on</a:t>
                      </a:r>
                    </a:p>
                  </a:txBody>
                  <a:tcPr marL="80291" marR="80291" marT="40146" marB="40146"/>
                </a:tc>
                <a:extLst>
                  <a:ext uri="{0D108BD9-81ED-4DB2-BD59-A6C34878D82A}">
                    <a16:rowId xmlns:a16="http://schemas.microsoft.com/office/drawing/2014/main" val="3757645951"/>
                  </a:ext>
                </a:extLst>
              </a:tr>
              <a:tr h="1312840">
                <a:tc>
                  <a:txBody>
                    <a:bodyPr/>
                    <a:lstStyle/>
                    <a:p>
                      <a:r>
                        <a:rPr lang="en-NZ" sz="2000" dirty="0"/>
                        <a:t>Functionalism:</a:t>
                      </a:r>
                    </a:p>
                  </a:txBody>
                  <a:tcPr marL="80291" marR="80291" marT="40146" marB="40146"/>
                </a:tc>
                <a:tc>
                  <a:txBody>
                    <a:bodyPr/>
                    <a:lstStyle/>
                    <a:p>
                      <a:r>
                        <a:rPr lang="en-NZ" sz="2000"/>
                        <a:t>Macro</a:t>
                      </a:r>
                    </a:p>
                  </a:txBody>
                  <a:tcPr marL="80291" marR="80291" marT="40146" marB="40146"/>
                </a:tc>
                <a:tc>
                  <a:txBody>
                    <a:bodyPr/>
                    <a:lstStyle/>
                    <a:p>
                      <a:r>
                        <a:rPr lang="en-NZ" sz="2000"/>
                        <a:t>Structures and institutions </a:t>
                      </a:r>
                    </a:p>
                  </a:txBody>
                  <a:tcPr marL="80291" marR="80291" marT="40146" marB="40146"/>
                </a:tc>
                <a:extLst>
                  <a:ext uri="{0D108BD9-81ED-4DB2-BD59-A6C34878D82A}">
                    <a16:rowId xmlns:a16="http://schemas.microsoft.com/office/drawing/2014/main" val="253004649"/>
                  </a:ext>
                </a:extLst>
              </a:tr>
              <a:tr h="1312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Conflict (critical) theory:</a:t>
                      </a:r>
                    </a:p>
                    <a:p>
                      <a:endParaRPr lang="en-NZ" sz="2000" dirty="0"/>
                    </a:p>
                  </a:txBody>
                  <a:tcPr marL="80291" marR="80291" marT="40146" marB="40146"/>
                </a:tc>
                <a:tc>
                  <a:txBody>
                    <a:bodyPr/>
                    <a:lstStyle/>
                    <a:p>
                      <a:r>
                        <a:rPr lang="en-NZ" sz="2000" dirty="0"/>
                        <a:t>Macro</a:t>
                      </a:r>
                    </a:p>
                  </a:txBody>
                  <a:tcPr marL="80291" marR="80291" marT="40146" marB="40146"/>
                </a:tc>
                <a:tc>
                  <a:txBody>
                    <a:bodyPr/>
                    <a:lstStyle/>
                    <a:p>
                      <a:r>
                        <a:rPr lang="en-NZ" sz="2000"/>
                        <a:t>Structures, Ideologies</a:t>
                      </a:r>
                    </a:p>
                  </a:txBody>
                  <a:tcPr marL="80291" marR="80291" marT="40146" marB="40146"/>
                </a:tc>
                <a:extLst>
                  <a:ext uri="{0D108BD9-81ED-4DB2-BD59-A6C34878D82A}">
                    <a16:rowId xmlns:a16="http://schemas.microsoft.com/office/drawing/2014/main" val="3081351250"/>
                  </a:ext>
                </a:extLst>
              </a:tr>
              <a:tr h="2075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a:t>Symbolic interactionalism</a:t>
                      </a:r>
                    </a:p>
                  </a:txBody>
                  <a:tcPr marL="80291" marR="80291" marT="40146" marB="40146"/>
                </a:tc>
                <a:tc>
                  <a:txBody>
                    <a:bodyPr/>
                    <a:lstStyle/>
                    <a:p>
                      <a:r>
                        <a:rPr lang="en-NZ" sz="2000" dirty="0"/>
                        <a:t>Micro</a:t>
                      </a:r>
                    </a:p>
                  </a:txBody>
                  <a:tcPr marL="80291" marR="80291" marT="40146" marB="40146"/>
                </a:tc>
                <a:tc>
                  <a:txBody>
                    <a:bodyPr/>
                    <a:lstStyle/>
                    <a:p>
                      <a:r>
                        <a:rPr lang="en-NZ" sz="2000" dirty="0"/>
                        <a:t>Human interaction and the construction of meaning </a:t>
                      </a:r>
                    </a:p>
                  </a:txBody>
                  <a:tcPr marL="80291" marR="80291" marT="40146" marB="40146"/>
                </a:tc>
                <a:extLst>
                  <a:ext uri="{0D108BD9-81ED-4DB2-BD59-A6C34878D82A}">
                    <a16:rowId xmlns:a16="http://schemas.microsoft.com/office/drawing/2014/main" val="3998190923"/>
                  </a:ext>
                </a:extLst>
              </a:tr>
            </a:tbl>
          </a:graphicData>
        </a:graphic>
      </p:graphicFrame>
      <p:pic>
        <p:nvPicPr>
          <p:cNvPr id="8" name="Picture 7" descr="Old woman pointing forward">
            <a:extLst>
              <a:ext uri="{FF2B5EF4-FFF2-40B4-BE49-F238E27FC236}">
                <a16:creationId xmlns:a16="http://schemas.microsoft.com/office/drawing/2014/main" id="{79285A24-BFB6-90C8-D9DA-41DB4AEF9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285" y="1621180"/>
            <a:ext cx="929496" cy="1807820"/>
          </a:xfrm>
          <a:prstGeom prst="rect">
            <a:avLst/>
          </a:prstGeom>
        </p:spPr>
      </p:pic>
      <p:pic>
        <p:nvPicPr>
          <p:cNvPr id="11" name="Picture 10" descr="Old woman thumbs down">
            <a:extLst>
              <a:ext uri="{FF2B5EF4-FFF2-40B4-BE49-F238E27FC236}">
                <a16:creationId xmlns:a16="http://schemas.microsoft.com/office/drawing/2014/main" id="{A613003F-75C8-0FB8-8479-0E6A54256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625" y="4757185"/>
            <a:ext cx="766255" cy="1884158"/>
          </a:xfrm>
          <a:prstGeom prst="rect">
            <a:avLst/>
          </a:prstGeom>
        </p:spPr>
      </p:pic>
      <p:pic>
        <p:nvPicPr>
          <p:cNvPr id="12" name="Picture 11">
            <a:extLst>
              <a:ext uri="{FF2B5EF4-FFF2-40B4-BE49-F238E27FC236}">
                <a16:creationId xmlns:a16="http://schemas.microsoft.com/office/drawing/2014/main" id="{59081A04-2649-0628-8AD0-C32DE23A3DC8}"/>
              </a:ext>
            </a:extLst>
          </p:cNvPr>
          <p:cNvPicPr>
            <a:picLocks noChangeAspect="1"/>
          </p:cNvPicPr>
          <p:nvPr/>
        </p:nvPicPr>
        <p:blipFill>
          <a:blip r:embed="rId4"/>
          <a:stretch>
            <a:fillRect/>
          </a:stretch>
        </p:blipFill>
        <p:spPr>
          <a:xfrm>
            <a:off x="8506949" y="3214131"/>
            <a:ext cx="926672" cy="1810669"/>
          </a:xfrm>
          <a:prstGeom prst="rect">
            <a:avLst/>
          </a:prstGeom>
        </p:spPr>
      </p:pic>
    </p:spTree>
    <p:extLst>
      <p:ext uri="{BB962C8B-B14F-4D97-AF65-F5344CB8AC3E}">
        <p14:creationId xmlns:p14="http://schemas.microsoft.com/office/powerpoint/2010/main" val="211663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1838-0764-4B83-B255-59480994EE71}"/>
              </a:ext>
            </a:extLst>
          </p:cNvPr>
          <p:cNvSpPr>
            <a:spLocks noGrp="1"/>
          </p:cNvSpPr>
          <p:nvPr>
            <p:ph type="title"/>
          </p:nvPr>
        </p:nvSpPr>
        <p:spPr/>
        <p:txBody>
          <a:bodyPr/>
          <a:lstStyle/>
          <a:p>
            <a:r>
              <a:rPr lang="en-NZ" dirty="0"/>
              <a:t>More recent developments in theory</a:t>
            </a:r>
          </a:p>
        </p:txBody>
      </p:sp>
      <p:sp>
        <p:nvSpPr>
          <p:cNvPr id="3" name="Content Placeholder 2">
            <a:extLst>
              <a:ext uri="{FF2B5EF4-FFF2-40B4-BE49-F238E27FC236}">
                <a16:creationId xmlns:a16="http://schemas.microsoft.com/office/drawing/2014/main" id="{C27F3464-E4E4-48F4-805F-1FC603D96988}"/>
              </a:ext>
            </a:extLst>
          </p:cNvPr>
          <p:cNvSpPr>
            <a:spLocks noGrp="1"/>
          </p:cNvSpPr>
          <p:nvPr>
            <p:ph idx="1"/>
          </p:nvPr>
        </p:nvSpPr>
        <p:spPr/>
        <p:txBody>
          <a:bodyPr/>
          <a:lstStyle/>
          <a:p>
            <a:r>
              <a:rPr lang="en-NZ" dirty="0"/>
              <a:t>Just as society is not static (fixed/unchanging) so to theories of society have changed and developed. </a:t>
            </a:r>
          </a:p>
          <a:p>
            <a:r>
              <a:rPr lang="en-NZ" dirty="0"/>
              <a:t>Some of these theories includes the Neo-Marxian theories, social exchange theory, Symbolic Interactionism, Feminism (including liberal feminism, radical feminism, black feminism, and other theories of gender, Structuration theory,  Globalisation theory, Critical theories of Race and Racism, Postmodern theory(</a:t>
            </a:r>
            <a:r>
              <a:rPr lang="en-NZ" dirty="0" err="1"/>
              <a:t>ies</a:t>
            </a:r>
            <a:r>
              <a:rPr lang="en-NZ" dirty="0"/>
              <a:t>)  </a:t>
            </a:r>
          </a:p>
          <a:p>
            <a:r>
              <a:rPr lang="en-NZ" dirty="0"/>
              <a:t>Decolonisation Theories </a:t>
            </a:r>
          </a:p>
          <a:p>
            <a:r>
              <a:rPr lang="en-NZ" dirty="0"/>
              <a:t>Indigenous theories (e.g. </a:t>
            </a:r>
            <a:r>
              <a:rPr lang="fr-FR" dirty="0"/>
              <a:t>Kaupapa </a:t>
            </a:r>
            <a:r>
              <a:rPr lang="fr-FR" dirty="0" err="1"/>
              <a:t>Māori</a:t>
            </a:r>
            <a:r>
              <a:rPr lang="fr-FR" dirty="0"/>
              <a:t> Theory)</a:t>
            </a:r>
            <a:endParaRPr lang="en-NZ" dirty="0"/>
          </a:p>
          <a:p>
            <a:endParaRPr lang="en-NZ" dirty="0"/>
          </a:p>
        </p:txBody>
      </p:sp>
    </p:spTree>
    <p:extLst>
      <p:ext uri="{BB962C8B-B14F-4D97-AF65-F5344CB8AC3E}">
        <p14:creationId xmlns:p14="http://schemas.microsoft.com/office/powerpoint/2010/main" val="421248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8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0679"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8858" y="2085761"/>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62446"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FE321061-9BDC-480C-A16A-A7F2512372A6}"/>
              </a:ext>
            </a:extLst>
          </p:cNvPr>
          <p:cNvSpPr>
            <a:spLocks noGrp="1"/>
          </p:cNvSpPr>
          <p:nvPr>
            <p:ph type="title"/>
          </p:nvPr>
        </p:nvSpPr>
        <p:spPr>
          <a:xfrm>
            <a:off x="2019031" y="2767106"/>
            <a:ext cx="2160621" cy="3071906"/>
          </a:xfrm>
        </p:spPr>
        <p:txBody>
          <a:bodyPr vert="horz" lIns="91440" tIns="45720" rIns="91440" bIns="45720" rtlCol="0" anchor="t">
            <a:normAutofit/>
          </a:bodyPr>
          <a:lstStyle/>
          <a:p>
            <a:pPr defTabSz="914400"/>
            <a:r>
              <a:rPr lang="en-US" sz="3200" dirty="0">
                <a:solidFill>
                  <a:srgbClr val="FFFFFF"/>
                </a:solidFill>
              </a:rPr>
              <a:t>Sociological Levels of analysis </a:t>
            </a:r>
          </a:p>
        </p:txBody>
      </p:sp>
      <p:pic>
        <p:nvPicPr>
          <p:cNvPr id="5" name="Content Placeholder 4" descr="A picture containing text, electronics&#10;&#10;Description automatically generated">
            <a:extLst>
              <a:ext uri="{FF2B5EF4-FFF2-40B4-BE49-F238E27FC236}">
                <a16:creationId xmlns:a16="http://schemas.microsoft.com/office/drawing/2014/main" id="{8EF9407C-8D75-43E1-9D71-52DE6F0100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479" y="1312174"/>
            <a:ext cx="5733992" cy="4233223"/>
          </a:xfrm>
          <a:prstGeom prst="rect">
            <a:avLst/>
          </a:prstGeom>
        </p:spPr>
      </p:pic>
    </p:spTree>
    <p:extLst>
      <p:ext uri="{BB962C8B-B14F-4D97-AF65-F5344CB8AC3E}">
        <p14:creationId xmlns:p14="http://schemas.microsoft.com/office/powerpoint/2010/main" val="4168406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2275</TotalTime>
  <Words>4276</Words>
  <Application>Microsoft Office PowerPoint</Application>
  <PresentationFormat>Widescreen</PresentationFormat>
  <Paragraphs>294</Paragraphs>
  <Slides>40</Slides>
  <Notes>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Calibri Light</vt:lpstr>
      <vt:lpstr>Candara</vt:lpstr>
      <vt:lpstr>Tw Cen MT</vt:lpstr>
      <vt:lpstr>Tw Cen MT Condensed</vt:lpstr>
      <vt:lpstr>Wingdings 3</vt:lpstr>
      <vt:lpstr>Integral</vt:lpstr>
      <vt:lpstr>Office Theme</vt:lpstr>
      <vt:lpstr>Consensus and Conflict:  The context of change. Inequality, Class, Stratification, capitalism</vt:lpstr>
      <vt:lpstr>Karakia | MANAWA MAI</vt:lpstr>
      <vt:lpstr>waiata | Purea nei e te hau</vt:lpstr>
      <vt:lpstr>Agenda </vt:lpstr>
      <vt:lpstr>Thinking sociologically </vt:lpstr>
      <vt:lpstr>Theories theories and more Theories </vt:lpstr>
      <vt:lpstr>Foundational Theoretical Perspectives in Sociology (don’t worry, you don’t have to memorise these!) </vt:lpstr>
      <vt:lpstr>More recent developments in theory</vt:lpstr>
      <vt:lpstr>Sociological Levels of analysis </vt:lpstr>
      <vt:lpstr>Sociological Levels of analysis </vt:lpstr>
      <vt:lpstr>Key debates in sociology (and some more key ideas) </vt:lpstr>
      <vt:lpstr>Structuralism </vt:lpstr>
      <vt:lpstr>Functionalism </vt:lpstr>
      <vt:lpstr>Conflict/Critical theory  </vt:lpstr>
      <vt:lpstr>Coffee (or non-caffeinated beverage of choice) break</vt:lpstr>
      <vt:lpstr>Group korero</vt:lpstr>
      <vt:lpstr>Inequality and Social Practice </vt:lpstr>
      <vt:lpstr>Defining terms: inequality</vt:lpstr>
      <vt:lpstr>Defining terms: What’s the difference between income and wealth?</vt:lpstr>
      <vt:lpstr>Wealth inequality </vt:lpstr>
      <vt:lpstr>Wealth inequality </vt:lpstr>
      <vt:lpstr>Class</vt:lpstr>
      <vt:lpstr>Defining terms: class</vt:lpstr>
      <vt:lpstr>Stratification </vt:lpstr>
      <vt:lpstr>Defining terms: stratification</vt:lpstr>
      <vt:lpstr>Stratification is created! </vt:lpstr>
      <vt:lpstr>Sociology: Class, Inequality, Stratification, and Capitalism </vt:lpstr>
      <vt:lpstr>Capitalism </vt:lpstr>
      <vt:lpstr>Capitalism </vt:lpstr>
      <vt:lpstr>Capitalism </vt:lpstr>
      <vt:lpstr>Ideology and Hegemony  </vt:lpstr>
      <vt:lpstr>Marxist/ critical analysis of Capitalism</vt:lpstr>
      <vt:lpstr>Marxist analysis of Capitalism</vt:lpstr>
      <vt:lpstr>Marxist analysis of class. </vt:lpstr>
      <vt:lpstr>Weberian analysis </vt:lpstr>
      <vt:lpstr>Weberian analysis </vt:lpstr>
      <vt:lpstr>Weber and Status</vt:lpstr>
      <vt:lpstr>Weber and Party</vt:lpstr>
      <vt:lpstr>Group exercise.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Consensus and Conflict:  The context of change. Inequality, Class, Stratification, Hegemony.</dc:title>
  <dc:creator>Craig Tunnicliffe</dc:creator>
  <cp:lastModifiedBy>Craig Tunnicliffe</cp:lastModifiedBy>
  <cp:revision>3</cp:revision>
  <dcterms:created xsi:type="dcterms:W3CDTF">2021-08-12T00:54:06Z</dcterms:created>
  <dcterms:modified xsi:type="dcterms:W3CDTF">2023-08-14T03:32:16Z</dcterms:modified>
</cp:coreProperties>
</file>