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 id="2147483845" r:id="rId2"/>
    <p:sldMasterId id="2147483857" r:id="rId3"/>
  </p:sldMasterIdLst>
  <p:notesMasterIdLst>
    <p:notesMasterId r:id="rId57"/>
  </p:notesMasterIdLst>
  <p:sldIdLst>
    <p:sldId id="371" r:id="rId4"/>
    <p:sldId id="467" r:id="rId5"/>
    <p:sldId id="278" r:id="rId6"/>
    <p:sldId id="461" r:id="rId7"/>
    <p:sldId id="462" r:id="rId8"/>
    <p:sldId id="466" r:id="rId9"/>
    <p:sldId id="464" r:id="rId10"/>
    <p:sldId id="465" r:id="rId11"/>
    <p:sldId id="463" r:id="rId12"/>
    <p:sldId id="426" r:id="rId13"/>
    <p:sldId id="411" r:id="rId14"/>
    <p:sldId id="409" r:id="rId15"/>
    <p:sldId id="432" r:id="rId16"/>
    <p:sldId id="436" r:id="rId17"/>
    <p:sldId id="403" r:id="rId18"/>
    <p:sldId id="430" r:id="rId19"/>
    <p:sldId id="428" r:id="rId20"/>
    <p:sldId id="427" r:id="rId21"/>
    <p:sldId id="431" r:id="rId22"/>
    <p:sldId id="439" r:id="rId23"/>
    <p:sldId id="437" r:id="rId24"/>
    <p:sldId id="440" r:id="rId25"/>
    <p:sldId id="452" r:id="rId26"/>
    <p:sldId id="422" r:id="rId27"/>
    <p:sldId id="445" r:id="rId28"/>
    <p:sldId id="412" r:id="rId29"/>
    <p:sldId id="420" r:id="rId30"/>
    <p:sldId id="416" r:id="rId31"/>
    <p:sldId id="446" r:id="rId32"/>
    <p:sldId id="414" r:id="rId33"/>
    <p:sldId id="415" r:id="rId34"/>
    <p:sldId id="447" r:id="rId35"/>
    <p:sldId id="449" r:id="rId36"/>
    <p:sldId id="450" r:id="rId37"/>
    <p:sldId id="443" r:id="rId38"/>
    <p:sldId id="454" r:id="rId39"/>
    <p:sldId id="418" r:id="rId40"/>
    <p:sldId id="442" r:id="rId41"/>
    <p:sldId id="417" r:id="rId42"/>
    <p:sldId id="451" r:id="rId43"/>
    <p:sldId id="441" r:id="rId44"/>
    <p:sldId id="392" r:id="rId45"/>
    <p:sldId id="435" r:id="rId46"/>
    <p:sldId id="419" r:id="rId47"/>
    <p:sldId id="455" r:id="rId48"/>
    <p:sldId id="456" r:id="rId49"/>
    <p:sldId id="336" r:id="rId50"/>
    <p:sldId id="457" r:id="rId51"/>
    <p:sldId id="433" r:id="rId52"/>
    <p:sldId id="458" r:id="rId53"/>
    <p:sldId id="460" r:id="rId54"/>
    <p:sldId id="459" r:id="rId55"/>
    <p:sldId id="259" r:id="rId5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5D801F-B642-42D6-AE7F-15F50D9724D5}" v="302" dt="2023-08-24T22:06:46.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936"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2A492-5D2A-4B4A-87AB-0F288668C70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A0236AA3-1362-4904-951B-5F445C068A9B}">
      <dgm:prSet/>
      <dgm:spPr/>
      <dgm:t>
        <a:bodyPr/>
        <a:lstStyle/>
        <a:p>
          <a:pPr algn="ctr"/>
          <a:r>
            <a:rPr lang="en-NZ" dirty="0"/>
            <a:t>Sexism is perpetuated by systems of patriarchy, male-dominated social structures leading to the oppression of women. </a:t>
          </a:r>
          <a:endParaRPr lang="en-US" dirty="0"/>
        </a:p>
      </dgm:t>
    </dgm:pt>
    <dgm:pt modelId="{BCCDDF81-F919-41A3-8114-D0053B48854D}" type="parTrans" cxnId="{4F81084F-C7FF-4EA0-A178-888762B2F301}">
      <dgm:prSet/>
      <dgm:spPr/>
      <dgm:t>
        <a:bodyPr/>
        <a:lstStyle/>
        <a:p>
          <a:pPr algn="ctr"/>
          <a:endParaRPr lang="en-US"/>
        </a:p>
      </dgm:t>
    </dgm:pt>
    <dgm:pt modelId="{6D6E206F-2343-412B-8C70-95C53BA33A4A}" type="sibTrans" cxnId="{4F81084F-C7FF-4EA0-A178-888762B2F301}">
      <dgm:prSet/>
      <dgm:spPr/>
      <dgm:t>
        <a:bodyPr/>
        <a:lstStyle/>
        <a:p>
          <a:pPr algn="ctr"/>
          <a:endParaRPr lang="en-US"/>
        </a:p>
      </dgm:t>
    </dgm:pt>
    <dgm:pt modelId="{B45B8A60-4022-4F7B-8E77-A5744DC1FC98}">
      <dgm:prSet/>
      <dgm:spPr/>
      <dgm:t>
        <a:bodyPr/>
        <a:lstStyle/>
        <a:p>
          <a:pPr algn="ctr"/>
          <a:r>
            <a:rPr lang="en-NZ"/>
            <a:t>Patriarchy was described by Millett (1971) in her influential book Sexual Politics as a system of male domination over women that was embedded in all the institutions of modern society. </a:t>
          </a:r>
          <a:endParaRPr lang="en-US"/>
        </a:p>
      </dgm:t>
    </dgm:pt>
    <dgm:pt modelId="{73596D7F-B026-4800-BECA-98989D0EF652}" type="parTrans" cxnId="{763837D4-3669-4338-BF1B-D2DE3CE66037}">
      <dgm:prSet/>
      <dgm:spPr/>
      <dgm:t>
        <a:bodyPr/>
        <a:lstStyle/>
        <a:p>
          <a:pPr algn="ctr"/>
          <a:endParaRPr lang="en-US"/>
        </a:p>
      </dgm:t>
    </dgm:pt>
    <dgm:pt modelId="{ACA3503E-7F23-4554-B3AE-0AE5500FA501}" type="sibTrans" cxnId="{763837D4-3669-4338-BF1B-D2DE3CE66037}">
      <dgm:prSet/>
      <dgm:spPr/>
      <dgm:t>
        <a:bodyPr/>
        <a:lstStyle/>
        <a:p>
          <a:pPr algn="ctr"/>
          <a:endParaRPr lang="en-US"/>
        </a:p>
      </dgm:t>
    </dgm:pt>
    <dgm:pt modelId="{ABE67820-01A0-432A-B50E-0EC1A724CA81}">
      <dgm:prSet/>
      <dgm:spPr/>
      <dgm:t>
        <a:bodyPr/>
        <a:lstStyle/>
        <a:p>
          <a:pPr algn="ctr"/>
          <a:r>
            <a:rPr lang="en-NZ"/>
            <a:t>Through the structures of patriarchy, men held power over women and devalued their social activities and contributions. </a:t>
          </a:r>
          <a:endParaRPr lang="en-US"/>
        </a:p>
      </dgm:t>
    </dgm:pt>
    <dgm:pt modelId="{12909038-D9D0-4CCA-8F0B-5B67B8295613}" type="parTrans" cxnId="{8BD54A31-7832-4B8E-BA7D-5C6639EFD7F6}">
      <dgm:prSet/>
      <dgm:spPr/>
      <dgm:t>
        <a:bodyPr/>
        <a:lstStyle/>
        <a:p>
          <a:pPr algn="ctr"/>
          <a:endParaRPr lang="en-US"/>
        </a:p>
      </dgm:t>
    </dgm:pt>
    <dgm:pt modelId="{66F54357-7ED4-4AA8-930C-B73A0BDE7B4E}" type="sibTrans" cxnId="{8BD54A31-7832-4B8E-BA7D-5C6639EFD7F6}">
      <dgm:prSet/>
      <dgm:spPr/>
      <dgm:t>
        <a:bodyPr/>
        <a:lstStyle/>
        <a:p>
          <a:pPr algn="ctr"/>
          <a:endParaRPr lang="en-US"/>
        </a:p>
      </dgm:t>
    </dgm:pt>
    <dgm:pt modelId="{AEC43631-9E08-40DE-9AC4-5E37647CE249}">
      <dgm:prSet/>
      <dgm:spPr/>
      <dgm:t>
        <a:bodyPr/>
        <a:lstStyle/>
        <a:p>
          <a:pPr algn="ctr"/>
          <a:r>
            <a:rPr lang="en-NZ"/>
            <a:t>Not only were social institutions such as families, schools, churches and work organizations seen as patriarchal, but, […] the very structures of language, ideas and thought were also shaped by men: </a:t>
          </a:r>
          <a:endParaRPr lang="en-US"/>
        </a:p>
      </dgm:t>
    </dgm:pt>
    <dgm:pt modelId="{BE842D0F-BA84-4E79-9E0D-A72A17F98827}" type="parTrans" cxnId="{5FFEECE6-FD29-41AA-B39E-30ADAFFC8271}">
      <dgm:prSet/>
      <dgm:spPr/>
      <dgm:t>
        <a:bodyPr/>
        <a:lstStyle/>
        <a:p>
          <a:pPr algn="ctr"/>
          <a:endParaRPr lang="en-US"/>
        </a:p>
      </dgm:t>
    </dgm:pt>
    <dgm:pt modelId="{4B4B1573-158A-4038-8276-1D2F45ACF097}" type="sibTrans" cxnId="{5FFEECE6-FD29-41AA-B39E-30ADAFFC8271}">
      <dgm:prSet/>
      <dgm:spPr/>
      <dgm:t>
        <a:bodyPr/>
        <a:lstStyle/>
        <a:p>
          <a:pPr algn="ctr"/>
          <a:endParaRPr lang="en-US"/>
        </a:p>
      </dgm:t>
    </dgm:pt>
    <dgm:pt modelId="{EEB22CD2-80AD-436B-ABEC-A278DE63530E}">
      <dgm:prSet/>
      <dgm:spPr/>
      <dgm:t>
        <a:bodyPr/>
        <a:lstStyle/>
        <a:p>
          <a:pPr algn="ctr"/>
          <a:r>
            <a:rPr lang="en-NZ"/>
            <a:t>This is what became known as the ‘malestream’, which was to be challenged persistently by feminist academics. </a:t>
          </a:r>
          <a:endParaRPr lang="en-US"/>
        </a:p>
      </dgm:t>
    </dgm:pt>
    <dgm:pt modelId="{797677D6-90E2-4AF2-99EA-C9645E6890E5}" type="parTrans" cxnId="{9F671F10-F27D-4330-8FE6-CB91DC697BC5}">
      <dgm:prSet/>
      <dgm:spPr/>
      <dgm:t>
        <a:bodyPr/>
        <a:lstStyle/>
        <a:p>
          <a:pPr algn="ctr"/>
          <a:endParaRPr lang="en-US"/>
        </a:p>
      </dgm:t>
    </dgm:pt>
    <dgm:pt modelId="{3DD932F5-D6E7-476C-9E79-6A2A88753CFE}" type="sibTrans" cxnId="{9F671F10-F27D-4330-8FE6-CB91DC697BC5}">
      <dgm:prSet/>
      <dgm:spPr/>
      <dgm:t>
        <a:bodyPr/>
        <a:lstStyle/>
        <a:p>
          <a:pPr algn="ctr"/>
          <a:endParaRPr lang="en-US"/>
        </a:p>
      </dgm:t>
    </dgm:pt>
    <dgm:pt modelId="{8A71F773-073B-470D-A606-DED09B9C3813}" type="pres">
      <dgm:prSet presAssocID="{49A2A492-5D2A-4B4A-87AB-0F288668C70D}" presName="linear" presStyleCnt="0">
        <dgm:presLayoutVars>
          <dgm:animLvl val="lvl"/>
          <dgm:resizeHandles val="exact"/>
        </dgm:presLayoutVars>
      </dgm:prSet>
      <dgm:spPr/>
    </dgm:pt>
    <dgm:pt modelId="{117CD6AD-F4AE-44DE-95C3-D22A82D117B0}" type="pres">
      <dgm:prSet presAssocID="{A0236AA3-1362-4904-951B-5F445C068A9B}" presName="parentText" presStyleLbl="node1" presStyleIdx="0" presStyleCnt="5">
        <dgm:presLayoutVars>
          <dgm:chMax val="0"/>
          <dgm:bulletEnabled val="1"/>
        </dgm:presLayoutVars>
      </dgm:prSet>
      <dgm:spPr/>
    </dgm:pt>
    <dgm:pt modelId="{F1A27F87-37BC-4C52-A774-3A33A425B8BB}" type="pres">
      <dgm:prSet presAssocID="{6D6E206F-2343-412B-8C70-95C53BA33A4A}" presName="spacer" presStyleCnt="0"/>
      <dgm:spPr/>
    </dgm:pt>
    <dgm:pt modelId="{D295EFEC-5CF2-4B2E-952E-839ED838CA73}" type="pres">
      <dgm:prSet presAssocID="{B45B8A60-4022-4F7B-8E77-A5744DC1FC98}" presName="parentText" presStyleLbl="node1" presStyleIdx="1" presStyleCnt="5">
        <dgm:presLayoutVars>
          <dgm:chMax val="0"/>
          <dgm:bulletEnabled val="1"/>
        </dgm:presLayoutVars>
      </dgm:prSet>
      <dgm:spPr/>
    </dgm:pt>
    <dgm:pt modelId="{53C4417F-866A-4512-A9AE-12521EBBDE76}" type="pres">
      <dgm:prSet presAssocID="{ACA3503E-7F23-4554-B3AE-0AE5500FA501}" presName="spacer" presStyleCnt="0"/>
      <dgm:spPr/>
    </dgm:pt>
    <dgm:pt modelId="{94A79072-6FFF-4816-86C4-83A4CB802B49}" type="pres">
      <dgm:prSet presAssocID="{ABE67820-01A0-432A-B50E-0EC1A724CA81}" presName="parentText" presStyleLbl="node1" presStyleIdx="2" presStyleCnt="5">
        <dgm:presLayoutVars>
          <dgm:chMax val="0"/>
          <dgm:bulletEnabled val="1"/>
        </dgm:presLayoutVars>
      </dgm:prSet>
      <dgm:spPr/>
    </dgm:pt>
    <dgm:pt modelId="{BEA837BC-1F6E-4E70-9A8E-42585A01273B}" type="pres">
      <dgm:prSet presAssocID="{66F54357-7ED4-4AA8-930C-B73A0BDE7B4E}" presName="spacer" presStyleCnt="0"/>
      <dgm:spPr/>
    </dgm:pt>
    <dgm:pt modelId="{38F451E5-2864-4B88-AC8D-8495D01672C9}" type="pres">
      <dgm:prSet presAssocID="{AEC43631-9E08-40DE-9AC4-5E37647CE249}" presName="parentText" presStyleLbl="node1" presStyleIdx="3" presStyleCnt="5">
        <dgm:presLayoutVars>
          <dgm:chMax val="0"/>
          <dgm:bulletEnabled val="1"/>
        </dgm:presLayoutVars>
      </dgm:prSet>
      <dgm:spPr/>
    </dgm:pt>
    <dgm:pt modelId="{C2D2B5D1-A1D6-4BD5-8982-C8AAE21162BA}" type="pres">
      <dgm:prSet presAssocID="{4B4B1573-158A-4038-8276-1D2F45ACF097}" presName="spacer" presStyleCnt="0"/>
      <dgm:spPr/>
    </dgm:pt>
    <dgm:pt modelId="{F57A10AA-554D-48D6-A5AC-EE22389DB89D}" type="pres">
      <dgm:prSet presAssocID="{EEB22CD2-80AD-436B-ABEC-A278DE63530E}" presName="parentText" presStyleLbl="node1" presStyleIdx="4" presStyleCnt="5">
        <dgm:presLayoutVars>
          <dgm:chMax val="0"/>
          <dgm:bulletEnabled val="1"/>
        </dgm:presLayoutVars>
      </dgm:prSet>
      <dgm:spPr/>
    </dgm:pt>
  </dgm:ptLst>
  <dgm:cxnLst>
    <dgm:cxn modelId="{E078B704-8450-4361-9965-821329B98FB6}" type="presOf" srcId="{A0236AA3-1362-4904-951B-5F445C068A9B}" destId="{117CD6AD-F4AE-44DE-95C3-D22A82D117B0}" srcOrd="0" destOrd="0" presId="urn:microsoft.com/office/officeart/2005/8/layout/vList2"/>
    <dgm:cxn modelId="{9F671F10-F27D-4330-8FE6-CB91DC697BC5}" srcId="{49A2A492-5D2A-4B4A-87AB-0F288668C70D}" destId="{EEB22CD2-80AD-436B-ABEC-A278DE63530E}" srcOrd="4" destOrd="0" parTransId="{797677D6-90E2-4AF2-99EA-C9645E6890E5}" sibTransId="{3DD932F5-D6E7-476C-9E79-6A2A88753CFE}"/>
    <dgm:cxn modelId="{A9AFBC1F-46D4-4540-9075-6FE32972A889}" type="presOf" srcId="{AEC43631-9E08-40DE-9AC4-5E37647CE249}" destId="{38F451E5-2864-4B88-AC8D-8495D01672C9}" srcOrd="0" destOrd="0" presId="urn:microsoft.com/office/officeart/2005/8/layout/vList2"/>
    <dgm:cxn modelId="{8BD54A31-7832-4B8E-BA7D-5C6639EFD7F6}" srcId="{49A2A492-5D2A-4B4A-87AB-0F288668C70D}" destId="{ABE67820-01A0-432A-B50E-0EC1A724CA81}" srcOrd="2" destOrd="0" parTransId="{12909038-D9D0-4CCA-8F0B-5B67B8295613}" sibTransId="{66F54357-7ED4-4AA8-930C-B73A0BDE7B4E}"/>
    <dgm:cxn modelId="{DC242932-849A-49DB-9D57-3044ECA19F0D}" type="presOf" srcId="{B45B8A60-4022-4F7B-8E77-A5744DC1FC98}" destId="{D295EFEC-5CF2-4B2E-952E-839ED838CA73}" srcOrd="0" destOrd="0" presId="urn:microsoft.com/office/officeart/2005/8/layout/vList2"/>
    <dgm:cxn modelId="{4F81084F-C7FF-4EA0-A178-888762B2F301}" srcId="{49A2A492-5D2A-4B4A-87AB-0F288668C70D}" destId="{A0236AA3-1362-4904-951B-5F445C068A9B}" srcOrd="0" destOrd="0" parTransId="{BCCDDF81-F919-41A3-8114-D0053B48854D}" sibTransId="{6D6E206F-2343-412B-8C70-95C53BA33A4A}"/>
    <dgm:cxn modelId="{F9E09E53-7BF2-423C-998C-69DC27177993}" type="presOf" srcId="{ABE67820-01A0-432A-B50E-0EC1A724CA81}" destId="{94A79072-6FFF-4816-86C4-83A4CB802B49}" srcOrd="0" destOrd="0" presId="urn:microsoft.com/office/officeart/2005/8/layout/vList2"/>
    <dgm:cxn modelId="{C7134790-F7F2-4040-99DB-5C02DB1735C7}" type="presOf" srcId="{49A2A492-5D2A-4B4A-87AB-0F288668C70D}" destId="{8A71F773-073B-470D-A606-DED09B9C3813}" srcOrd="0" destOrd="0" presId="urn:microsoft.com/office/officeart/2005/8/layout/vList2"/>
    <dgm:cxn modelId="{763837D4-3669-4338-BF1B-D2DE3CE66037}" srcId="{49A2A492-5D2A-4B4A-87AB-0F288668C70D}" destId="{B45B8A60-4022-4F7B-8E77-A5744DC1FC98}" srcOrd="1" destOrd="0" parTransId="{73596D7F-B026-4800-BECA-98989D0EF652}" sibTransId="{ACA3503E-7F23-4554-B3AE-0AE5500FA501}"/>
    <dgm:cxn modelId="{5FFEECE6-FD29-41AA-B39E-30ADAFFC8271}" srcId="{49A2A492-5D2A-4B4A-87AB-0F288668C70D}" destId="{AEC43631-9E08-40DE-9AC4-5E37647CE249}" srcOrd="3" destOrd="0" parTransId="{BE842D0F-BA84-4E79-9E0D-A72A17F98827}" sibTransId="{4B4B1573-158A-4038-8276-1D2F45ACF097}"/>
    <dgm:cxn modelId="{F77C9CE7-889D-4703-BA0F-22F21A5A5F6B}" type="presOf" srcId="{EEB22CD2-80AD-436B-ABEC-A278DE63530E}" destId="{F57A10AA-554D-48D6-A5AC-EE22389DB89D}" srcOrd="0" destOrd="0" presId="urn:microsoft.com/office/officeart/2005/8/layout/vList2"/>
    <dgm:cxn modelId="{5E206B0B-E37B-444E-947A-74FD493755F9}" type="presParOf" srcId="{8A71F773-073B-470D-A606-DED09B9C3813}" destId="{117CD6AD-F4AE-44DE-95C3-D22A82D117B0}" srcOrd="0" destOrd="0" presId="urn:microsoft.com/office/officeart/2005/8/layout/vList2"/>
    <dgm:cxn modelId="{A06A7E1D-485B-4243-B587-B7AF5E816AA0}" type="presParOf" srcId="{8A71F773-073B-470D-A606-DED09B9C3813}" destId="{F1A27F87-37BC-4C52-A774-3A33A425B8BB}" srcOrd="1" destOrd="0" presId="urn:microsoft.com/office/officeart/2005/8/layout/vList2"/>
    <dgm:cxn modelId="{BA40343C-1011-4403-8420-49B50AC483E6}" type="presParOf" srcId="{8A71F773-073B-470D-A606-DED09B9C3813}" destId="{D295EFEC-5CF2-4B2E-952E-839ED838CA73}" srcOrd="2" destOrd="0" presId="urn:microsoft.com/office/officeart/2005/8/layout/vList2"/>
    <dgm:cxn modelId="{F4032B06-2A14-4DB0-98E8-1C6D5E9BED55}" type="presParOf" srcId="{8A71F773-073B-470D-A606-DED09B9C3813}" destId="{53C4417F-866A-4512-A9AE-12521EBBDE76}" srcOrd="3" destOrd="0" presId="urn:microsoft.com/office/officeart/2005/8/layout/vList2"/>
    <dgm:cxn modelId="{E4B9DE17-182B-488E-A0B6-D975ED7CEE79}" type="presParOf" srcId="{8A71F773-073B-470D-A606-DED09B9C3813}" destId="{94A79072-6FFF-4816-86C4-83A4CB802B49}" srcOrd="4" destOrd="0" presId="urn:microsoft.com/office/officeart/2005/8/layout/vList2"/>
    <dgm:cxn modelId="{689B7410-FE0B-49C2-9DD1-9F93273594AE}" type="presParOf" srcId="{8A71F773-073B-470D-A606-DED09B9C3813}" destId="{BEA837BC-1F6E-4E70-9A8E-42585A01273B}" srcOrd="5" destOrd="0" presId="urn:microsoft.com/office/officeart/2005/8/layout/vList2"/>
    <dgm:cxn modelId="{D16A9459-8EE7-45CF-B1DE-B03484ED01E9}" type="presParOf" srcId="{8A71F773-073B-470D-A606-DED09B9C3813}" destId="{38F451E5-2864-4B88-AC8D-8495D01672C9}" srcOrd="6" destOrd="0" presId="urn:microsoft.com/office/officeart/2005/8/layout/vList2"/>
    <dgm:cxn modelId="{EA62C7FD-03A9-41A3-9A5F-9F7DB98FC648}" type="presParOf" srcId="{8A71F773-073B-470D-A606-DED09B9C3813}" destId="{C2D2B5D1-A1D6-4BD5-8982-C8AAE21162BA}" srcOrd="7" destOrd="0" presId="urn:microsoft.com/office/officeart/2005/8/layout/vList2"/>
    <dgm:cxn modelId="{E62D4D4A-550E-4D8F-8DFB-137D01BA0DA0}" type="presParOf" srcId="{8A71F773-073B-470D-A606-DED09B9C3813}" destId="{F57A10AA-554D-48D6-A5AC-EE22389DB89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AC4B4C-4255-4C70-8C23-273C7972EFD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F076121-93D5-4675-B0A2-C01D29EED74B}">
      <dgm:prSet/>
      <dgm:spPr/>
      <dgm:t>
        <a:bodyPr/>
        <a:lstStyle/>
        <a:p>
          <a:pPr algn="ctr"/>
          <a:r>
            <a:rPr lang="en-NZ" dirty="0"/>
            <a:t>Patriarchy, by definition, exhibits androcentrism (male-centred norms) operating throughout all social institutions that become the standard to which all persons adhere. </a:t>
          </a:r>
          <a:endParaRPr lang="en-US" dirty="0"/>
        </a:p>
      </dgm:t>
    </dgm:pt>
    <dgm:pt modelId="{051A6A8D-F71A-4145-B450-E3FD9D10D2F8}" type="parTrans" cxnId="{7A748299-FF81-4724-B51C-98C4D235C554}">
      <dgm:prSet/>
      <dgm:spPr/>
      <dgm:t>
        <a:bodyPr/>
        <a:lstStyle/>
        <a:p>
          <a:pPr algn="ctr"/>
          <a:endParaRPr lang="en-US"/>
        </a:p>
      </dgm:t>
    </dgm:pt>
    <dgm:pt modelId="{C344E634-20A4-4EBF-A3AF-C4F746CBEB8B}" type="sibTrans" cxnId="{7A748299-FF81-4724-B51C-98C4D235C554}">
      <dgm:prSet/>
      <dgm:spPr/>
      <dgm:t>
        <a:bodyPr/>
        <a:lstStyle/>
        <a:p>
          <a:pPr algn="ctr"/>
          <a:endParaRPr lang="en-US"/>
        </a:p>
      </dgm:t>
    </dgm:pt>
    <dgm:pt modelId="{EEEB1EE3-AC7B-4529-8141-A0ACBDD04A88}">
      <dgm:prSet/>
      <dgm:spPr/>
      <dgm:t>
        <a:bodyPr/>
        <a:lstStyle/>
        <a:p>
          <a:pPr algn="ctr"/>
          <a:r>
            <a:rPr lang="en-NZ"/>
            <a:t>Sexism is reinforced when patriarchy and androcentrism combine to perpetuate beliefs that gender roles  are  biologically  determined  and  therefore  unalterable.  </a:t>
          </a:r>
          <a:endParaRPr lang="en-US"/>
        </a:p>
      </dgm:t>
    </dgm:pt>
    <dgm:pt modelId="{EE820A91-308F-47F8-A0B3-5B8E9DEFC942}" type="parTrans" cxnId="{9F35468F-9184-4100-A08A-F230DF684A5F}">
      <dgm:prSet/>
      <dgm:spPr/>
      <dgm:t>
        <a:bodyPr/>
        <a:lstStyle/>
        <a:p>
          <a:pPr algn="ctr"/>
          <a:endParaRPr lang="en-US"/>
        </a:p>
      </dgm:t>
    </dgm:pt>
    <dgm:pt modelId="{DA608B95-48E1-4D09-A899-9E79B17DE9EE}" type="sibTrans" cxnId="{9F35468F-9184-4100-A08A-F230DF684A5F}">
      <dgm:prSet/>
      <dgm:spPr/>
      <dgm:t>
        <a:bodyPr/>
        <a:lstStyle/>
        <a:p>
          <a:pPr algn="ctr"/>
          <a:endParaRPr lang="en-US"/>
        </a:p>
      </dgm:t>
    </dgm:pt>
    <dgm:pt modelId="{8C4851BA-FA13-454F-BE74-1F14D4ABC6AA}">
      <dgm:prSet/>
      <dgm:spPr/>
      <dgm:t>
        <a:bodyPr/>
        <a:lstStyle/>
        <a:p>
          <a:pPr algn="ctr"/>
          <a:r>
            <a:rPr lang="en-NZ"/>
            <a:t>For  example, throughout history beliefs about a woman’s biological unsuitability for anything other than domestic roles have restricted opportunities for education and employment</a:t>
          </a:r>
          <a:endParaRPr lang="en-US"/>
        </a:p>
      </dgm:t>
    </dgm:pt>
    <dgm:pt modelId="{2FEA7465-9151-48BF-B3AB-EA163A80CD93}" type="parTrans" cxnId="{4BAD4BF7-14E8-4721-B880-CF98278F8299}">
      <dgm:prSet/>
      <dgm:spPr/>
      <dgm:t>
        <a:bodyPr/>
        <a:lstStyle/>
        <a:p>
          <a:pPr algn="ctr"/>
          <a:endParaRPr lang="en-US"/>
        </a:p>
      </dgm:t>
    </dgm:pt>
    <dgm:pt modelId="{623E1D98-F63F-40FC-8C14-764597225E29}" type="sibTrans" cxnId="{4BAD4BF7-14E8-4721-B880-CF98278F8299}">
      <dgm:prSet/>
      <dgm:spPr/>
      <dgm:t>
        <a:bodyPr/>
        <a:lstStyle/>
        <a:p>
          <a:pPr algn="ctr"/>
          <a:endParaRPr lang="en-US"/>
        </a:p>
      </dgm:t>
    </dgm:pt>
    <dgm:pt modelId="{9C570B1B-4963-4D6F-BE2D-959EA7383401}">
      <dgm:prSet/>
      <dgm:spPr/>
      <dgm:t>
        <a:bodyPr/>
        <a:lstStyle/>
        <a:p>
          <a:pPr algn="ctr"/>
          <a:r>
            <a:rPr lang="en-NZ"/>
            <a:t>These restrictions have made men the guardians of what has been written, disseminated, and interpreted regarding gender and the placement of men and women in society.</a:t>
          </a:r>
          <a:endParaRPr lang="en-US"/>
        </a:p>
      </dgm:t>
    </dgm:pt>
    <dgm:pt modelId="{089C85A4-8AA3-4A18-909A-69198FFAAB2D}" type="parTrans" cxnId="{740B25C1-2935-4589-9CEA-3CFCBABE714E}">
      <dgm:prSet/>
      <dgm:spPr/>
      <dgm:t>
        <a:bodyPr/>
        <a:lstStyle/>
        <a:p>
          <a:pPr algn="ctr"/>
          <a:endParaRPr lang="en-US"/>
        </a:p>
      </dgm:t>
    </dgm:pt>
    <dgm:pt modelId="{A9302556-CBE7-484F-A35B-F3B7B9480F28}" type="sibTrans" cxnId="{740B25C1-2935-4589-9CEA-3CFCBABE714E}">
      <dgm:prSet/>
      <dgm:spPr/>
      <dgm:t>
        <a:bodyPr/>
        <a:lstStyle/>
        <a:p>
          <a:pPr algn="ctr"/>
          <a:endParaRPr lang="en-US"/>
        </a:p>
      </dgm:t>
    </dgm:pt>
    <dgm:pt modelId="{3A433742-77FF-4773-A25D-1ED74223778E}" type="pres">
      <dgm:prSet presAssocID="{87AC4B4C-4255-4C70-8C23-273C7972EFDA}" presName="linear" presStyleCnt="0">
        <dgm:presLayoutVars>
          <dgm:animLvl val="lvl"/>
          <dgm:resizeHandles val="exact"/>
        </dgm:presLayoutVars>
      </dgm:prSet>
      <dgm:spPr/>
    </dgm:pt>
    <dgm:pt modelId="{DC8BA5F4-1264-46F5-907D-AA1AD26861FC}" type="pres">
      <dgm:prSet presAssocID="{DF076121-93D5-4675-B0A2-C01D29EED74B}" presName="parentText" presStyleLbl="node1" presStyleIdx="0" presStyleCnt="4" custLinFactNeighborX="182" custLinFactNeighborY="31035">
        <dgm:presLayoutVars>
          <dgm:chMax val="0"/>
          <dgm:bulletEnabled val="1"/>
        </dgm:presLayoutVars>
      </dgm:prSet>
      <dgm:spPr/>
    </dgm:pt>
    <dgm:pt modelId="{26FE04AF-4431-4EA3-AC9F-C26FD8AA226B}" type="pres">
      <dgm:prSet presAssocID="{C344E634-20A4-4EBF-A3AF-C4F746CBEB8B}" presName="spacer" presStyleCnt="0"/>
      <dgm:spPr/>
    </dgm:pt>
    <dgm:pt modelId="{8EF50272-D09C-4B8D-89A4-4208E0CBD766}" type="pres">
      <dgm:prSet presAssocID="{EEEB1EE3-AC7B-4529-8141-A0ACBDD04A88}" presName="parentText" presStyleLbl="node1" presStyleIdx="1" presStyleCnt="4">
        <dgm:presLayoutVars>
          <dgm:chMax val="0"/>
          <dgm:bulletEnabled val="1"/>
        </dgm:presLayoutVars>
      </dgm:prSet>
      <dgm:spPr/>
    </dgm:pt>
    <dgm:pt modelId="{5DA31137-0F41-4E7E-BDF4-047E6A15909A}" type="pres">
      <dgm:prSet presAssocID="{DA608B95-48E1-4D09-A899-9E79B17DE9EE}" presName="spacer" presStyleCnt="0"/>
      <dgm:spPr/>
    </dgm:pt>
    <dgm:pt modelId="{4559DF5F-0566-4091-8E9C-B1D89787989D}" type="pres">
      <dgm:prSet presAssocID="{8C4851BA-FA13-454F-BE74-1F14D4ABC6AA}" presName="parentText" presStyleLbl="node1" presStyleIdx="2" presStyleCnt="4">
        <dgm:presLayoutVars>
          <dgm:chMax val="0"/>
          <dgm:bulletEnabled val="1"/>
        </dgm:presLayoutVars>
      </dgm:prSet>
      <dgm:spPr/>
    </dgm:pt>
    <dgm:pt modelId="{85EA625A-7721-4294-BD8A-FAD369B3715A}" type="pres">
      <dgm:prSet presAssocID="{623E1D98-F63F-40FC-8C14-764597225E29}" presName="spacer" presStyleCnt="0"/>
      <dgm:spPr/>
    </dgm:pt>
    <dgm:pt modelId="{40FEDC9A-D53D-44FC-A79E-807E7356EDF0}" type="pres">
      <dgm:prSet presAssocID="{9C570B1B-4963-4D6F-BE2D-959EA7383401}" presName="parentText" presStyleLbl="node1" presStyleIdx="3" presStyleCnt="4">
        <dgm:presLayoutVars>
          <dgm:chMax val="0"/>
          <dgm:bulletEnabled val="1"/>
        </dgm:presLayoutVars>
      </dgm:prSet>
      <dgm:spPr/>
    </dgm:pt>
  </dgm:ptLst>
  <dgm:cxnLst>
    <dgm:cxn modelId="{2AD2DB0F-43C6-4018-BAF2-375D44538164}" type="presOf" srcId="{DF076121-93D5-4675-B0A2-C01D29EED74B}" destId="{DC8BA5F4-1264-46F5-907D-AA1AD26861FC}" srcOrd="0" destOrd="0" presId="urn:microsoft.com/office/officeart/2005/8/layout/vList2"/>
    <dgm:cxn modelId="{F8112D1A-DB15-40C1-8F9D-D4644C37A081}" type="presOf" srcId="{8C4851BA-FA13-454F-BE74-1F14D4ABC6AA}" destId="{4559DF5F-0566-4091-8E9C-B1D89787989D}" srcOrd="0" destOrd="0" presId="urn:microsoft.com/office/officeart/2005/8/layout/vList2"/>
    <dgm:cxn modelId="{2C86AA30-154D-44D4-9705-F37E40D8556F}" type="presOf" srcId="{9C570B1B-4963-4D6F-BE2D-959EA7383401}" destId="{40FEDC9A-D53D-44FC-A79E-807E7356EDF0}" srcOrd="0" destOrd="0" presId="urn:microsoft.com/office/officeart/2005/8/layout/vList2"/>
    <dgm:cxn modelId="{B33A3C6E-F7FE-42BA-BFAC-D369C3FEBE2E}" type="presOf" srcId="{EEEB1EE3-AC7B-4529-8141-A0ACBDD04A88}" destId="{8EF50272-D09C-4B8D-89A4-4208E0CBD766}" srcOrd="0" destOrd="0" presId="urn:microsoft.com/office/officeart/2005/8/layout/vList2"/>
    <dgm:cxn modelId="{9F35468F-9184-4100-A08A-F230DF684A5F}" srcId="{87AC4B4C-4255-4C70-8C23-273C7972EFDA}" destId="{EEEB1EE3-AC7B-4529-8141-A0ACBDD04A88}" srcOrd="1" destOrd="0" parTransId="{EE820A91-308F-47F8-A0B3-5B8E9DEFC942}" sibTransId="{DA608B95-48E1-4D09-A899-9E79B17DE9EE}"/>
    <dgm:cxn modelId="{7A748299-FF81-4724-B51C-98C4D235C554}" srcId="{87AC4B4C-4255-4C70-8C23-273C7972EFDA}" destId="{DF076121-93D5-4675-B0A2-C01D29EED74B}" srcOrd="0" destOrd="0" parTransId="{051A6A8D-F71A-4145-B450-E3FD9D10D2F8}" sibTransId="{C344E634-20A4-4EBF-A3AF-C4F746CBEB8B}"/>
    <dgm:cxn modelId="{740B25C1-2935-4589-9CEA-3CFCBABE714E}" srcId="{87AC4B4C-4255-4C70-8C23-273C7972EFDA}" destId="{9C570B1B-4963-4D6F-BE2D-959EA7383401}" srcOrd="3" destOrd="0" parTransId="{089C85A4-8AA3-4A18-909A-69198FFAAB2D}" sibTransId="{A9302556-CBE7-484F-A35B-F3B7B9480F28}"/>
    <dgm:cxn modelId="{4BAD4BF7-14E8-4721-B880-CF98278F8299}" srcId="{87AC4B4C-4255-4C70-8C23-273C7972EFDA}" destId="{8C4851BA-FA13-454F-BE74-1F14D4ABC6AA}" srcOrd="2" destOrd="0" parTransId="{2FEA7465-9151-48BF-B3AB-EA163A80CD93}" sibTransId="{623E1D98-F63F-40FC-8C14-764597225E29}"/>
    <dgm:cxn modelId="{03BD9DFF-35F7-408D-8C43-BE7EB5B63A56}" type="presOf" srcId="{87AC4B4C-4255-4C70-8C23-273C7972EFDA}" destId="{3A433742-77FF-4773-A25D-1ED74223778E}" srcOrd="0" destOrd="0" presId="urn:microsoft.com/office/officeart/2005/8/layout/vList2"/>
    <dgm:cxn modelId="{6EC34B85-0BC3-470B-99A8-DFABAD902F7A}" type="presParOf" srcId="{3A433742-77FF-4773-A25D-1ED74223778E}" destId="{DC8BA5F4-1264-46F5-907D-AA1AD26861FC}" srcOrd="0" destOrd="0" presId="urn:microsoft.com/office/officeart/2005/8/layout/vList2"/>
    <dgm:cxn modelId="{CD54F028-1BA8-4CCA-B592-88CB0605A365}" type="presParOf" srcId="{3A433742-77FF-4773-A25D-1ED74223778E}" destId="{26FE04AF-4431-4EA3-AC9F-C26FD8AA226B}" srcOrd="1" destOrd="0" presId="urn:microsoft.com/office/officeart/2005/8/layout/vList2"/>
    <dgm:cxn modelId="{D55C19BA-FE7F-4606-B39F-8C03D5B31F31}" type="presParOf" srcId="{3A433742-77FF-4773-A25D-1ED74223778E}" destId="{8EF50272-D09C-4B8D-89A4-4208E0CBD766}" srcOrd="2" destOrd="0" presId="urn:microsoft.com/office/officeart/2005/8/layout/vList2"/>
    <dgm:cxn modelId="{E9364809-07ED-4A2C-A656-703C6AB5FD6D}" type="presParOf" srcId="{3A433742-77FF-4773-A25D-1ED74223778E}" destId="{5DA31137-0F41-4E7E-BDF4-047E6A15909A}" srcOrd="3" destOrd="0" presId="urn:microsoft.com/office/officeart/2005/8/layout/vList2"/>
    <dgm:cxn modelId="{F3643D5B-EBEC-4104-B53B-4F40CE0E20EC}" type="presParOf" srcId="{3A433742-77FF-4773-A25D-1ED74223778E}" destId="{4559DF5F-0566-4091-8E9C-B1D89787989D}" srcOrd="4" destOrd="0" presId="urn:microsoft.com/office/officeart/2005/8/layout/vList2"/>
    <dgm:cxn modelId="{CF3BE864-77B5-4B0B-AC97-638DBB799FE4}" type="presParOf" srcId="{3A433742-77FF-4773-A25D-1ED74223778E}" destId="{85EA625A-7721-4294-BD8A-FAD369B3715A}" srcOrd="5" destOrd="0" presId="urn:microsoft.com/office/officeart/2005/8/layout/vList2"/>
    <dgm:cxn modelId="{493D4953-DD20-44A6-B641-3354C0C26404}" type="presParOf" srcId="{3A433742-77FF-4773-A25D-1ED74223778E}" destId="{40FEDC9A-D53D-44FC-A79E-807E7356EDF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B69C69-2D7A-4B5C-A7AD-070D6FC75E6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516B825-BDD9-49D3-8F39-F68AD0D56072}">
      <dgm:prSet/>
      <dgm:spPr/>
      <dgm:t>
        <a:bodyPr/>
        <a:lstStyle/>
        <a:p>
          <a:pPr algn="ctr"/>
          <a:r>
            <a:rPr lang="en-NZ" dirty="0"/>
            <a:t>Trans-feminism; both theory and praxis </a:t>
          </a:r>
          <a:endParaRPr lang="en-US" dirty="0"/>
        </a:p>
      </dgm:t>
    </dgm:pt>
    <dgm:pt modelId="{D32B3FF4-BEEE-40A2-85F5-B814B2C38F29}" type="parTrans" cxnId="{C72957BE-301B-421E-B1C2-49B05D2C4156}">
      <dgm:prSet/>
      <dgm:spPr/>
      <dgm:t>
        <a:bodyPr/>
        <a:lstStyle/>
        <a:p>
          <a:pPr algn="ctr"/>
          <a:endParaRPr lang="en-US"/>
        </a:p>
      </dgm:t>
    </dgm:pt>
    <dgm:pt modelId="{A78C7AC9-CC52-4A03-B7DA-8C5231EBF74D}" type="sibTrans" cxnId="{C72957BE-301B-421E-B1C2-49B05D2C4156}">
      <dgm:prSet/>
      <dgm:spPr/>
      <dgm:t>
        <a:bodyPr/>
        <a:lstStyle/>
        <a:p>
          <a:pPr algn="ctr"/>
          <a:endParaRPr lang="en-US"/>
        </a:p>
      </dgm:t>
    </dgm:pt>
    <dgm:pt modelId="{74150CAF-0154-4767-811B-27F88F7C6CCA}">
      <dgm:prSet/>
      <dgm:spPr/>
      <dgm:t>
        <a:bodyPr/>
        <a:lstStyle/>
        <a:p>
          <a:pPr algn="ctr"/>
          <a:r>
            <a:rPr lang="en-NZ" dirty="0"/>
            <a:t>Understanding the diversity of transgender identities and experiences </a:t>
          </a:r>
          <a:endParaRPr lang="en-US" dirty="0"/>
        </a:p>
      </dgm:t>
    </dgm:pt>
    <dgm:pt modelId="{5BA29D4A-0D43-48BB-BAD4-1BCBE86BAEAE}" type="parTrans" cxnId="{C0014ABC-6C35-4476-93A8-27D533E095D6}">
      <dgm:prSet/>
      <dgm:spPr/>
      <dgm:t>
        <a:bodyPr/>
        <a:lstStyle/>
        <a:p>
          <a:pPr algn="ctr"/>
          <a:endParaRPr lang="en-US"/>
        </a:p>
      </dgm:t>
    </dgm:pt>
    <dgm:pt modelId="{C1BAD77F-E781-44A7-B3D5-B99AD91B1E8D}" type="sibTrans" cxnId="{C0014ABC-6C35-4476-93A8-27D533E095D6}">
      <dgm:prSet/>
      <dgm:spPr/>
      <dgm:t>
        <a:bodyPr/>
        <a:lstStyle/>
        <a:p>
          <a:pPr algn="ctr"/>
          <a:endParaRPr lang="en-US"/>
        </a:p>
      </dgm:t>
    </dgm:pt>
    <dgm:pt modelId="{BF76D7E7-6DCE-46CA-8D42-0F3E4394E9B5}">
      <dgm:prSet/>
      <dgm:spPr/>
      <dgm:t>
        <a:bodyPr/>
        <a:lstStyle/>
        <a:p>
          <a:pPr algn="ctr"/>
          <a:r>
            <a:rPr lang="en-NZ"/>
            <a:t>Addressing inequalities </a:t>
          </a:r>
          <a:endParaRPr lang="en-US"/>
        </a:p>
      </dgm:t>
    </dgm:pt>
    <dgm:pt modelId="{3D0349A1-BAC2-41AE-8B6D-3E46884A218C}" type="parTrans" cxnId="{3FB9300D-DADD-4AD7-9E72-15279808A47B}">
      <dgm:prSet/>
      <dgm:spPr/>
      <dgm:t>
        <a:bodyPr/>
        <a:lstStyle/>
        <a:p>
          <a:pPr algn="ctr"/>
          <a:endParaRPr lang="en-US"/>
        </a:p>
      </dgm:t>
    </dgm:pt>
    <dgm:pt modelId="{48300B81-F5BB-402A-A8FD-82F001158562}" type="sibTrans" cxnId="{3FB9300D-DADD-4AD7-9E72-15279808A47B}">
      <dgm:prSet/>
      <dgm:spPr/>
      <dgm:t>
        <a:bodyPr/>
        <a:lstStyle/>
        <a:p>
          <a:pPr algn="ctr"/>
          <a:endParaRPr lang="en-US"/>
        </a:p>
      </dgm:t>
    </dgm:pt>
    <dgm:pt modelId="{23CA1544-B253-4D50-AA55-3B898D5A01BD}">
      <dgm:prSet/>
      <dgm:spPr/>
      <dgm:t>
        <a:bodyPr/>
        <a:lstStyle/>
        <a:p>
          <a:pPr algn="ctr"/>
          <a:r>
            <a:rPr lang="en-NZ"/>
            <a:t>Discrimination </a:t>
          </a:r>
          <a:endParaRPr lang="en-US"/>
        </a:p>
      </dgm:t>
    </dgm:pt>
    <dgm:pt modelId="{1910D5E9-758F-491D-A960-27D7C2834505}" type="parTrans" cxnId="{80E67C02-482A-454A-8696-F17AB1F7BF64}">
      <dgm:prSet/>
      <dgm:spPr/>
      <dgm:t>
        <a:bodyPr/>
        <a:lstStyle/>
        <a:p>
          <a:pPr algn="ctr"/>
          <a:endParaRPr lang="en-US"/>
        </a:p>
      </dgm:t>
    </dgm:pt>
    <dgm:pt modelId="{A3EF5A38-C7C2-4123-A18C-DBC0B5584EB6}" type="sibTrans" cxnId="{80E67C02-482A-454A-8696-F17AB1F7BF64}">
      <dgm:prSet/>
      <dgm:spPr/>
      <dgm:t>
        <a:bodyPr/>
        <a:lstStyle/>
        <a:p>
          <a:pPr algn="ctr"/>
          <a:endParaRPr lang="en-US"/>
        </a:p>
      </dgm:t>
    </dgm:pt>
    <dgm:pt modelId="{DF34767B-1EAC-47B1-AB0A-2698AD03C9A3}">
      <dgm:prSet/>
      <dgm:spPr/>
      <dgm:t>
        <a:bodyPr/>
        <a:lstStyle/>
        <a:p>
          <a:pPr algn="ctr"/>
          <a:r>
            <a:rPr lang="en-NZ"/>
            <a:t>Access to employment and housing </a:t>
          </a:r>
          <a:endParaRPr lang="en-US"/>
        </a:p>
      </dgm:t>
    </dgm:pt>
    <dgm:pt modelId="{D54BA9EB-DFD1-4424-8839-050E86DD57D5}" type="parTrans" cxnId="{E580E60E-27CF-446E-B0CD-96E22464A751}">
      <dgm:prSet/>
      <dgm:spPr/>
      <dgm:t>
        <a:bodyPr/>
        <a:lstStyle/>
        <a:p>
          <a:pPr algn="ctr"/>
          <a:endParaRPr lang="en-US"/>
        </a:p>
      </dgm:t>
    </dgm:pt>
    <dgm:pt modelId="{2001B797-A7EA-4691-A56B-2CDFE0AA8A08}" type="sibTrans" cxnId="{E580E60E-27CF-446E-B0CD-96E22464A751}">
      <dgm:prSet/>
      <dgm:spPr/>
      <dgm:t>
        <a:bodyPr/>
        <a:lstStyle/>
        <a:p>
          <a:pPr algn="ctr"/>
          <a:endParaRPr lang="en-US"/>
        </a:p>
      </dgm:t>
    </dgm:pt>
    <dgm:pt modelId="{9FAE5375-0C5F-449F-B38E-AB1795916DFE}">
      <dgm:prSet/>
      <dgm:spPr/>
      <dgm:t>
        <a:bodyPr/>
        <a:lstStyle/>
        <a:p>
          <a:pPr algn="ctr"/>
          <a:r>
            <a:rPr lang="en-NZ"/>
            <a:t>Transphobia </a:t>
          </a:r>
          <a:endParaRPr lang="en-US"/>
        </a:p>
      </dgm:t>
    </dgm:pt>
    <dgm:pt modelId="{D77E6B0A-77B2-4A0C-9A39-282A19B8732B}" type="parTrans" cxnId="{D8A551FF-EE07-466D-8F84-507C893C2A20}">
      <dgm:prSet/>
      <dgm:spPr/>
      <dgm:t>
        <a:bodyPr/>
        <a:lstStyle/>
        <a:p>
          <a:pPr algn="ctr"/>
          <a:endParaRPr lang="en-US"/>
        </a:p>
      </dgm:t>
    </dgm:pt>
    <dgm:pt modelId="{59106439-6B68-481C-BCDA-1B1B3FF6E29A}" type="sibTrans" cxnId="{D8A551FF-EE07-466D-8F84-507C893C2A20}">
      <dgm:prSet/>
      <dgm:spPr/>
      <dgm:t>
        <a:bodyPr/>
        <a:lstStyle/>
        <a:p>
          <a:pPr algn="ctr"/>
          <a:endParaRPr lang="en-US"/>
        </a:p>
      </dgm:t>
    </dgm:pt>
    <dgm:pt modelId="{C1851577-39B7-43FF-A25F-80A7F81E8D83}">
      <dgm:prSet/>
      <dgm:spPr/>
      <dgm:t>
        <a:bodyPr/>
        <a:lstStyle/>
        <a:p>
          <a:r>
            <a:rPr lang="en-NZ" dirty="0"/>
            <a:t>Challenging the biological determinism and binary thinking of movements for gender equality</a:t>
          </a:r>
        </a:p>
      </dgm:t>
    </dgm:pt>
    <dgm:pt modelId="{C16CBA00-8DF5-4013-B9EB-2C4075659750}" type="parTrans" cxnId="{511273FA-D705-4ECC-9782-44048B3AD2FF}">
      <dgm:prSet/>
      <dgm:spPr/>
      <dgm:t>
        <a:bodyPr/>
        <a:lstStyle/>
        <a:p>
          <a:endParaRPr lang="en-NZ"/>
        </a:p>
      </dgm:t>
    </dgm:pt>
    <dgm:pt modelId="{CF6514D7-F4A5-4BAC-964E-BD9E47398FC7}" type="sibTrans" cxnId="{511273FA-D705-4ECC-9782-44048B3AD2FF}">
      <dgm:prSet/>
      <dgm:spPr/>
      <dgm:t>
        <a:bodyPr/>
        <a:lstStyle/>
        <a:p>
          <a:endParaRPr lang="en-NZ"/>
        </a:p>
      </dgm:t>
    </dgm:pt>
    <dgm:pt modelId="{FDA38545-B9C3-40ED-A05B-6D7FBC7208F1}" type="pres">
      <dgm:prSet presAssocID="{93B69C69-2D7A-4B5C-A7AD-070D6FC75E61}" presName="linear" presStyleCnt="0">
        <dgm:presLayoutVars>
          <dgm:animLvl val="lvl"/>
          <dgm:resizeHandles val="exact"/>
        </dgm:presLayoutVars>
      </dgm:prSet>
      <dgm:spPr/>
    </dgm:pt>
    <dgm:pt modelId="{0BD4A17E-83A1-4E25-BAE4-73BB89D29FA0}" type="pres">
      <dgm:prSet presAssocID="{6516B825-BDD9-49D3-8F39-F68AD0D56072}" presName="parentText" presStyleLbl="node1" presStyleIdx="0" presStyleCnt="7">
        <dgm:presLayoutVars>
          <dgm:chMax val="0"/>
          <dgm:bulletEnabled val="1"/>
        </dgm:presLayoutVars>
      </dgm:prSet>
      <dgm:spPr/>
    </dgm:pt>
    <dgm:pt modelId="{84AA8961-0611-4D3C-A8C8-66F2CBEA1A74}" type="pres">
      <dgm:prSet presAssocID="{A78C7AC9-CC52-4A03-B7DA-8C5231EBF74D}" presName="spacer" presStyleCnt="0"/>
      <dgm:spPr/>
    </dgm:pt>
    <dgm:pt modelId="{D1358F4F-2A01-4E0F-BA73-CCE001274835}" type="pres">
      <dgm:prSet presAssocID="{C1851577-39B7-43FF-A25F-80A7F81E8D83}" presName="parentText" presStyleLbl="node1" presStyleIdx="1" presStyleCnt="7">
        <dgm:presLayoutVars>
          <dgm:chMax val="0"/>
          <dgm:bulletEnabled val="1"/>
        </dgm:presLayoutVars>
      </dgm:prSet>
      <dgm:spPr/>
    </dgm:pt>
    <dgm:pt modelId="{FA2BF3B8-7930-4F18-A7C8-2B4D4687FA5C}" type="pres">
      <dgm:prSet presAssocID="{CF6514D7-F4A5-4BAC-964E-BD9E47398FC7}" presName="spacer" presStyleCnt="0"/>
      <dgm:spPr/>
    </dgm:pt>
    <dgm:pt modelId="{81E775EB-B0DA-4FC7-AE00-C6277C7AB3F5}" type="pres">
      <dgm:prSet presAssocID="{74150CAF-0154-4767-811B-27F88F7C6CCA}" presName="parentText" presStyleLbl="node1" presStyleIdx="2" presStyleCnt="7">
        <dgm:presLayoutVars>
          <dgm:chMax val="0"/>
          <dgm:bulletEnabled val="1"/>
        </dgm:presLayoutVars>
      </dgm:prSet>
      <dgm:spPr/>
    </dgm:pt>
    <dgm:pt modelId="{18DC82A2-CCD4-425B-91FA-2A9246A6CC20}" type="pres">
      <dgm:prSet presAssocID="{C1BAD77F-E781-44A7-B3D5-B99AD91B1E8D}" presName="spacer" presStyleCnt="0"/>
      <dgm:spPr/>
    </dgm:pt>
    <dgm:pt modelId="{9BCE3141-A8D4-4E15-9D41-207467A0122C}" type="pres">
      <dgm:prSet presAssocID="{BF76D7E7-6DCE-46CA-8D42-0F3E4394E9B5}" presName="parentText" presStyleLbl="node1" presStyleIdx="3" presStyleCnt="7">
        <dgm:presLayoutVars>
          <dgm:chMax val="0"/>
          <dgm:bulletEnabled val="1"/>
        </dgm:presLayoutVars>
      </dgm:prSet>
      <dgm:spPr/>
    </dgm:pt>
    <dgm:pt modelId="{C873C676-A6C7-42EB-83CC-A8BB87EEDC55}" type="pres">
      <dgm:prSet presAssocID="{48300B81-F5BB-402A-A8FD-82F001158562}" presName="spacer" presStyleCnt="0"/>
      <dgm:spPr/>
    </dgm:pt>
    <dgm:pt modelId="{DAD75817-815B-4E8E-A292-105743A37969}" type="pres">
      <dgm:prSet presAssocID="{23CA1544-B253-4D50-AA55-3B898D5A01BD}" presName="parentText" presStyleLbl="node1" presStyleIdx="4" presStyleCnt="7">
        <dgm:presLayoutVars>
          <dgm:chMax val="0"/>
          <dgm:bulletEnabled val="1"/>
        </dgm:presLayoutVars>
      </dgm:prSet>
      <dgm:spPr/>
    </dgm:pt>
    <dgm:pt modelId="{0F0E1621-40A4-4AA7-9B82-048EB5B7060D}" type="pres">
      <dgm:prSet presAssocID="{A3EF5A38-C7C2-4123-A18C-DBC0B5584EB6}" presName="spacer" presStyleCnt="0"/>
      <dgm:spPr/>
    </dgm:pt>
    <dgm:pt modelId="{ABE8140E-BC74-41A9-9B36-5F3B922C7219}" type="pres">
      <dgm:prSet presAssocID="{DF34767B-1EAC-47B1-AB0A-2698AD03C9A3}" presName="parentText" presStyleLbl="node1" presStyleIdx="5" presStyleCnt="7">
        <dgm:presLayoutVars>
          <dgm:chMax val="0"/>
          <dgm:bulletEnabled val="1"/>
        </dgm:presLayoutVars>
      </dgm:prSet>
      <dgm:spPr/>
    </dgm:pt>
    <dgm:pt modelId="{1FC0E78A-3829-4C4B-A543-7C9E56F1F4F2}" type="pres">
      <dgm:prSet presAssocID="{2001B797-A7EA-4691-A56B-2CDFE0AA8A08}" presName="spacer" presStyleCnt="0"/>
      <dgm:spPr/>
    </dgm:pt>
    <dgm:pt modelId="{BD81BDD6-F730-4118-985D-5CDA74C94A0A}" type="pres">
      <dgm:prSet presAssocID="{9FAE5375-0C5F-449F-B38E-AB1795916DFE}" presName="parentText" presStyleLbl="node1" presStyleIdx="6" presStyleCnt="7">
        <dgm:presLayoutVars>
          <dgm:chMax val="0"/>
          <dgm:bulletEnabled val="1"/>
        </dgm:presLayoutVars>
      </dgm:prSet>
      <dgm:spPr/>
    </dgm:pt>
  </dgm:ptLst>
  <dgm:cxnLst>
    <dgm:cxn modelId="{80E67C02-482A-454A-8696-F17AB1F7BF64}" srcId="{93B69C69-2D7A-4B5C-A7AD-070D6FC75E61}" destId="{23CA1544-B253-4D50-AA55-3B898D5A01BD}" srcOrd="4" destOrd="0" parTransId="{1910D5E9-758F-491D-A960-27D7C2834505}" sibTransId="{A3EF5A38-C7C2-4123-A18C-DBC0B5584EB6}"/>
    <dgm:cxn modelId="{BA17C605-7B95-4805-90F7-5578A16EE910}" type="presOf" srcId="{23CA1544-B253-4D50-AA55-3B898D5A01BD}" destId="{DAD75817-815B-4E8E-A292-105743A37969}" srcOrd="0" destOrd="0" presId="urn:microsoft.com/office/officeart/2005/8/layout/vList2"/>
    <dgm:cxn modelId="{3FB9300D-DADD-4AD7-9E72-15279808A47B}" srcId="{93B69C69-2D7A-4B5C-A7AD-070D6FC75E61}" destId="{BF76D7E7-6DCE-46CA-8D42-0F3E4394E9B5}" srcOrd="3" destOrd="0" parTransId="{3D0349A1-BAC2-41AE-8B6D-3E46884A218C}" sibTransId="{48300B81-F5BB-402A-A8FD-82F001158562}"/>
    <dgm:cxn modelId="{E580E60E-27CF-446E-B0CD-96E22464A751}" srcId="{93B69C69-2D7A-4B5C-A7AD-070D6FC75E61}" destId="{DF34767B-1EAC-47B1-AB0A-2698AD03C9A3}" srcOrd="5" destOrd="0" parTransId="{D54BA9EB-DFD1-4424-8839-050E86DD57D5}" sibTransId="{2001B797-A7EA-4691-A56B-2CDFE0AA8A08}"/>
    <dgm:cxn modelId="{80888A33-D220-4201-B308-D269D129F173}" type="presOf" srcId="{C1851577-39B7-43FF-A25F-80A7F81E8D83}" destId="{D1358F4F-2A01-4E0F-BA73-CCE001274835}" srcOrd="0" destOrd="0" presId="urn:microsoft.com/office/officeart/2005/8/layout/vList2"/>
    <dgm:cxn modelId="{FBC7CF6B-A788-4DF4-B1C9-B6D99BFCDC9D}" type="presOf" srcId="{DF34767B-1EAC-47B1-AB0A-2698AD03C9A3}" destId="{ABE8140E-BC74-41A9-9B36-5F3B922C7219}" srcOrd="0" destOrd="0" presId="urn:microsoft.com/office/officeart/2005/8/layout/vList2"/>
    <dgm:cxn modelId="{F0CF2A58-0437-44AF-B1E5-80FB600980BF}" type="presOf" srcId="{9FAE5375-0C5F-449F-B38E-AB1795916DFE}" destId="{BD81BDD6-F730-4118-985D-5CDA74C94A0A}" srcOrd="0" destOrd="0" presId="urn:microsoft.com/office/officeart/2005/8/layout/vList2"/>
    <dgm:cxn modelId="{98A0E09F-B4C1-41D3-9328-8472032C51D8}" type="presOf" srcId="{6516B825-BDD9-49D3-8F39-F68AD0D56072}" destId="{0BD4A17E-83A1-4E25-BAE4-73BB89D29FA0}" srcOrd="0" destOrd="0" presId="urn:microsoft.com/office/officeart/2005/8/layout/vList2"/>
    <dgm:cxn modelId="{CE4EA7B5-8F41-4544-9EEA-399E0065CD36}" type="presOf" srcId="{93B69C69-2D7A-4B5C-A7AD-070D6FC75E61}" destId="{FDA38545-B9C3-40ED-A05B-6D7FBC7208F1}" srcOrd="0" destOrd="0" presId="urn:microsoft.com/office/officeart/2005/8/layout/vList2"/>
    <dgm:cxn modelId="{C0014ABC-6C35-4476-93A8-27D533E095D6}" srcId="{93B69C69-2D7A-4B5C-A7AD-070D6FC75E61}" destId="{74150CAF-0154-4767-811B-27F88F7C6CCA}" srcOrd="2" destOrd="0" parTransId="{5BA29D4A-0D43-48BB-BAD4-1BCBE86BAEAE}" sibTransId="{C1BAD77F-E781-44A7-B3D5-B99AD91B1E8D}"/>
    <dgm:cxn modelId="{C72957BE-301B-421E-B1C2-49B05D2C4156}" srcId="{93B69C69-2D7A-4B5C-A7AD-070D6FC75E61}" destId="{6516B825-BDD9-49D3-8F39-F68AD0D56072}" srcOrd="0" destOrd="0" parTransId="{D32B3FF4-BEEE-40A2-85F5-B814B2C38F29}" sibTransId="{A78C7AC9-CC52-4A03-B7DA-8C5231EBF74D}"/>
    <dgm:cxn modelId="{CD2D6BDC-FB01-4742-952A-D6F75B527EAE}" type="presOf" srcId="{BF76D7E7-6DCE-46CA-8D42-0F3E4394E9B5}" destId="{9BCE3141-A8D4-4E15-9D41-207467A0122C}" srcOrd="0" destOrd="0" presId="urn:microsoft.com/office/officeart/2005/8/layout/vList2"/>
    <dgm:cxn modelId="{8FDA2BF9-6452-44FE-B3FA-9145BC1DC51F}" type="presOf" srcId="{74150CAF-0154-4767-811B-27F88F7C6CCA}" destId="{81E775EB-B0DA-4FC7-AE00-C6277C7AB3F5}" srcOrd="0" destOrd="0" presId="urn:microsoft.com/office/officeart/2005/8/layout/vList2"/>
    <dgm:cxn modelId="{511273FA-D705-4ECC-9782-44048B3AD2FF}" srcId="{93B69C69-2D7A-4B5C-A7AD-070D6FC75E61}" destId="{C1851577-39B7-43FF-A25F-80A7F81E8D83}" srcOrd="1" destOrd="0" parTransId="{C16CBA00-8DF5-4013-B9EB-2C4075659750}" sibTransId="{CF6514D7-F4A5-4BAC-964E-BD9E47398FC7}"/>
    <dgm:cxn modelId="{D8A551FF-EE07-466D-8F84-507C893C2A20}" srcId="{93B69C69-2D7A-4B5C-A7AD-070D6FC75E61}" destId="{9FAE5375-0C5F-449F-B38E-AB1795916DFE}" srcOrd="6" destOrd="0" parTransId="{D77E6B0A-77B2-4A0C-9A39-282A19B8732B}" sibTransId="{59106439-6B68-481C-BCDA-1B1B3FF6E29A}"/>
    <dgm:cxn modelId="{4E7355E1-A601-40BE-B929-F83F19AD2160}" type="presParOf" srcId="{FDA38545-B9C3-40ED-A05B-6D7FBC7208F1}" destId="{0BD4A17E-83A1-4E25-BAE4-73BB89D29FA0}" srcOrd="0" destOrd="0" presId="urn:microsoft.com/office/officeart/2005/8/layout/vList2"/>
    <dgm:cxn modelId="{F8BB9DA3-BCB3-47D3-A759-91F6FBB1285A}" type="presParOf" srcId="{FDA38545-B9C3-40ED-A05B-6D7FBC7208F1}" destId="{84AA8961-0611-4D3C-A8C8-66F2CBEA1A74}" srcOrd="1" destOrd="0" presId="urn:microsoft.com/office/officeart/2005/8/layout/vList2"/>
    <dgm:cxn modelId="{6B531227-2651-4641-B077-A8FD1DE71636}" type="presParOf" srcId="{FDA38545-B9C3-40ED-A05B-6D7FBC7208F1}" destId="{D1358F4F-2A01-4E0F-BA73-CCE001274835}" srcOrd="2" destOrd="0" presId="urn:microsoft.com/office/officeart/2005/8/layout/vList2"/>
    <dgm:cxn modelId="{C2BED890-67F3-4C75-8754-B7FA52F9F757}" type="presParOf" srcId="{FDA38545-B9C3-40ED-A05B-6D7FBC7208F1}" destId="{FA2BF3B8-7930-4F18-A7C8-2B4D4687FA5C}" srcOrd="3" destOrd="0" presId="urn:microsoft.com/office/officeart/2005/8/layout/vList2"/>
    <dgm:cxn modelId="{59B73168-AF53-4F38-A318-16B67BB44CA3}" type="presParOf" srcId="{FDA38545-B9C3-40ED-A05B-6D7FBC7208F1}" destId="{81E775EB-B0DA-4FC7-AE00-C6277C7AB3F5}" srcOrd="4" destOrd="0" presId="urn:microsoft.com/office/officeart/2005/8/layout/vList2"/>
    <dgm:cxn modelId="{519CC7DC-2B2D-45B1-ADB9-095E5F9C9376}" type="presParOf" srcId="{FDA38545-B9C3-40ED-A05B-6D7FBC7208F1}" destId="{18DC82A2-CCD4-425B-91FA-2A9246A6CC20}" srcOrd="5" destOrd="0" presId="urn:microsoft.com/office/officeart/2005/8/layout/vList2"/>
    <dgm:cxn modelId="{681E0132-A9C1-44E1-AD3C-B9A62AB3C9D4}" type="presParOf" srcId="{FDA38545-B9C3-40ED-A05B-6D7FBC7208F1}" destId="{9BCE3141-A8D4-4E15-9D41-207467A0122C}" srcOrd="6" destOrd="0" presId="urn:microsoft.com/office/officeart/2005/8/layout/vList2"/>
    <dgm:cxn modelId="{D947B25C-225D-4CF1-AD96-829CDD0D6718}" type="presParOf" srcId="{FDA38545-B9C3-40ED-A05B-6D7FBC7208F1}" destId="{C873C676-A6C7-42EB-83CC-A8BB87EEDC55}" srcOrd="7" destOrd="0" presId="urn:microsoft.com/office/officeart/2005/8/layout/vList2"/>
    <dgm:cxn modelId="{64D31A63-8218-447B-B6BF-81264759B4D3}" type="presParOf" srcId="{FDA38545-B9C3-40ED-A05B-6D7FBC7208F1}" destId="{DAD75817-815B-4E8E-A292-105743A37969}" srcOrd="8" destOrd="0" presId="urn:microsoft.com/office/officeart/2005/8/layout/vList2"/>
    <dgm:cxn modelId="{4E267FEC-516E-4FBB-A892-9C752324AE7A}" type="presParOf" srcId="{FDA38545-B9C3-40ED-A05B-6D7FBC7208F1}" destId="{0F0E1621-40A4-4AA7-9B82-048EB5B7060D}" srcOrd="9" destOrd="0" presId="urn:microsoft.com/office/officeart/2005/8/layout/vList2"/>
    <dgm:cxn modelId="{D2AF234E-3C31-40AA-BF97-AEAFA01169C4}" type="presParOf" srcId="{FDA38545-B9C3-40ED-A05B-6D7FBC7208F1}" destId="{ABE8140E-BC74-41A9-9B36-5F3B922C7219}" srcOrd="10" destOrd="0" presId="urn:microsoft.com/office/officeart/2005/8/layout/vList2"/>
    <dgm:cxn modelId="{EE0229F2-2825-4A80-8948-C80099A5F110}" type="presParOf" srcId="{FDA38545-B9C3-40ED-A05B-6D7FBC7208F1}" destId="{1FC0E78A-3829-4C4B-A543-7C9E56F1F4F2}" srcOrd="11" destOrd="0" presId="urn:microsoft.com/office/officeart/2005/8/layout/vList2"/>
    <dgm:cxn modelId="{AE7F70CC-508B-4F75-A4C9-B88AB0C7A797}" type="presParOf" srcId="{FDA38545-B9C3-40ED-A05B-6D7FBC7208F1}" destId="{BD81BDD6-F730-4118-985D-5CDA74C94A0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1202CE-183F-4FB6-A4E8-6D8D5F7F15F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BC2CE65-5CEB-440A-A71E-DEFA37BAA0BF}">
      <dgm:prSet/>
      <dgm:spPr/>
      <dgm:t>
        <a:bodyPr/>
        <a:lstStyle/>
        <a:p>
          <a:r>
            <a:rPr lang="en-NZ"/>
            <a:t>Sex and sexuality are often referred to as the last taboo</a:t>
          </a:r>
          <a:endParaRPr lang="en-US"/>
        </a:p>
      </dgm:t>
    </dgm:pt>
    <dgm:pt modelId="{54B6D5A3-5B01-442B-9FE1-CC90E0590521}" type="parTrans" cxnId="{85955200-247F-4CD9-9615-3319E29BEC31}">
      <dgm:prSet/>
      <dgm:spPr/>
      <dgm:t>
        <a:bodyPr/>
        <a:lstStyle/>
        <a:p>
          <a:endParaRPr lang="en-US"/>
        </a:p>
      </dgm:t>
    </dgm:pt>
    <dgm:pt modelId="{EF77504E-297B-4B78-A754-0F394234B3F0}" type="sibTrans" cxnId="{85955200-247F-4CD9-9615-3319E29BEC31}">
      <dgm:prSet/>
      <dgm:spPr/>
      <dgm:t>
        <a:bodyPr/>
        <a:lstStyle/>
        <a:p>
          <a:endParaRPr lang="en-US"/>
        </a:p>
      </dgm:t>
    </dgm:pt>
    <dgm:pt modelId="{27DEA796-EDA3-48D6-B681-C37FD1F23DCC}">
      <dgm:prSet/>
      <dgm:spPr/>
      <dgm:t>
        <a:bodyPr/>
        <a:lstStyle/>
        <a:p>
          <a:r>
            <a:rPr lang="en-NZ"/>
            <a:t>It can be an area that people are uncomfortable discussing.</a:t>
          </a:r>
          <a:endParaRPr lang="en-US"/>
        </a:p>
      </dgm:t>
    </dgm:pt>
    <dgm:pt modelId="{F2AC17E9-A8A4-4CA5-A392-9FC2B0E6EA7C}" type="parTrans" cxnId="{AE60CCF8-26F7-4500-958E-D5B65571227A}">
      <dgm:prSet/>
      <dgm:spPr/>
      <dgm:t>
        <a:bodyPr/>
        <a:lstStyle/>
        <a:p>
          <a:endParaRPr lang="en-US"/>
        </a:p>
      </dgm:t>
    </dgm:pt>
    <dgm:pt modelId="{D46CF45A-C56D-4A32-B2F5-96EAB336B73B}" type="sibTrans" cxnId="{AE60CCF8-26F7-4500-958E-D5B65571227A}">
      <dgm:prSet/>
      <dgm:spPr/>
      <dgm:t>
        <a:bodyPr/>
        <a:lstStyle/>
        <a:p>
          <a:endParaRPr lang="en-US"/>
        </a:p>
      </dgm:t>
    </dgm:pt>
    <dgm:pt modelId="{A5E68836-9775-40AE-B876-4D1F98FEE865}">
      <dgm:prSet/>
      <dgm:spPr/>
      <dgm:t>
        <a:bodyPr/>
        <a:lstStyle/>
        <a:p>
          <a:r>
            <a:rPr lang="en-NZ"/>
            <a:t>All societies regulate and approve certain patterns of sexuality and disapprove others (Stevens, 2011).</a:t>
          </a:r>
          <a:endParaRPr lang="en-US"/>
        </a:p>
      </dgm:t>
    </dgm:pt>
    <dgm:pt modelId="{9F8EB84F-8A56-4247-AE56-9196C0E1EF5D}" type="parTrans" cxnId="{46510006-21D1-4BD2-8CE6-C5C893673DCC}">
      <dgm:prSet/>
      <dgm:spPr/>
      <dgm:t>
        <a:bodyPr/>
        <a:lstStyle/>
        <a:p>
          <a:endParaRPr lang="en-US"/>
        </a:p>
      </dgm:t>
    </dgm:pt>
    <dgm:pt modelId="{F2513382-EF13-4913-8959-48136BDAA5E7}" type="sibTrans" cxnId="{46510006-21D1-4BD2-8CE6-C5C893673DCC}">
      <dgm:prSet/>
      <dgm:spPr/>
      <dgm:t>
        <a:bodyPr/>
        <a:lstStyle/>
        <a:p>
          <a:endParaRPr lang="en-US"/>
        </a:p>
      </dgm:t>
    </dgm:pt>
    <dgm:pt modelId="{9D5E8584-EBE2-4542-AB5D-4A6F37021E33}">
      <dgm:prSet/>
      <dgm:spPr/>
      <dgm:t>
        <a:bodyPr/>
        <a:lstStyle/>
        <a:p>
          <a:r>
            <a:rPr lang="en-NZ"/>
            <a:t>How human sexuality is expressed and patterned has been the subject of regulation in societies over centuries (Stevens, 2007). </a:t>
          </a:r>
          <a:endParaRPr lang="en-US"/>
        </a:p>
      </dgm:t>
    </dgm:pt>
    <dgm:pt modelId="{E56DAECD-36D9-49C7-B5F2-2F0266B81F81}" type="parTrans" cxnId="{B6C8E512-B4AE-407E-9FFF-D39363F0ADEC}">
      <dgm:prSet/>
      <dgm:spPr/>
      <dgm:t>
        <a:bodyPr/>
        <a:lstStyle/>
        <a:p>
          <a:endParaRPr lang="en-US"/>
        </a:p>
      </dgm:t>
    </dgm:pt>
    <dgm:pt modelId="{3DE6928F-7F1D-4AD8-AEC1-B75025757A52}" type="sibTrans" cxnId="{B6C8E512-B4AE-407E-9FFF-D39363F0ADEC}">
      <dgm:prSet/>
      <dgm:spPr/>
      <dgm:t>
        <a:bodyPr/>
        <a:lstStyle/>
        <a:p>
          <a:endParaRPr lang="en-US"/>
        </a:p>
      </dgm:t>
    </dgm:pt>
    <dgm:pt modelId="{21499BDE-DD5C-4B73-901F-02EC36679871}">
      <dgm:prSet/>
      <dgm:spPr/>
      <dgm:t>
        <a:bodyPr/>
        <a:lstStyle/>
        <a:p>
          <a:r>
            <a:rPr lang="en-NZ"/>
            <a:t>As individuals we are encouraged to measure our sexual identity and sexual experiences against a politically and popularly supported ideal (Marsh, Keating, Punch &amp; Harden, 2009).</a:t>
          </a:r>
          <a:endParaRPr lang="en-US"/>
        </a:p>
      </dgm:t>
    </dgm:pt>
    <dgm:pt modelId="{639EB425-D142-4F15-BC68-E4D569CB64C8}" type="parTrans" cxnId="{0740755A-BDEC-4E7D-8A51-555818504268}">
      <dgm:prSet/>
      <dgm:spPr/>
      <dgm:t>
        <a:bodyPr/>
        <a:lstStyle/>
        <a:p>
          <a:endParaRPr lang="en-US"/>
        </a:p>
      </dgm:t>
    </dgm:pt>
    <dgm:pt modelId="{C18E291E-51F6-4CD8-AA07-DED12636FD00}" type="sibTrans" cxnId="{0740755A-BDEC-4E7D-8A51-555818504268}">
      <dgm:prSet/>
      <dgm:spPr/>
      <dgm:t>
        <a:bodyPr/>
        <a:lstStyle/>
        <a:p>
          <a:endParaRPr lang="en-US"/>
        </a:p>
      </dgm:t>
    </dgm:pt>
    <dgm:pt modelId="{6FC00B85-EC6C-44B6-8833-DB3616906A23}">
      <dgm:prSet/>
      <dgm:spPr/>
      <dgm:t>
        <a:bodyPr/>
        <a:lstStyle/>
        <a:p>
          <a:r>
            <a:rPr lang="en-NZ"/>
            <a:t>This “ideal” can act as hegemonic, in the ways we accept and attempt to meet this ideal. </a:t>
          </a:r>
          <a:endParaRPr lang="en-US"/>
        </a:p>
      </dgm:t>
    </dgm:pt>
    <dgm:pt modelId="{4E9FD196-E8EE-404B-BC79-64FA4725E744}" type="parTrans" cxnId="{DDF05CFE-AB85-447A-8864-CECCABE4C52B}">
      <dgm:prSet/>
      <dgm:spPr/>
      <dgm:t>
        <a:bodyPr/>
        <a:lstStyle/>
        <a:p>
          <a:endParaRPr lang="en-US"/>
        </a:p>
      </dgm:t>
    </dgm:pt>
    <dgm:pt modelId="{7B36D67C-518E-4DB6-8C74-29B542511A83}" type="sibTrans" cxnId="{DDF05CFE-AB85-447A-8864-CECCABE4C52B}">
      <dgm:prSet/>
      <dgm:spPr/>
      <dgm:t>
        <a:bodyPr/>
        <a:lstStyle/>
        <a:p>
          <a:endParaRPr lang="en-US"/>
        </a:p>
      </dgm:t>
    </dgm:pt>
    <dgm:pt modelId="{FEC59C97-224D-43A4-965D-948F2934D8D3}" type="pres">
      <dgm:prSet presAssocID="{821202CE-183F-4FB6-A4E8-6D8D5F7F15F0}" presName="diagram" presStyleCnt="0">
        <dgm:presLayoutVars>
          <dgm:dir/>
          <dgm:resizeHandles val="exact"/>
        </dgm:presLayoutVars>
      </dgm:prSet>
      <dgm:spPr/>
    </dgm:pt>
    <dgm:pt modelId="{5B93F341-693B-4C01-A055-4154423F83BD}" type="pres">
      <dgm:prSet presAssocID="{9BC2CE65-5CEB-440A-A71E-DEFA37BAA0BF}" presName="node" presStyleLbl="node1" presStyleIdx="0" presStyleCnt="6">
        <dgm:presLayoutVars>
          <dgm:bulletEnabled val="1"/>
        </dgm:presLayoutVars>
      </dgm:prSet>
      <dgm:spPr/>
    </dgm:pt>
    <dgm:pt modelId="{9CDA239E-B442-4FB5-8029-82A01AA93A04}" type="pres">
      <dgm:prSet presAssocID="{EF77504E-297B-4B78-A754-0F394234B3F0}" presName="sibTrans" presStyleCnt="0"/>
      <dgm:spPr/>
    </dgm:pt>
    <dgm:pt modelId="{D419252F-48C3-47D3-A75C-296F2C116C0A}" type="pres">
      <dgm:prSet presAssocID="{27DEA796-EDA3-48D6-B681-C37FD1F23DCC}" presName="node" presStyleLbl="node1" presStyleIdx="1" presStyleCnt="6">
        <dgm:presLayoutVars>
          <dgm:bulletEnabled val="1"/>
        </dgm:presLayoutVars>
      </dgm:prSet>
      <dgm:spPr/>
    </dgm:pt>
    <dgm:pt modelId="{C0A158C0-1923-419B-8F9A-07D31F0956FF}" type="pres">
      <dgm:prSet presAssocID="{D46CF45A-C56D-4A32-B2F5-96EAB336B73B}" presName="sibTrans" presStyleCnt="0"/>
      <dgm:spPr/>
    </dgm:pt>
    <dgm:pt modelId="{06737112-425E-483D-B6F4-FD89ED847608}" type="pres">
      <dgm:prSet presAssocID="{A5E68836-9775-40AE-B876-4D1F98FEE865}" presName="node" presStyleLbl="node1" presStyleIdx="2" presStyleCnt="6">
        <dgm:presLayoutVars>
          <dgm:bulletEnabled val="1"/>
        </dgm:presLayoutVars>
      </dgm:prSet>
      <dgm:spPr/>
    </dgm:pt>
    <dgm:pt modelId="{815C021E-8870-4823-8EBD-F3B0EBCD0810}" type="pres">
      <dgm:prSet presAssocID="{F2513382-EF13-4913-8959-48136BDAA5E7}" presName="sibTrans" presStyleCnt="0"/>
      <dgm:spPr/>
    </dgm:pt>
    <dgm:pt modelId="{351E4868-57A9-42D9-89EB-0F231F1C1A8B}" type="pres">
      <dgm:prSet presAssocID="{9D5E8584-EBE2-4542-AB5D-4A6F37021E33}" presName="node" presStyleLbl="node1" presStyleIdx="3" presStyleCnt="6">
        <dgm:presLayoutVars>
          <dgm:bulletEnabled val="1"/>
        </dgm:presLayoutVars>
      </dgm:prSet>
      <dgm:spPr/>
    </dgm:pt>
    <dgm:pt modelId="{91426F7B-C61C-45FB-9C03-F49C90FB9802}" type="pres">
      <dgm:prSet presAssocID="{3DE6928F-7F1D-4AD8-AEC1-B75025757A52}" presName="sibTrans" presStyleCnt="0"/>
      <dgm:spPr/>
    </dgm:pt>
    <dgm:pt modelId="{B3B8CB3F-D976-4A65-924A-CE9584CE8F42}" type="pres">
      <dgm:prSet presAssocID="{21499BDE-DD5C-4B73-901F-02EC36679871}" presName="node" presStyleLbl="node1" presStyleIdx="4" presStyleCnt="6">
        <dgm:presLayoutVars>
          <dgm:bulletEnabled val="1"/>
        </dgm:presLayoutVars>
      </dgm:prSet>
      <dgm:spPr/>
    </dgm:pt>
    <dgm:pt modelId="{A668B6F7-6241-42D8-90F3-7D3590492E41}" type="pres">
      <dgm:prSet presAssocID="{C18E291E-51F6-4CD8-AA07-DED12636FD00}" presName="sibTrans" presStyleCnt="0"/>
      <dgm:spPr/>
    </dgm:pt>
    <dgm:pt modelId="{F06A6AED-9EF6-4464-87AD-9F9411BDE071}" type="pres">
      <dgm:prSet presAssocID="{6FC00B85-EC6C-44B6-8833-DB3616906A23}" presName="node" presStyleLbl="node1" presStyleIdx="5" presStyleCnt="6">
        <dgm:presLayoutVars>
          <dgm:bulletEnabled val="1"/>
        </dgm:presLayoutVars>
      </dgm:prSet>
      <dgm:spPr/>
    </dgm:pt>
  </dgm:ptLst>
  <dgm:cxnLst>
    <dgm:cxn modelId="{85955200-247F-4CD9-9615-3319E29BEC31}" srcId="{821202CE-183F-4FB6-A4E8-6D8D5F7F15F0}" destId="{9BC2CE65-5CEB-440A-A71E-DEFA37BAA0BF}" srcOrd="0" destOrd="0" parTransId="{54B6D5A3-5B01-442B-9FE1-CC90E0590521}" sibTransId="{EF77504E-297B-4B78-A754-0F394234B3F0}"/>
    <dgm:cxn modelId="{FEC1FD05-23EC-4902-B7BC-0157B12D5012}" type="presOf" srcId="{21499BDE-DD5C-4B73-901F-02EC36679871}" destId="{B3B8CB3F-D976-4A65-924A-CE9584CE8F42}" srcOrd="0" destOrd="0" presId="urn:microsoft.com/office/officeart/2005/8/layout/default"/>
    <dgm:cxn modelId="{46510006-21D1-4BD2-8CE6-C5C893673DCC}" srcId="{821202CE-183F-4FB6-A4E8-6D8D5F7F15F0}" destId="{A5E68836-9775-40AE-B876-4D1F98FEE865}" srcOrd="2" destOrd="0" parTransId="{9F8EB84F-8A56-4247-AE56-9196C0E1EF5D}" sibTransId="{F2513382-EF13-4913-8959-48136BDAA5E7}"/>
    <dgm:cxn modelId="{B6C8E512-B4AE-407E-9FFF-D39363F0ADEC}" srcId="{821202CE-183F-4FB6-A4E8-6D8D5F7F15F0}" destId="{9D5E8584-EBE2-4542-AB5D-4A6F37021E33}" srcOrd="3" destOrd="0" parTransId="{E56DAECD-36D9-49C7-B5F2-2F0266B81F81}" sibTransId="{3DE6928F-7F1D-4AD8-AEC1-B75025757A52}"/>
    <dgm:cxn modelId="{28DBCC3E-31FC-4268-9582-FD7DAA017CCC}" type="presOf" srcId="{9BC2CE65-5CEB-440A-A71E-DEFA37BAA0BF}" destId="{5B93F341-693B-4C01-A055-4154423F83BD}" srcOrd="0" destOrd="0" presId="urn:microsoft.com/office/officeart/2005/8/layout/default"/>
    <dgm:cxn modelId="{0ECBE362-B641-419D-B9DD-9101E307F5F7}" type="presOf" srcId="{27DEA796-EDA3-48D6-B681-C37FD1F23DCC}" destId="{D419252F-48C3-47D3-A75C-296F2C116C0A}" srcOrd="0" destOrd="0" presId="urn:microsoft.com/office/officeart/2005/8/layout/default"/>
    <dgm:cxn modelId="{17F08372-62A9-49D7-A274-DC437E5E67FD}" type="presOf" srcId="{821202CE-183F-4FB6-A4E8-6D8D5F7F15F0}" destId="{FEC59C97-224D-43A4-965D-948F2934D8D3}" srcOrd="0" destOrd="0" presId="urn:microsoft.com/office/officeart/2005/8/layout/default"/>
    <dgm:cxn modelId="{112F0153-DD25-4613-A0FE-F2EB0FCF7BAD}" type="presOf" srcId="{9D5E8584-EBE2-4542-AB5D-4A6F37021E33}" destId="{351E4868-57A9-42D9-89EB-0F231F1C1A8B}" srcOrd="0" destOrd="0" presId="urn:microsoft.com/office/officeart/2005/8/layout/default"/>
    <dgm:cxn modelId="{0740755A-BDEC-4E7D-8A51-555818504268}" srcId="{821202CE-183F-4FB6-A4E8-6D8D5F7F15F0}" destId="{21499BDE-DD5C-4B73-901F-02EC36679871}" srcOrd="4" destOrd="0" parTransId="{639EB425-D142-4F15-BC68-E4D569CB64C8}" sibTransId="{C18E291E-51F6-4CD8-AA07-DED12636FD00}"/>
    <dgm:cxn modelId="{FB3626C5-C1AC-4852-8CCA-C5DCEAD46C36}" type="presOf" srcId="{6FC00B85-EC6C-44B6-8833-DB3616906A23}" destId="{F06A6AED-9EF6-4464-87AD-9F9411BDE071}" srcOrd="0" destOrd="0" presId="urn:microsoft.com/office/officeart/2005/8/layout/default"/>
    <dgm:cxn modelId="{0CA10CD0-113C-43F2-928E-4760C1FF5EE5}" type="presOf" srcId="{A5E68836-9775-40AE-B876-4D1F98FEE865}" destId="{06737112-425E-483D-B6F4-FD89ED847608}" srcOrd="0" destOrd="0" presId="urn:microsoft.com/office/officeart/2005/8/layout/default"/>
    <dgm:cxn modelId="{AE60CCF8-26F7-4500-958E-D5B65571227A}" srcId="{821202CE-183F-4FB6-A4E8-6D8D5F7F15F0}" destId="{27DEA796-EDA3-48D6-B681-C37FD1F23DCC}" srcOrd="1" destOrd="0" parTransId="{F2AC17E9-A8A4-4CA5-A392-9FC2B0E6EA7C}" sibTransId="{D46CF45A-C56D-4A32-B2F5-96EAB336B73B}"/>
    <dgm:cxn modelId="{DDF05CFE-AB85-447A-8864-CECCABE4C52B}" srcId="{821202CE-183F-4FB6-A4E8-6D8D5F7F15F0}" destId="{6FC00B85-EC6C-44B6-8833-DB3616906A23}" srcOrd="5" destOrd="0" parTransId="{4E9FD196-E8EE-404B-BC79-64FA4725E744}" sibTransId="{7B36D67C-518E-4DB6-8C74-29B542511A83}"/>
    <dgm:cxn modelId="{855F89E8-D9E9-48C5-B371-C60D7513B1C4}" type="presParOf" srcId="{FEC59C97-224D-43A4-965D-948F2934D8D3}" destId="{5B93F341-693B-4C01-A055-4154423F83BD}" srcOrd="0" destOrd="0" presId="urn:microsoft.com/office/officeart/2005/8/layout/default"/>
    <dgm:cxn modelId="{14F5A0C7-12B8-43CC-808B-08F22161766E}" type="presParOf" srcId="{FEC59C97-224D-43A4-965D-948F2934D8D3}" destId="{9CDA239E-B442-4FB5-8029-82A01AA93A04}" srcOrd="1" destOrd="0" presId="urn:microsoft.com/office/officeart/2005/8/layout/default"/>
    <dgm:cxn modelId="{9F5EFBD5-F0B6-4932-B7F2-29DA5FEF1A23}" type="presParOf" srcId="{FEC59C97-224D-43A4-965D-948F2934D8D3}" destId="{D419252F-48C3-47D3-A75C-296F2C116C0A}" srcOrd="2" destOrd="0" presId="urn:microsoft.com/office/officeart/2005/8/layout/default"/>
    <dgm:cxn modelId="{C0A21A42-8FC3-4D40-B211-73F3EB585701}" type="presParOf" srcId="{FEC59C97-224D-43A4-965D-948F2934D8D3}" destId="{C0A158C0-1923-419B-8F9A-07D31F0956FF}" srcOrd="3" destOrd="0" presId="urn:microsoft.com/office/officeart/2005/8/layout/default"/>
    <dgm:cxn modelId="{526A491E-E673-4B22-B7B6-5BFCAE1C5AAE}" type="presParOf" srcId="{FEC59C97-224D-43A4-965D-948F2934D8D3}" destId="{06737112-425E-483D-B6F4-FD89ED847608}" srcOrd="4" destOrd="0" presId="urn:microsoft.com/office/officeart/2005/8/layout/default"/>
    <dgm:cxn modelId="{F7FBCF00-FBDA-42B9-ABE2-6C83C24A90F6}" type="presParOf" srcId="{FEC59C97-224D-43A4-965D-948F2934D8D3}" destId="{815C021E-8870-4823-8EBD-F3B0EBCD0810}" srcOrd="5" destOrd="0" presId="urn:microsoft.com/office/officeart/2005/8/layout/default"/>
    <dgm:cxn modelId="{D0A710D2-72FF-4507-A933-A1C707D66B49}" type="presParOf" srcId="{FEC59C97-224D-43A4-965D-948F2934D8D3}" destId="{351E4868-57A9-42D9-89EB-0F231F1C1A8B}" srcOrd="6" destOrd="0" presId="urn:microsoft.com/office/officeart/2005/8/layout/default"/>
    <dgm:cxn modelId="{79AF9E23-CCEC-4EB5-BBA8-5DF77C8788C0}" type="presParOf" srcId="{FEC59C97-224D-43A4-965D-948F2934D8D3}" destId="{91426F7B-C61C-45FB-9C03-F49C90FB9802}" srcOrd="7" destOrd="0" presId="urn:microsoft.com/office/officeart/2005/8/layout/default"/>
    <dgm:cxn modelId="{B78F0D46-B9CE-47C9-BB71-2F804C22CB36}" type="presParOf" srcId="{FEC59C97-224D-43A4-965D-948F2934D8D3}" destId="{B3B8CB3F-D976-4A65-924A-CE9584CE8F42}" srcOrd="8" destOrd="0" presId="urn:microsoft.com/office/officeart/2005/8/layout/default"/>
    <dgm:cxn modelId="{C2519D1E-C035-46AE-AFD4-BAD8ECC53FCE}" type="presParOf" srcId="{FEC59C97-224D-43A4-965D-948F2934D8D3}" destId="{A668B6F7-6241-42D8-90F3-7D3590492E41}" srcOrd="9" destOrd="0" presId="urn:microsoft.com/office/officeart/2005/8/layout/default"/>
    <dgm:cxn modelId="{EAE10294-5221-408B-B67B-E11CB7B5E8EA}" type="presParOf" srcId="{FEC59C97-224D-43A4-965D-948F2934D8D3}" destId="{F06A6AED-9EF6-4464-87AD-9F9411BDE07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0EA8DD-2AB1-47FD-8CF3-C1ECF44038C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13CB61B-40BA-43C7-9D3E-63EEB646B7F4}">
      <dgm:prSet/>
      <dgm:spPr/>
      <dgm:t>
        <a:bodyPr/>
        <a:lstStyle/>
        <a:p>
          <a:r>
            <a:rPr lang="en-NZ"/>
            <a:t>Christian attitudes to the body and to sex have shaped (and continues to shape) social norms</a:t>
          </a:r>
          <a:endParaRPr lang="en-US"/>
        </a:p>
      </dgm:t>
    </dgm:pt>
    <dgm:pt modelId="{2008EC0B-E130-467E-8478-47D30BC3A02F}" type="parTrans" cxnId="{9238A61D-B83C-4523-A2FD-A095BEB19CF6}">
      <dgm:prSet/>
      <dgm:spPr/>
      <dgm:t>
        <a:bodyPr/>
        <a:lstStyle/>
        <a:p>
          <a:endParaRPr lang="en-US"/>
        </a:p>
      </dgm:t>
    </dgm:pt>
    <dgm:pt modelId="{3CF7BFC3-AC22-455A-88BE-0FCE4DD1BC02}" type="sibTrans" cxnId="{9238A61D-B83C-4523-A2FD-A095BEB19CF6}">
      <dgm:prSet/>
      <dgm:spPr/>
      <dgm:t>
        <a:bodyPr/>
        <a:lstStyle/>
        <a:p>
          <a:endParaRPr lang="en-US"/>
        </a:p>
      </dgm:t>
    </dgm:pt>
    <dgm:pt modelId="{D5363076-8A1D-4597-85FA-58C2689444BE}">
      <dgm:prSet/>
      <dgm:spPr/>
      <dgm:t>
        <a:bodyPr/>
        <a:lstStyle/>
        <a:p>
          <a:r>
            <a:rPr lang="en-NZ"/>
            <a:t>Positions the body as dangerous (especially the female body) as it is the site of temptation (for men).  (Stevens, 2007, 2011)</a:t>
          </a:r>
          <a:endParaRPr lang="en-US"/>
        </a:p>
      </dgm:t>
    </dgm:pt>
    <dgm:pt modelId="{E09318F8-C2C5-4716-BA68-40D8039CE3A1}" type="parTrans" cxnId="{673F7626-ED9E-4181-9E4F-469884846E9A}">
      <dgm:prSet/>
      <dgm:spPr/>
      <dgm:t>
        <a:bodyPr/>
        <a:lstStyle/>
        <a:p>
          <a:endParaRPr lang="en-US"/>
        </a:p>
      </dgm:t>
    </dgm:pt>
    <dgm:pt modelId="{D84B7B19-BE8E-4AFD-9777-7B8551A6F253}" type="sibTrans" cxnId="{673F7626-ED9E-4181-9E4F-469884846E9A}">
      <dgm:prSet/>
      <dgm:spPr/>
      <dgm:t>
        <a:bodyPr/>
        <a:lstStyle/>
        <a:p>
          <a:endParaRPr lang="en-US"/>
        </a:p>
      </dgm:t>
    </dgm:pt>
    <dgm:pt modelId="{942FDA9D-ACFB-42F5-B0B0-31D06E3B9071}">
      <dgm:prSet/>
      <dgm:spPr/>
      <dgm:t>
        <a:bodyPr/>
        <a:lstStyle/>
        <a:p>
          <a:r>
            <a:rPr lang="en-NZ"/>
            <a:t>Sex was for procreation by a married couple only– anything else was sinful(Stevens, 2011).</a:t>
          </a:r>
          <a:endParaRPr lang="en-US"/>
        </a:p>
      </dgm:t>
    </dgm:pt>
    <dgm:pt modelId="{79BBCC4C-3846-400B-99EE-2F5A5C144BC3}" type="parTrans" cxnId="{0E978B50-8E97-4E49-801C-53B3171966FF}">
      <dgm:prSet/>
      <dgm:spPr/>
      <dgm:t>
        <a:bodyPr/>
        <a:lstStyle/>
        <a:p>
          <a:endParaRPr lang="en-US"/>
        </a:p>
      </dgm:t>
    </dgm:pt>
    <dgm:pt modelId="{B250C725-299B-434C-8842-A0BF45B31119}" type="sibTrans" cxnId="{0E978B50-8E97-4E49-801C-53B3171966FF}">
      <dgm:prSet/>
      <dgm:spPr/>
      <dgm:t>
        <a:bodyPr/>
        <a:lstStyle/>
        <a:p>
          <a:endParaRPr lang="en-US"/>
        </a:p>
      </dgm:t>
    </dgm:pt>
    <dgm:pt modelId="{3B180FB5-BE3F-4579-8BF7-FFE64759B6CB}">
      <dgm:prSet/>
      <dgm:spPr/>
      <dgm:t>
        <a:bodyPr/>
        <a:lstStyle/>
        <a:p>
          <a:r>
            <a:rPr lang="en-NZ"/>
            <a:t>Social movements that opposed this view were crushed(Stevens, 2011).</a:t>
          </a:r>
          <a:endParaRPr lang="en-US"/>
        </a:p>
      </dgm:t>
    </dgm:pt>
    <dgm:pt modelId="{62A41CC6-A661-4BD3-BC91-9BDA005B09C3}" type="parTrans" cxnId="{3AF40C13-9483-4DD9-88ED-D0CEB11B6BF1}">
      <dgm:prSet/>
      <dgm:spPr/>
      <dgm:t>
        <a:bodyPr/>
        <a:lstStyle/>
        <a:p>
          <a:endParaRPr lang="en-US"/>
        </a:p>
      </dgm:t>
    </dgm:pt>
    <dgm:pt modelId="{188076EA-49F2-44A3-9FBD-411FA12D2E31}" type="sibTrans" cxnId="{3AF40C13-9483-4DD9-88ED-D0CEB11B6BF1}">
      <dgm:prSet/>
      <dgm:spPr/>
      <dgm:t>
        <a:bodyPr/>
        <a:lstStyle/>
        <a:p>
          <a:endParaRPr lang="en-US"/>
        </a:p>
      </dgm:t>
    </dgm:pt>
    <dgm:pt modelId="{41BD0E21-0B7D-480A-ABB4-CCA6D6E14A66}">
      <dgm:prSet/>
      <dgm:spPr/>
      <dgm:t>
        <a:bodyPr/>
        <a:lstStyle/>
        <a:p>
          <a:r>
            <a:rPr lang="en-NZ"/>
            <a:t>In a 1993 letter to his bishops, John Paul said both sex before marriage and contraception were intrinsically evil (Stevens, 2011).</a:t>
          </a:r>
          <a:endParaRPr lang="en-US"/>
        </a:p>
      </dgm:t>
    </dgm:pt>
    <dgm:pt modelId="{BB3C7C3B-A474-4E1C-B9A1-48A1E2F621D1}" type="parTrans" cxnId="{E3C996FE-7438-446B-9784-83AC63EF9A6A}">
      <dgm:prSet/>
      <dgm:spPr/>
      <dgm:t>
        <a:bodyPr/>
        <a:lstStyle/>
        <a:p>
          <a:endParaRPr lang="en-US"/>
        </a:p>
      </dgm:t>
    </dgm:pt>
    <dgm:pt modelId="{A80A48E9-642D-4DA0-B97D-BA4D4DC70679}" type="sibTrans" cxnId="{E3C996FE-7438-446B-9784-83AC63EF9A6A}">
      <dgm:prSet/>
      <dgm:spPr/>
      <dgm:t>
        <a:bodyPr/>
        <a:lstStyle/>
        <a:p>
          <a:endParaRPr lang="en-US"/>
        </a:p>
      </dgm:t>
    </dgm:pt>
    <dgm:pt modelId="{AB5D709F-5B80-422B-AB57-0E35FB9CDA2D}" type="pres">
      <dgm:prSet presAssocID="{D10EA8DD-2AB1-47FD-8CF3-C1ECF44038C0}" presName="diagram" presStyleCnt="0">
        <dgm:presLayoutVars>
          <dgm:dir/>
          <dgm:resizeHandles val="exact"/>
        </dgm:presLayoutVars>
      </dgm:prSet>
      <dgm:spPr/>
    </dgm:pt>
    <dgm:pt modelId="{FB33451B-A118-4EE2-92E4-AD3DB0D13480}" type="pres">
      <dgm:prSet presAssocID="{013CB61B-40BA-43C7-9D3E-63EEB646B7F4}" presName="node" presStyleLbl="node1" presStyleIdx="0" presStyleCnt="5">
        <dgm:presLayoutVars>
          <dgm:bulletEnabled val="1"/>
        </dgm:presLayoutVars>
      </dgm:prSet>
      <dgm:spPr/>
    </dgm:pt>
    <dgm:pt modelId="{B5673E12-8304-48B9-88EA-B47161C131E7}" type="pres">
      <dgm:prSet presAssocID="{3CF7BFC3-AC22-455A-88BE-0FCE4DD1BC02}" presName="sibTrans" presStyleCnt="0"/>
      <dgm:spPr/>
    </dgm:pt>
    <dgm:pt modelId="{64D4D261-2B3C-450E-96F2-BF5F983FC527}" type="pres">
      <dgm:prSet presAssocID="{D5363076-8A1D-4597-85FA-58C2689444BE}" presName="node" presStyleLbl="node1" presStyleIdx="1" presStyleCnt="5">
        <dgm:presLayoutVars>
          <dgm:bulletEnabled val="1"/>
        </dgm:presLayoutVars>
      </dgm:prSet>
      <dgm:spPr/>
    </dgm:pt>
    <dgm:pt modelId="{4754E007-E1BE-4C5C-9F32-9DDD094CC057}" type="pres">
      <dgm:prSet presAssocID="{D84B7B19-BE8E-4AFD-9777-7B8551A6F253}" presName="sibTrans" presStyleCnt="0"/>
      <dgm:spPr/>
    </dgm:pt>
    <dgm:pt modelId="{2771859D-7EE3-4C7D-AD71-55F5154E4BE8}" type="pres">
      <dgm:prSet presAssocID="{942FDA9D-ACFB-42F5-B0B0-31D06E3B9071}" presName="node" presStyleLbl="node1" presStyleIdx="2" presStyleCnt="5">
        <dgm:presLayoutVars>
          <dgm:bulletEnabled val="1"/>
        </dgm:presLayoutVars>
      </dgm:prSet>
      <dgm:spPr/>
    </dgm:pt>
    <dgm:pt modelId="{7C10535F-2FB0-41E8-ABD1-A66478588548}" type="pres">
      <dgm:prSet presAssocID="{B250C725-299B-434C-8842-A0BF45B31119}" presName="sibTrans" presStyleCnt="0"/>
      <dgm:spPr/>
    </dgm:pt>
    <dgm:pt modelId="{F7B742FC-AA6B-44E4-A3D6-2C654E129626}" type="pres">
      <dgm:prSet presAssocID="{3B180FB5-BE3F-4579-8BF7-FFE64759B6CB}" presName="node" presStyleLbl="node1" presStyleIdx="3" presStyleCnt="5">
        <dgm:presLayoutVars>
          <dgm:bulletEnabled val="1"/>
        </dgm:presLayoutVars>
      </dgm:prSet>
      <dgm:spPr/>
    </dgm:pt>
    <dgm:pt modelId="{2B8168A4-6E66-4C82-9A0F-E9137F35CD34}" type="pres">
      <dgm:prSet presAssocID="{188076EA-49F2-44A3-9FBD-411FA12D2E31}" presName="sibTrans" presStyleCnt="0"/>
      <dgm:spPr/>
    </dgm:pt>
    <dgm:pt modelId="{8F3E8051-DB7A-4427-85EF-F378C0204AD3}" type="pres">
      <dgm:prSet presAssocID="{41BD0E21-0B7D-480A-ABB4-CCA6D6E14A66}" presName="node" presStyleLbl="node1" presStyleIdx="4" presStyleCnt="5">
        <dgm:presLayoutVars>
          <dgm:bulletEnabled val="1"/>
        </dgm:presLayoutVars>
      </dgm:prSet>
      <dgm:spPr/>
    </dgm:pt>
  </dgm:ptLst>
  <dgm:cxnLst>
    <dgm:cxn modelId="{6EA24507-0A32-4E11-A5A5-492E5C34A89A}" type="presOf" srcId="{013CB61B-40BA-43C7-9D3E-63EEB646B7F4}" destId="{FB33451B-A118-4EE2-92E4-AD3DB0D13480}" srcOrd="0" destOrd="0" presId="urn:microsoft.com/office/officeart/2005/8/layout/default"/>
    <dgm:cxn modelId="{5FC1E807-1C79-48E8-A816-CAA6463DC3D1}" type="presOf" srcId="{942FDA9D-ACFB-42F5-B0B0-31D06E3B9071}" destId="{2771859D-7EE3-4C7D-AD71-55F5154E4BE8}" srcOrd="0" destOrd="0" presId="urn:microsoft.com/office/officeart/2005/8/layout/default"/>
    <dgm:cxn modelId="{3AF40C13-9483-4DD9-88ED-D0CEB11B6BF1}" srcId="{D10EA8DD-2AB1-47FD-8CF3-C1ECF44038C0}" destId="{3B180FB5-BE3F-4579-8BF7-FFE64759B6CB}" srcOrd="3" destOrd="0" parTransId="{62A41CC6-A661-4BD3-BC91-9BDA005B09C3}" sibTransId="{188076EA-49F2-44A3-9FBD-411FA12D2E31}"/>
    <dgm:cxn modelId="{9238A61D-B83C-4523-A2FD-A095BEB19CF6}" srcId="{D10EA8DD-2AB1-47FD-8CF3-C1ECF44038C0}" destId="{013CB61B-40BA-43C7-9D3E-63EEB646B7F4}" srcOrd="0" destOrd="0" parTransId="{2008EC0B-E130-467E-8478-47D30BC3A02F}" sibTransId="{3CF7BFC3-AC22-455A-88BE-0FCE4DD1BC02}"/>
    <dgm:cxn modelId="{673F7626-ED9E-4181-9E4F-469884846E9A}" srcId="{D10EA8DD-2AB1-47FD-8CF3-C1ECF44038C0}" destId="{D5363076-8A1D-4597-85FA-58C2689444BE}" srcOrd="1" destOrd="0" parTransId="{E09318F8-C2C5-4716-BA68-40D8039CE3A1}" sibTransId="{D84B7B19-BE8E-4AFD-9777-7B8551A6F253}"/>
    <dgm:cxn modelId="{AAB9F066-5965-43C0-990D-D7FC61262EFA}" type="presOf" srcId="{41BD0E21-0B7D-480A-ABB4-CCA6D6E14A66}" destId="{8F3E8051-DB7A-4427-85EF-F378C0204AD3}" srcOrd="0" destOrd="0" presId="urn:microsoft.com/office/officeart/2005/8/layout/default"/>
    <dgm:cxn modelId="{0E978B50-8E97-4E49-801C-53B3171966FF}" srcId="{D10EA8DD-2AB1-47FD-8CF3-C1ECF44038C0}" destId="{942FDA9D-ACFB-42F5-B0B0-31D06E3B9071}" srcOrd="2" destOrd="0" parTransId="{79BBCC4C-3846-400B-99EE-2F5A5C144BC3}" sibTransId="{B250C725-299B-434C-8842-A0BF45B31119}"/>
    <dgm:cxn modelId="{91C8B95A-EA34-41A0-A6E3-139E716D0BCB}" type="presOf" srcId="{D5363076-8A1D-4597-85FA-58C2689444BE}" destId="{64D4D261-2B3C-450E-96F2-BF5F983FC527}" srcOrd="0" destOrd="0" presId="urn:microsoft.com/office/officeart/2005/8/layout/default"/>
    <dgm:cxn modelId="{6ADA1BD7-D8AE-4169-AB03-C4D792624016}" type="presOf" srcId="{D10EA8DD-2AB1-47FD-8CF3-C1ECF44038C0}" destId="{AB5D709F-5B80-422B-AB57-0E35FB9CDA2D}" srcOrd="0" destOrd="0" presId="urn:microsoft.com/office/officeart/2005/8/layout/default"/>
    <dgm:cxn modelId="{ACB3B2F3-56A5-4CDF-AADE-06234CCE6A1C}" type="presOf" srcId="{3B180FB5-BE3F-4579-8BF7-FFE64759B6CB}" destId="{F7B742FC-AA6B-44E4-A3D6-2C654E129626}" srcOrd="0" destOrd="0" presId="urn:microsoft.com/office/officeart/2005/8/layout/default"/>
    <dgm:cxn modelId="{E3C996FE-7438-446B-9784-83AC63EF9A6A}" srcId="{D10EA8DD-2AB1-47FD-8CF3-C1ECF44038C0}" destId="{41BD0E21-0B7D-480A-ABB4-CCA6D6E14A66}" srcOrd="4" destOrd="0" parTransId="{BB3C7C3B-A474-4E1C-B9A1-48A1E2F621D1}" sibTransId="{A80A48E9-642D-4DA0-B97D-BA4D4DC70679}"/>
    <dgm:cxn modelId="{EC271DEA-5864-49B0-ACD1-C855AC941A10}" type="presParOf" srcId="{AB5D709F-5B80-422B-AB57-0E35FB9CDA2D}" destId="{FB33451B-A118-4EE2-92E4-AD3DB0D13480}" srcOrd="0" destOrd="0" presId="urn:microsoft.com/office/officeart/2005/8/layout/default"/>
    <dgm:cxn modelId="{5DD328F2-E1FB-4DB2-ADB8-7B9397C2714D}" type="presParOf" srcId="{AB5D709F-5B80-422B-AB57-0E35FB9CDA2D}" destId="{B5673E12-8304-48B9-88EA-B47161C131E7}" srcOrd="1" destOrd="0" presId="urn:microsoft.com/office/officeart/2005/8/layout/default"/>
    <dgm:cxn modelId="{E0E1D3DD-6C0F-46E3-8F74-1D1F03F9EBC9}" type="presParOf" srcId="{AB5D709F-5B80-422B-AB57-0E35FB9CDA2D}" destId="{64D4D261-2B3C-450E-96F2-BF5F983FC527}" srcOrd="2" destOrd="0" presId="urn:microsoft.com/office/officeart/2005/8/layout/default"/>
    <dgm:cxn modelId="{A19EC94C-66C5-410F-804C-CD3DFA4735FF}" type="presParOf" srcId="{AB5D709F-5B80-422B-AB57-0E35FB9CDA2D}" destId="{4754E007-E1BE-4C5C-9F32-9DDD094CC057}" srcOrd="3" destOrd="0" presId="urn:microsoft.com/office/officeart/2005/8/layout/default"/>
    <dgm:cxn modelId="{B0C625EA-A433-48A9-8A25-301EA52B5A3B}" type="presParOf" srcId="{AB5D709F-5B80-422B-AB57-0E35FB9CDA2D}" destId="{2771859D-7EE3-4C7D-AD71-55F5154E4BE8}" srcOrd="4" destOrd="0" presId="urn:microsoft.com/office/officeart/2005/8/layout/default"/>
    <dgm:cxn modelId="{6DCBEC29-888F-49C9-B5D3-E3519F7368AB}" type="presParOf" srcId="{AB5D709F-5B80-422B-AB57-0E35FB9CDA2D}" destId="{7C10535F-2FB0-41E8-ABD1-A66478588548}" srcOrd="5" destOrd="0" presId="urn:microsoft.com/office/officeart/2005/8/layout/default"/>
    <dgm:cxn modelId="{C8E0D4BB-DE5A-4169-A1F0-7D4CB8C94268}" type="presParOf" srcId="{AB5D709F-5B80-422B-AB57-0E35FB9CDA2D}" destId="{F7B742FC-AA6B-44E4-A3D6-2C654E129626}" srcOrd="6" destOrd="0" presId="urn:microsoft.com/office/officeart/2005/8/layout/default"/>
    <dgm:cxn modelId="{6A016111-F544-4D83-8239-485914616330}" type="presParOf" srcId="{AB5D709F-5B80-422B-AB57-0E35FB9CDA2D}" destId="{2B8168A4-6E66-4C82-9A0F-E9137F35CD34}" srcOrd="7" destOrd="0" presId="urn:microsoft.com/office/officeart/2005/8/layout/default"/>
    <dgm:cxn modelId="{FF8B1C4B-5558-4B42-8A82-62AD3FB6F522}" type="presParOf" srcId="{AB5D709F-5B80-422B-AB57-0E35FB9CDA2D}" destId="{8F3E8051-DB7A-4427-85EF-F378C0204AD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87F927-833C-4A68-9E2A-BADEEBA966E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6C27D79-9913-4A9C-8C8B-BC0336AC8252}">
      <dgm:prSet/>
      <dgm:spPr/>
      <dgm:t>
        <a:bodyPr/>
        <a:lstStyle/>
        <a:p>
          <a:r>
            <a:rPr lang="en-NZ"/>
            <a:t>As Western societies modernised and secularised sexuality became the domain of doctors, illness, medicine and the law. </a:t>
          </a:r>
          <a:endParaRPr lang="en-US"/>
        </a:p>
      </dgm:t>
    </dgm:pt>
    <dgm:pt modelId="{4B49C63F-ACD6-4A38-9646-192F5EC548D2}" type="parTrans" cxnId="{883866C5-F13E-4A04-BC6A-BE07E1928038}">
      <dgm:prSet/>
      <dgm:spPr/>
      <dgm:t>
        <a:bodyPr/>
        <a:lstStyle/>
        <a:p>
          <a:endParaRPr lang="en-US"/>
        </a:p>
      </dgm:t>
    </dgm:pt>
    <dgm:pt modelId="{38D06B31-707B-4B6A-9440-F6BBFF3D3C5A}" type="sibTrans" cxnId="{883866C5-F13E-4A04-BC6A-BE07E1928038}">
      <dgm:prSet/>
      <dgm:spPr/>
      <dgm:t>
        <a:bodyPr/>
        <a:lstStyle/>
        <a:p>
          <a:endParaRPr lang="en-US"/>
        </a:p>
      </dgm:t>
    </dgm:pt>
    <dgm:pt modelId="{50B867D3-BE3F-40CC-998B-4BC84DA96DF7}">
      <dgm:prSet/>
      <dgm:spPr/>
      <dgm:t>
        <a:bodyPr/>
        <a:lstStyle/>
        <a:p>
          <a:r>
            <a:rPr lang="en-NZ"/>
            <a:t>The trend of modernity to classify, compartmentalise, label, and describe was also applied to human sexuality. </a:t>
          </a:r>
          <a:endParaRPr lang="en-US"/>
        </a:p>
      </dgm:t>
    </dgm:pt>
    <dgm:pt modelId="{E2008B50-2793-4B68-B714-28AF91C70278}" type="parTrans" cxnId="{DFC19D21-C115-4033-97F2-DB55F786B55B}">
      <dgm:prSet/>
      <dgm:spPr/>
      <dgm:t>
        <a:bodyPr/>
        <a:lstStyle/>
        <a:p>
          <a:endParaRPr lang="en-US"/>
        </a:p>
      </dgm:t>
    </dgm:pt>
    <dgm:pt modelId="{7567EFFB-0211-448A-A8E5-988A139297B2}" type="sibTrans" cxnId="{DFC19D21-C115-4033-97F2-DB55F786B55B}">
      <dgm:prSet/>
      <dgm:spPr/>
      <dgm:t>
        <a:bodyPr/>
        <a:lstStyle/>
        <a:p>
          <a:endParaRPr lang="en-US"/>
        </a:p>
      </dgm:t>
    </dgm:pt>
    <dgm:pt modelId="{57D94794-55DF-4DB6-A279-D222E85E3AC8}">
      <dgm:prSet/>
      <dgm:spPr/>
      <dgm:t>
        <a:bodyPr/>
        <a:lstStyle/>
        <a:p>
          <a:r>
            <a:rPr lang="en-NZ"/>
            <a:t>Continued the religious trend to position heterosexuality as normal.</a:t>
          </a:r>
          <a:endParaRPr lang="en-US"/>
        </a:p>
      </dgm:t>
    </dgm:pt>
    <dgm:pt modelId="{61B46A37-D445-45E2-8920-282EC6FD8BEA}" type="parTrans" cxnId="{E9A591D2-72DD-45CF-8322-4072DC097113}">
      <dgm:prSet/>
      <dgm:spPr/>
      <dgm:t>
        <a:bodyPr/>
        <a:lstStyle/>
        <a:p>
          <a:endParaRPr lang="en-US"/>
        </a:p>
      </dgm:t>
    </dgm:pt>
    <dgm:pt modelId="{07499FC1-2868-41C3-B3EB-8911CCEDDAD3}" type="sibTrans" cxnId="{E9A591D2-72DD-45CF-8322-4072DC097113}">
      <dgm:prSet/>
      <dgm:spPr/>
      <dgm:t>
        <a:bodyPr/>
        <a:lstStyle/>
        <a:p>
          <a:endParaRPr lang="en-US"/>
        </a:p>
      </dgm:t>
    </dgm:pt>
    <dgm:pt modelId="{C5826CD0-F0E4-4B56-9EB7-6750F5A0E212}">
      <dgm:prSet/>
      <dgm:spPr/>
      <dgm:t>
        <a:bodyPr/>
        <a:lstStyle/>
        <a:p>
          <a:r>
            <a:rPr lang="en-NZ" dirty="0"/>
            <a:t>Referencing supposedly immutable (unchangeable) biological rules of males and females needing to mate anything outside this was viewed as abnormal. </a:t>
          </a:r>
          <a:endParaRPr lang="en-US" dirty="0"/>
        </a:p>
      </dgm:t>
    </dgm:pt>
    <dgm:pt modelId="{42C2726D-C2D5-402B-BCF6-C5B017215406}" type="parTrans" cxnId="{C943094E-6127-4DC6-BA05-EB791FC48DB3}">
      <dgm:prSet/>
      <dgm:spPr/>
      <dgm:t>
        <a:bodyPr/>
        <a:lstStyle/>
        <a:p>
          <a:endParaRPr lang="en-US"/>
        </a:p>
      </dgm:t>
    </dgm:pt>
    <dgm:pt modelId="{5AABAC2A-9244-404A-9D60-7EED4C8D7D86}" type="sibTrans" cxnId="{C943094E-6127-4DC6-BA05-EB791FC48DB3}">
      <dgm:prSet/>
      <dgm:spPr/>
      <dgm:t>
        <a:bodyPr/>
        <a:lstStyle/>
        <a:p>
          <a:endParaRPr lang="en-US"/>
        </a:p>
      </dgm:t>
    </dgm:pt>
    <dgm:pt modelId="{0CF650B6-1357-4E13-8C8C-19D2FCD36F75}">
      <dgm:prSet/>
      <dgm:spPr/>
      <dgm:t>
        <a:bodyPr/>
        <a:lstStyle/>
        <a:p>
          <a:r>
            <a:rPr lang="en-NZ"/>
            <a:t>The difference was that rather than sin, science was invoked</a:t>
          </a:r>
          <a:endParaRPr lang="en-US"/>
        </a:p>
      </dgm:t>
    </dgm:pt>
    <dgm:pt modelId="{4B43C064-F972-4DDE-81D2-D38597CF84F1}" type="parTrans" cxnId="{07B8254C-801C-484D-8117-E2A983276F5E}">
      <dgm:prSet/>
      <dgm:spPr/>
      <dgm:t>
        <a:bodyPr/>
        <a:lstStyle/>
        <a:p>
          <a:endParaRPr lang="en-US"/>
        </a:p>
      </dgm:t>
    </dgm:pt>
    <dgm:pt modelId="{3B16A32C-6E59-4BB3-942D-773FA52283A0}" type="sibTrans" cxnId="{07B8254C-801C-484D-8117-E2A983276F5E}">
      <dgm:prSet/>
      <dgm:spPr/>
      <dgm:t>
        <a:bodyPr/>
        <a:lstStyle/>
        <a:p>
          <a:endParaRPr lang="en-US"/>
        </a:p>
      </dgm:t>
    </dgm:pt>
    <dgm:pt modelId="{74DD574D-B259-42B6-B32B-97CF94122E6B}">
      <dgm:prSet/>
      <dgm:spPr/>
      <dgm:t>
        <a:bodyPr/>
        <a:lstStyle/>
        <a:p>
          <a:r>
            <a:rPr lang="en-NZ"/>
            <a:t>The rise of typologies and categories of people (not just behaviours but the establishment of “deviant” identities (e.g “the homosexual”)</a:t>
          </a:r>
          <a:endParaRPr lang="en-US"/>
        </a:p>
      </dgm:t>
    </dgm:pt>
    <dgm:pt modelId="{212C4DC0-3972-47E5-B89C-438861356311}" type="parTrans" cxnId="{877608C8-E88B-4E71-9F19-E1FA858652F8}">
      <dgm:prSet/>
      <dgm:spPr/>
      <dgm:t>
        <a:bodyPr/>
        <a:lstStyle/>
        <a:p>
          <a:endParaRPr lang="en-US"/>
        </a:p>
      </dgm:t>
    </dgm:pt>
    <dgm:pt modelId="{1874BA99-AAED-42D0-B3AA-7660C7108D32}" type="sibTrans" cxnId="{877608C8-E88B-4E71-9F19-E1FA858652F8}">
      <dgm:prSet/>
      <dgm:spPr/>
      <dgm:t>
        <a:bodyPr/>
        <a:lstStyle/>
        <a:p>
          <a:endParaRPr lang="en-US"/>
        </a:p>
      </dgm:t>
    </dgm:pt>
    <dgm:pt modelId="{FF563E9B-1DCD-4B0E-9725-91E30B2E73DE}" type="pres">
      <dgm:prSet presAssocID="{3C87F927-833C-4A68-9E2A-BADEEBA966E5}" presName="diagram" presStyleCnt="0">
        <dgm:presLayoutVars>
          <dgm:dir/>
          <dgm:resizeHandles val="exact"/>
        </dgm:presLayoutVars>
      </dgm:prSet>
      <dgm:spPr/>
    </dgm:pt>
    <dgm:pt modelId="{A68408C5-DEB3-4617-9139-CCE5BA1B216A}" type="pres">
      <dgm:prSet presAssocID="{96C27D79-9913-4A9C-8C8B-BC0336AC8252}" presName="node" presStyleLbl="node1" presStyleIdx="0" presStyleCnt="6">
        <dgm:presLayoutVars>
          <dgm:bulletEnabled val="1"/>
        </dgm:presLayoutVars>
      </dgm:prSet>
      <dgm:spPr/>
    </dgm:pt>
    <dgm:pt modelId="{9E47190E-4CD3-4B28-B7EB-F3C0C02A2078}" type="pres">
      <dgm:prSet presAssocID="{38D06B31-707B-4B6A-9440-F6BBFF3D3C5A}" presName="sibTrans" presStyleCnt="0"/>
      <dgm:spPr/>
    </dgm:pt>
    <dgm:pt modelId="{A78A914A-F336-45D8-AD29-1A16F687B0AC}" type="pres">
      <dgm:prSet presAssocID="{50B867D3-BE3F-40CC-998B-4BC84DA96DF7}" presName="node" presStyleLbl="node1" presStyleIdx="1" presStyleCnt="6">
        <dgm:presLayoutVars>
          <dgm:bulletEnabled val="1"/>
        </dgm:presLayoutVars>
      </dgm:prSet>
      <dgm:spPr/>
    </dgm:pt>
    <dgm:pt modelId="{5A937542-1032-40F4-9978-A46067E73F9C}" type="pres">
      <dgm:prSet presAssocID="{7567EFFB-0211-448A-A8E5-988A139297B2}" presName="sibTrans" presStyleCnt="0"/>
      <dgm:spPr/>
    </dgm:pt>
    <dgm:pt modelId="{AE16143E-D524-45D9-B649-8191CE01BA54}" type="pres">
      <dgm:prSet presAssocID="{57D94794-55DF-4DB6-A279-D222E85E3AC8}" presName="node" presStyleLbl="node1" presStyleIdx="2" presStyleCnt="6">
        <dgm:presLayoutVars>
          <dgm:bulletEnabled val="1"/>
        </dgm:presLayoutVars>
      </dgm:prSet>
      <dgm:spPr/>
    </dgm:pt>
    <dgm:pt modelId="{9A16BE0E-ED2A-49E5-81A7-51FEE4D00941}" type="pres">
      <dgm:prSet presAssocID="{07499FC1-2868-41C3-B3EB-8911CCEDDAD3}" presName="sibTrans" presStyleCnt="0"/>
      <dgm:spPr/>
    </dgm:pt>
    <dgm:pt modelId="{F07BD97A-D2C7-4F22-8C1D-B455DA1F82BE}" type="pres">
      <dgm:prSet presAssocID="{C5826CD0-F0E4-4B56-9EB7-6750F5A0E212}" presName="node" presStyleLbl="node1" presStyleIdx="3" presStyleCnt="6">
        <dgm:presLayoutVars>
          <dgm:bulletEnabled val="1"/>
        </dgm:presLayoutVars>
      </dgm:prSet>
      <dgm:spPr/>
    </dgm:pt>
    <dgm:pt modelId="{59B4C01C-580C-4A92-9343-0ABA2D0287B0}" type="pres">
      <dgm:prSet presAssocID="{5AABAC2A-9244-404A-9D60-7EED4C8D7D86}" presName="sibTrans" presStyleCnt="0"/>
      <dgm:spPr/>
    </dgm:pt>
    <dgm:pt modelId="{B326B23B-CE8C-4C45-9255-913B0501BCE1}" type="pres">
      <dgm:prSet presAssocID="{0CF650B6-1357-4E13-8C8C-19D2FCD36F75}" presName="node" presStyleLbl="node1" presStyleIdx="4" presStyleCnt="6">
        <dgm:presLayoutVars>
          <dgm:bulletEnabled val="1"/>
        </dgm:presLayoutVars>
      </dgm:prSet>
      <dgm:spPr/>
    </dgm:pt>
    <dgm:pt modelId="{840C009F-E2AA-4FA9-9938-23E1110B9EB2}" type="pres">
      <dgm:prSet presAssocID="{3B16A32C-6E59-4BB3-942D-773FA52283A0}" presName="sibTrans" presStyleCnt="0"/>
      <dgm:spPr/>
    </dgm:pt>
    <dgm:pt modelId="{E7F27882-9E19-4352-9A1E-E4571F864374}" type="pres">
      <dgm:prSet presAssocID="{74DD574D-B259-42B6-B32B-97CF94122E6B}" presName="node" presStyleLbl="node1" presStyleIdx="5" presStyleCnt="6">
        <dgm:presLayoutVars>
          <dgm:bulletEnabled val="1"/>
        </dgm:presLayoutVars>
      </dgm:prSet>
      <dgm:spPr/>
    </dgm:pt>
  </dgm:ptLst>
  <dgm:cxnLst>
    <dgm:cxn modelId="{56F11B00-1AEF-4750-AB9E-DE3512C35DEA}" type="presOf" srcId="{50B867D3-BE3F-40CC-998B-4BC84DA96DF7}" destId="{A78A914A-F336-45D8-AD29-1A16F687B0AC}" srcOrd="0" destOrd="0" presId="urn:microsoft.com/office/officeart/2005/8/layout/default"/>
    <dgm:cxn modelId="{DFC19D21-C115-4033-97F2-DB55F786B55B}" srcId="{3C87F927-833C-4A68-9E2A-BADEEBA966E5}" destId="{50B867D3-BE3F-40CC-998B-4BC84DA96DF7}" srcOrd="1" destOrd="0" parTransId="{E2008B50-2793-4B68-B714-28AF91C70278}" sibTransId="{7567EFFB-0211-448A-A8E5-988A139297B2}"/>
    <dgm:cxn modelId="{07B8254C-801C-484D-8117-E2A983276F5E}" srcId="{3C87F927-833C-4A68-9E2A-BADEEBA966E5}" destId="{0CF650B6-1357-4E13-8C8C-19D2FCD36F75}" srcOrd="4" destOrd="0" parTransId="{4B43C064-F972-4DDE-81D2-D38597CF84F1}" sibTransId="{3B16A32C-6E59-4BB3-942D-773FA52283A0}"/>
    <dgm:cxn modelId="{7B81BE4D-6AD2-444E-AF0B-6D377D0CF370}" type="presOf" srcId="{3C87F927-833C-4A68-9E2A-BADEEBA966E5}" destId="{FF563E9B-1DCD-4B0E-9725-91E30B2E73DE}" srcOrd="0" destOrd="0" presId="urn:microsoft.com/office/officeart/2005/8/layout/default"/>
    <dgm:cxn modelId="{C943094E-6127-4DC6-BA05-EB791FC48DB3}" srcId="{3C87F927-833C-4A68-9E2A-BADEEBA966E5}" destId="{C5826CD0-F0E4-4B56-9EB7-6750F5A0E212}" srcOrd="3" destOrd="0" parTransId="{42C2726D-C2D5-402B-BCF6-C5B017215406}" sibTransId="{5AABAC2A-9244-404A-9D60-7EED4C8D7D86}"/>
    <dgm:cxn modelId="{82396372-7E74-463A-9A73-4A08678548DE}" type="presOf" srcId="{C5826CD0-F0E4-4B56-9EB7-6750F5A0E212}" destId="{F07BD97A-D2C7-4F22-8C1D-B455DA1F82BE}" srcOrd="0" destOrd="0" presId="urn:microsoft.com/office/officeart/2005/8/layout/default"/>
    <dgm:cxn modelId="{81BD9589-9B00-4F89-B198-DC613A9F23E8}" type="presOf" srcId="{74DD574D-B259-42B6-B32B-97CF94122E6B}" destId="{E7F27882-9E19-4352-9A1E-E4571F864374}" srcOrd="0" destOrd="0" presId="urn:microsoft.com/office/officeart/2005/8/layout/default"/>
    <dgm:cxn modelId="{6844D5A6-F5BE-4A6D-9EE1-8FD540102BD0}" type="presOf" srcId="{57D94794-55DF-4DB6-A279-D222E85E3AC8}" destId="{AE16143E-D524-45D9-B649-8191CE01BA54}" srcOrd="0" destOrd="0" presId="urn:microsoft.com/office/officeart/2005/8/layout/default"/>
    <dgm:cxn modelId="{447CC9AA-14FF-4FD9-AF5D-E9342018EB79}" type="presOf" srcId="{96C27D79-9913-4A9C-8C8B-BC0336AC8252}" destId="{A68408C5-DEB3-4617-9139-CCE5BA1B216A}" srcOrd="0" destOrd="0" presId="urn:microsoft.com/office/officeart/2005/8/layout/default"/>
    <dgm:cxn modelId="{A1C8FBBC-6429-4159-A4BF-EAFAB616746E}" type="presOf" srcId="{0CF650B6-1357-4E13-8C8C-19D2FCD36F75}" destId="{B326B23B-CE8C-4C45-9255-913B0501BCE1}" srcOrd="0" destOrd="0" presId="urn:microsoft.com/office/officeart/2005/8/layout/default"/>
    <dgm:cxn modelId="{883866C5-F13E-4A04-BC6A-BE07E1928038}" srcId="{3C87F927-833C-4A68-9E2A-BADEEBA966E5}" destId="{96C27D79-9913-4A9C-8C8B-BC0336AC8252}" srcOrd="0" destOrd="0" parTransId="{4B49C63F-ACD6-4A38-9646-192F5EC548D2}" sibTransId="{38D06B31-707B-4B6A-9440-F6BBFF3D3C5A}"/>
    <dgm:cxn modelId="{877608C8-E88B-4E71-9F19-E1FA858652F8}" srcId="{3C87F927-833C-4A68-9E2A-BADEEBA966E5}" destId="{74DD574D-B259-42B6-B32B-97CF94122E6B}" srcOrd="5" destOrd="0" parTransId="{212C4DC0-3972-47E5-B89C-438861356311}" sibTransId="{1874BA99-AAED-42D0-B3AA-7660C7108D32}"/>
    <dgm:cxn modelId="{E9A591D2-72DD-45CF-8322-4072DC097113}" srcId="{3C87F927-833C-4A68-9E2A-BADEEBA966E5}" destId="{57D94794-55DF-4DB6-A279-D222E85E3AC8}" srcOrd="2" destOrd="0" parTransId="{61B46A37-D445-45E2-8920-282EC6FD8BEA}" sibTransId="{07499FC1-2868-41C3-B3EB-8911CCEDDAD3}"/>
    <dgm:cxn modelId="{241D37FA-F01A-42A4-A45F-573202BD89C1}" type="presParOf" srcId="{FF563E9B-1DCD-4B0E-9725-91E30B2E73DE}" destId="{A68408C5-DEB3-4617-9139-CCE5BA1B216A}" srcOrd="0" destOrd="0" presId="urn:microsoft.com/office/officeart/2005/8/layout/default"/>
    <dgm:cxn modelId="{9855F5A1-4C68-4438-AE0B-9C0B238C663F}" type="presParOf" srcId="{FF563E9B-1DCD-4B0E-9725-91E30B2E73DE}" destId="{9E47190E-4CD3-4B28-B7EB-F3C0C02A2078}" srcOrd="1" destOrd="0" presId="urn:microsoft.com/office/officeart/2005/8/layout/default"/>
    <dgm:cxn modelId="{FDEFDE27-C2AE-42D5-AC3B-AE0BC732424E}" type="presParOf" srcId="{FF563E9B-1DCD-4B0E-9725-91E30B2E73DE}" destId="{A78A914A-F336-45D8-AD29-1A16F687B0AC}" srcOrd="2" destOrd="0" presId="urn:microsoft.com/office/officeart/2005/8/layout/default"/>
    <dgm:cxn modelId="{A66CC740-62C0-4D5C-B86A-F0E0415FD610}" type="presParOf" srcId="{FF563E9B-1DCD-4B0E-9725-91E30B2E73DE}" destId="{5A937542-1032-40F4-9978-A46067E73F9C}" srcOrd="3" destOrd="0" presId="urn:microsoft.com/office/officeart/2005/8/layout/default"/>
    <dgm:cxn modelId="{074F39A8-71BB-4754-A887-AFC4975D248F}" type="presParOf" srcId="{FF563E9B-1DCD-4B0E-9725-91E30B2E73DE}" destId="{AE16143E-D524-45D9-B649-8191CE01BA54}" srcOrd="4" destOrd="0" presId="urn:microsoft.com/office/officeart/2005/8/layout/default"/>
    <dgm:cxn modelId="{53EB48FF-F7A6-4759-805A-32960B09707D}" type="presParOf" srcId="{FF563E9B-1DCD-4B0E-9725-91E30B2E73DE}" destId="{9A16BE0E-ED2A-49E5-81A7-51FEE4D00941}" srcOrd="5" destOrd="0" presId="urn:microsoft.com/office/officeart/2005/8/layout/default"/>
    <dgm:cxn modelId="{C63F0FDF-5D47-48B7-B6D2-0485DD82F94B}" type="presParOf" srcId="{FF563E9B-1DCD-4B0E-9725-91E30B2E73DE}" destId="{F07BD97A-D2C7-4F22-8C1D-B455DA1F82BE}" srcOrd="6" destOrd="0" presId="urn:microsoft.com/office/officeart/2005/8/layout/default"/>
    <dgm:cxn modelId="{42F5DE3C-14D8-48C5-98C3-00A82FE58886}" type="presParOf" srcId="{FF563E9B-1DCD-4B0E-9725-91E30B2E73DE}" destId="{59B4C01C-580C-4A92-9343-0ABA2D0287B0}" srcOrd="7" destOrd="0" presId="urn:microsoft.com/office/officeart/2005/8/layout/default"/>
    <dgm:cxn modelId="{11374474-F877-4E2B-A638-24AE85CECB48}" type="presParOf" srcId="{FF563E9B-1DCD-4B0E-9725-91E30B2E73DE}" destId="{B326B23B-CE8C-4C45-9255-913B0501BCE1}" srcOrd="8" destOrd="0" presId="urn:microsoft.com/office/officeart/2005/8/layout/default"/>
    <dgm:cxn modelId="{9A635104-1C7B-415C-B269-D34E429EE8CC}" type="presParOf" srcId="{FF563E9B-1DCD-4B0E-9725-91E30B2E73DE}" destId="{840C009F-E2AA-4FA9-9938-23E1110B9EB2}" srcOrd="9" destOrd="0" presId="urn:microsoft.com/office/officeart/2005/8/layout/default"/>
    <dgm:cxn modelId="{1D7F8EC7-BE8A-4B60-94D3-FD3143D8D307}" type="presParOf" srcId="{FF563E9B-1DCD-4B0E-9725-91E30B2E73DE}" destId="{E7F27882-9E19-4352-9A1E-E4571F86437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A8BB02-928D-437E-A4AC-4A43F76C73F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48B1308-AC1B-4C1D-9A48-0515CFD2E475}">
      <dgm:prSet/>
      <dgm:spPr/>
      <dgm:t>
        <a:bodyPr/>
        <a:lstStyle/>
        <a:p>
          <a:r>
            <a:rPr lang="en-NZ"/>
            <a:t>Theories of sexuality continued to be developed </a:t>
          </a:r>
          <a:endParaRPr lang="en-US"/>
        </a:p>
      </dgm:t>
    </dgm:pt>
    <dgm:pt modelId="{C03D26B5-EEC0-46D8-AEE4-9E1FDE8F48AC}" type="parTrans" cxnId="{9308E227-F1C4-4D12-A729-95B60298E01E}">
      <dgm:prSet/>
      <dgm:spPr/>
      <dgm:t>
        <a:bodyPr/>
        <a:lstStyle/>
        <a:p>
          <a:endParaRPr lang="en-US"/>
        </a:p>
      </dgm:t>
    </dgm:pt>
    <dgm:pt modelId="{F5EC912D-5E54-4404-8DA8-BBB4FDB77ADC}" type="sibTrans" cxnId="{9308E227-F1C4-4D12-A729-95B60298E01E}">
      <dgm:prSet/>
      <dgm:spPr/>
      <dgm:t>
        <a:bodyPr/>
        <a:lstStyle/>
        <a:p>
          <a:endParaRPr lang="en-US"/>
        </a:p>
      </dgm:t>
    </dgm:pt>
    <dgm:pt modelId="{03F3EE98-C0A2-41FA-A8CE-256736535C0C}">
      <dgm:prSet/>
      <dgm:spPr/>
      <dgm:t>
        <a:bodyPr/>
        <a:lstStyle/>
        <a:p>
          <a:r>
            <a:rPr lang="en-NZ"/>
            <a:t>E.g. Freud (repression of sexual desire appearing in neurosis) </a:t>
          </a:r>
          <a:endParaRPr lang="en-US"/>
        </a:p>
      </dgm:t>
    </dgm:pt>
    <dgm:pt modelId="{0BCBAD88-AAE2-4EA6-95F8-33B997CBC984}" type="parTrans" cxnId="{786851C8-4C5C-4795-B2FF-045C1770920B}">
      <dgm:prSet/>
      <dgm:spPr/>
      <dgm:t>
        <a:bodyPr/>
        <a:lstStyle/>
        <a:p>
          <a:endParaRPr lang="en-US"/>
        </a:p>
      </dgm:t>
    </dgm:pt>
    <dgm:pt modelId="{C7A0FC87-D007-4EC0-8E6D-98FBD22AFCEA}" type="sibTrans" cxnId="{786851C8-4C5C-4795-B2FF-045C1770920B}">
      <dgm:prSet/>
      <dgm:spPr/>
      <dgm:t>
        <a:bodyPr/>
        <a:lstStyle/>
        <a:p>
          <a:endParaRPr lang="en-US"/>
        </a:p>
      </dgm:t>
    </dgm:pt>
    <dgm:pt modelId="{BC94FF3B-5583-4C40-AAF3-9EB8256BC4A5}">
      <dgm:prSet/>
      <dgm:spPr/>
      <dgm:t>
        <a:bodyPr/>
        <a:lstStyle/>
        <a:p>
          <a:r>
            <a:rPr lang="en-NZ"/>
            <a:t>Kinsey (sexuality as a continuum) </a:t>
          </a:r>
          <a:endParaRPr lang="en-US"/>
        </a:p>
      </dgm:t>
    </dgm:pt>
    <dgm:pt modelId="{55E9FF9F-9031-420E-98D0-8A3D929309AE}" type="parTrans" cxnId="{4509BBD9-375B-4C6B-8E5A-160C4ABE2D60}">
      <dgm:prSet/>
      <dgm:spPr/>
      <dgm:t>
        <a:bodyPr/>
        <a:lstStyle/>
        <a:p>
          <a:endParaRPr lang="en-US"/>
        </a:p>
      </dgm:t>
    </dgm:pt>
    <dgm:pt modelId="{FA5DD7F1-B261-48E1-A05C-07E87373A531}" type="sibTrans" cxnId="{4509BBD9-375B-4C6B-8E5A-160C4ABE2D60}">
      <dgm:prSet/>
      <dgm:spPr/>
      <dgm:t>
        <a:bodyPr/>
        <a:lstStyle/>
        <a:p>
          <a:endParaRPr lang="en-US"/>
        </a:p>
      </dgm:t>
    </dgm:pt>
    <dgm:pt modelId="{322F6BB1-766B-495C-9EB1-FF9593047F76}">
      <dgm:prSet/>
      <dgm:spPr/>
      <dgm:t>
        <a:bodyPr/>
        <a:lstStyle/>
        <a:p>
          <a:r>
            <a:rPr lang="en-NZ"/>
            <a:t>Alfred Kinsey, the creator of the Kinsey scale, has been called "the father of the sexual revolution” </a:t>
          </a:r>
          <a:endParaRPr lang="en-US"/>
        </a:p>
      </dgm:t>
    </dgm:pt>
    <dgm:pt modelId="{C62C9B47-2F74-45C5-B163-015CF44BE807}" type="parTrans" cxnId="{CA9B7AA5-1799-4725-B9FB-5F6AF89E83BE}">
      <dgm:prSet/>
      <dgm:spPr/>
      <dgm:t>
        <a:bodyPr/>
        <a:lstStyle/>
        <a:p>
          <a:endParaRPr lang="en-US"/>
        </a:p>
      </dgm:t>
    </dgm:pt>
    <dgm:pt modelId="{996AD75E-2407-4937-9D84-3CF846C9F8FE}" type="sibTrans" cxnId="{CA9B7AA5-1799-4725-B9FB-5F6AF89E83BE}">
      <dgm:prSet/>
      <dgm:spPr/>
      <dgm:t>
        <a:bodyPr/>
        <a:lstStyle/>
        <a:p>
          <a:endParaRPr lang="en-US"/>
        </a:p>
      </dgm:t>
    </dgm:pt>
    <dgm:pt modelId="{E03C1231-66F7-497D-9921-4AD70BEEBA73}">
      <dgm:prSet/>
      <dgm:spPr/>
      <dgm:t>
        <a:bodyPr/>
        <a:lstStyle/>
        <a:p>
          <a:r>
            <a:rPr lang="en-NZ"/>
            <a:t>The Kinsey scale was created in order to demonstrate that sexuality does not fit into two strict categories: homosexual and heterosexual. Instead, Kinsey believed that sexuality is fluid and subject to change over time.</a:t>
          </a:r>
          <a:endParaRPr lang="en-US"/>
        </a:p>
      </dgm:t>
    </dgm:pt>
    <dgm:pt modelId="{C096DC05-3879-4235-BE70-32E52E2628ED}" type="parTrans" cxnId="{342CE165-3BD3-4365-A4C3-A6D70FA13FB7}">
      <dgm:prSet/>
      <dgm:spPr/>
      <dgm:t>
        <a:bodyPr/>
        <a:lstStyle/>
        <a:p>
          <a:endParaRPr lang="en-US"/>
        </a:p>
      </dgm:t>
    </dgm:pt>
    <dgm:pt modelId="{39347B8F-D883-4DAE-95A2-5C528FD8FAC8}" type="sibTrans" cxnId="{342CE165-3BD3-4365-A4C3-A6D70FA13FB7}">
      <dgm:prSet/>
      <dgm:spPr/>
      <dgm:t>
        <a:bodyPr/>
        <a:lstStyle/>
        <a:p>
          <a:endParaRPr lang="en-US"/>
        </a:p>
      </dgm:t>
    </dgm:pt>
    <dgm:pt modelId="{E99A5317-3FB3-4B29-AD04-F9CECFFF4626}" type="pres">
      <dgm:prSet presAssocID="{A4A8BB02-928D-437E-A4AC-4A43F76C73F4}" presName="diagram" presStyleCnt="0">
        <dgm:presLayoutVars>
          <dgm:dir/>
          <dgm:resizeHandles val="exact"/>
        </dgm:presLayoutVars>
      </dgm:prSet>
      <dgm:spPr/>
    </dgm:pt>
    <dgm:pt modelId="{DE714CD3-B407-46C8-A1D4-5625B11AF4B1}" type="pres">
      <dgm:prSet presAssocID="{348B1308-AC1B-4C1D-9A48-0515CFD2E475}" presName="node" presStyleLbl="node1" presStyleIdx="0" presStyleCnt="5" custLinFactNeighborY="-2500">
        <dgm:presLayoutVars>
          <dgm:bulletEnabled val="1"/>
        </dgm:presLayoutVars>
      </dgm:prSet>
      <dgm:spPr/>
    </dgm:pt>
    <dgm:pt modelId="{9B105786-4369-4BF9-AA24-4722E39405EB}" type="pres">
      <dgm:prSet presAssocID="{F5EC912D-5E54-4404-8DA8-BBB4FDB77ADC}" presName="sibTrans" presStyleCnt="0"/>
      <dgm:spPr/>
    </dgm:pt>
    <dgm:pt modelId="{2C38E568-E6FD-45C8-A83F-32A487129435}" type="pres">
      <dgm:prSet presAssocID="{03F3EE98-C0A2-41FA-A8CE-256736535C0C}" presName="node" presStyleLbl="node1" presStyleIdx="1" presStyleCnt="5">
        <dgm:presLayoutVars>
          <dgm:bulletEnabled val="1"/>
        </dgm:presLayoutVars>
      </dgm:prSet>
      <dgm:spPr/>
    </dgm:pt>
    <dgm:pt modelId="{2ECEF4F1-98A4-4D88-A8DE-6EC5C684B8FB}" type="pres">
      <dgm:prSet presAssocID="{C7A0FC87-D007-4EC0-8E6D-98FBD22AFCEA}" presName="sibTrans" presStyleCnt="0"/>
      <dgm:spPr/>
    </dgm:pt>
    <dgm:pt modelId="{533B230C-D051-445B-A227-43DDAD8AE094}" type="pres">
      <dgm:prSet presAssocID="{BC94FF3B-5583-4C40-AAF3-9EB8256BC4A5}" presName="node" presStyleLbl="node1" presStyleIdx="2" presStyleCnt="5">
        <dgm:presLayoutVars>
          <dgm:bulletEnabled val="1"/>
        </dgm:presLayoutVars>
      </dgm:prSet>
      <dgm:spPr/>
    </dgm:pt>
    <dgm:pt modelId="{7FAC46B8-35E1-4308-BD36-7D3DF3C43325}" type="pres">
      <dgm:prSet presAssocID="{FA5DD7F1-B261-48E1-A05C-07E87373A531}" presName="sibTrans" presStyleCnt="0"/>
      <dgm:spPr/>
    </dgm:pt>
    <dgm:pt modelId="{9E53D15F-D563-402A-9882-56D924897F11}" type="pres">
      <dgm:prSet presAssocID="{322F6BB1-766B-495C-9EB1-FF9593047F76}" presName="node" presStyleLbl="node1" presStyleIdx="3" presStyleCnt="5">
        <dgm:presLayoutVars>
          <dgm:bulletEnabled val="1"/>
        </dgm:presLayoutVars>
      </dgm:prSet>
      <dgm:spPr/>
    </dgm:pt>
    <dgm:pt modelId="{AE3799F5-4577-40B8-A5CB-184EE392CF03}" type="pres">
      <dgm:prSet presAssocID="{996AD75E-2407-4937-9D84-3CF846C9F8FE}" presName="sibTrans" presStyleCnt="0"/>
      <dgm:spPr/>
    </dgm:pt>
    <dgm:pt modelId="{4251ADB9-D38A-42F1-AE30-B7D73EF96300}" type="pres">
      <dgm:prSet presAssocID="{E03C1231-66F7-497D-9921-4AD70BEEBA73}" presName="node" presStyleLbl="node1" presStyleIdx="4" presStyleCnt="5">
        <dgm:presLayoutVars>
          <dgm:bulletEnabled val="1"/>
        </dgm:presLayoutVars>
      </dgm:prSet>
      <dgm:spPr/>
    </dgm:pt>
  </dgm:ptLst>
  <dgm:cxnLst>
    <dgm:cxn modelId="{55169F03-95D7-42EC-A3F3-0D6C07D6C408}" type="presOf" srcId="{03F3EE98-C0A2-41FA-A8CE-256736535C0C}" destId="{2C38E568-E6FD-45C8-A83F-32A487129435}" srcOrd="0" destOrd="0" presId="urn:microsoft.com/office/officeart/2005/8/layout/default"/>
    <dgm:cxn modelId="{5097A313-71CE-47C7-B72D-860614661596}" type="presOf" srcId="{E03C1231-66F7-497D-9921-4AD70BEEBA73}" destId="{4251ADB9-D38A-42F1-AE30-B7D73EF96300}" srcOrd="0" destOrd="0" presId="urn:microsoft.com/office/officeart/2005/8/layout/default"/>
    <dgm:cxn modelId="{9308E227-F1C4-4D12-A729-95B60298E01E}" srcId="{A4A8BB02-928D-437E-A4AC-4A43F76C73F4}" destId="{348B1308-AC1B-4C1D-9A48-0515CFD2E475}" srcOrd="0" destOrd="0" parTransId="{C03D26B5-EEC0-46D8-AEE4-9E1FDE8F48AC}" sibTransId="{F5EC912D-5E54-4404-8DA8-BBB4FDB77ADC}"/>
    <dgm:cxn modelId="{342CE165-3BD3-4365-A4C3-A6D70FA13FB7}" srcId="{A4A8BB02-928D-437E-A4AC-4A43F76C73F4}" destId="{E03C1231-66F7-497D-9921-4AD70BEEBA73}" srcOrd="4" destOrd="0" parTransId="{C096DC05-3879-4235-BE70-32E52E2628ED}" sibTransId="{39347B8F-D883-4DAE-95A2-5C528FD8FAC8}"/>
    <dgm:cxn modelId="{C5F6B975-F025-4AB0-ACC1-D7282B3AE84D}" type="presOf" srcId="{BC94FF3B-5583-4C40-AAF3-9EB8256BC4A5}" destId="{533B230C-D051-445B-A227-43DDAD8AE094}" srcOrd="0" destOrd="0" presId="urn:microsoft.com/office/officeart/2005/8/layout/default"/>
    <dgm:cxn modelId="{3AC5B391-EADC-4AF3-922A-21CF422BD7D1}" type="presOf" srcId="{A4A8BB02-928D-437E-A4AC-4A43F76C73F4}" destId="{E99A5317-3FB3-4B29-AD04-F9CECFFF4626}" srcOrd="0" destOrd="0" presId="urn:microsoft.com/office/officeart/2005/8/layout/default"/>
    <dgm:cxn modelId="{CA9B7AA5-1799-4725-B9FB-5F6AF89E83BE}" srcId="{A4A8BB02-928D-437E-A4AC-4A43F76C73F4}" destId="{322F6BB1-766B-495C-9EB1-FF9593047F76}" srcOrd="3" destOrd="0" parTransId="{C62C9B47-2F74-45C5-B163-015CF44BE807}" sibTransId="{996AD75E-2407-4937-9D84-3CF846C9F8FE}"/>
    <dgm:cxn modelId="{786851C8-4C5C-4795-B2FF-045C1770920B}" srcId="{A4A8BB02-928D-437E-A4AC-4A43F76C73F4}" destId="{03F3EE98-C0A2-41FA-A8CE-256736535C0C}" srcOrd="1" destOrd="0" parTransId="{0BCBAD88-AAE2-4EA6-95F8-33B997CBC984}" sibTransId="{C7A0FC87-D007-4EC0-8E6D-98FBD22AFCEA}"/>
    <dgm:cxn modelId="{E4E5F0D7-1794-477B-9C27-A4128F4D190A}" type="presOf" srcId="{322F6BB1-766B-495C-9EB1-FF9593047F76}" destId="{9E53D15F-D563-402A-9882-56D924897F11}" srcOrd="0" destOrd="0" presId="urn:microsoft.com/office/officeart/2005/8/layout/default"/>
    <dgm:cxn modelId="{4509BBD9-375B-4C6B-8E5A-160C4ABE2D60}" srcId="{A4A8BB02-928D-437E-A4AC-4A43F76C73F4}" destId="{BC94FF3B-5583-4C40-AAF3-9EB8256BC4A5}" srcOrd="2" destOrd="0" parTransId="{55E9FF9F-9031-420E-98D0-8A3D929309AE}" sibTransId="{FA5DD7F1-B261-48E1-A05C-07E87373A531}"/>
    <dgm:cxn modelId="{D0BCB2EA-29AC-46E0-AC72-1E0F6DFB0345}" type="presOf" srcId="{348B1308-AC1B-4C1D-9A48-0515CFD2E475}" destId="{DE714CD3-B407-46C8-A1D4-5625B11AF4B1}" srcOrd="0" destOrd="0" presId="urn:microsoft.com/office/officeart/2005/8/layout/default"/>
    <dgm:cxn modelId="{E6572D69-1B3C-45AC-A5DB-32134C66C285}" type="presParOf" srcId="{E99A5317-3FB3-4B29-AD04-F9CECFFF4626}" destId="{DE714CD3-B407-46C8-A1D4-5625B11AF4B1}" srcOrd="0" destOrd="0" presId="urn:microsoft.com/office/officeart/2005/8/layout/default"/>
    <dgm:cxn modelId="{AA3143F5-4271-40BA-B4E3-02100E499C8B}" type="presParOf" srcId="{E99A5317-3FB3-4B29-AD04-F9CECFFF4626}" destId="{9B105786-4369-4BF9-AA24-4722E39405EB}" srcOrd="1" destOrd="0" presId="urn:microsoft.com/office/officeart/2005/8/layout/default"/>
    <dgm:cxn modelId="{8490F8FB-3FAF-4E02-9749-D4E072B40B10}" type="presParOf" srcId="{E99A5317-3FB3-4B29-AD04-F9CECFFF4626}" destId="{2C38E568-E6FD-45C8-A83F-32A487129435}" srcOrd="2" destOrd="0" presId="urn:microsoft.com/office/officeart/2005/8/layout/default"/>
    <dgm:cxn modelId="{934962D7-7E33-4136-B8B5-99FDA0459306}" type="presParOf" srcId="{E99A5317-3FB3-4B29-AD04-F9CECFFF4626}" destId="{2ECEF4F1-98A4-4D88-A8DE-6EC5C684B8FB}" srcOrd="3" destOrd="0" presId="urn:microsoft.com/office/officeart/2005/8/layout/default"/>
    <dgm:cxn modelId="{2D3D21FC-3DA3-40D6-8A0C-C4F98816CA79}" type="presParOf" srcId="{E99A5317-3FB3-4B29-AD04-F9CECFFF4626}" destId="{533B230C-D051-445B-A227-43DDAD8AE094}" srcOrd="4" destOrd="0" presId="urn:microsoft.com/office/officeart/2005/8/layout/default"/>
    <dgm:cxn modelId="{4D4AEC63-F416-47C6-95C4-97ABAE9A8AAA}" type="presParOf" srcId="{E99A5317-3FB3-4B29-AD04-F9CECFFF4626}" destId="{7FAC46B8-35E1-4308-BD36-7D3DF3C43325}" srcOrd="5" destOrd="0" presId="urn:microsoft.com/office/officeart/2005/8/layout/default"/>
    <dgm:cxn modelId="{20C7596F-AFC3-47C4-A844-E1806B0B89C1}" type="presParOf" srcId="{E99A5317-3FB3-4B29-AD04-F9CECFFF4626}" destId="{9E53D15F-D563-402A-9882-56D924897F11}" srcOrd="6" destOrd="0" presId="urn:microsoft.com/office/officeart/2005/8/layout/default"/>
    <dgm:cxn modelId="{5C0B191E-0602-4FEE-8465-BFD94594DC76}" type="presParOf" srcId="{E99A5317-3FB3-4B29-AD04-F9CECFFF4626}" destId="{AE3799F5-4577-40B8-A5CB-184EE392CF03}" srcOrd="7" destOrd="0" presId="urn:microsoft.com/office/officeart/2005/8/layout/default"/>
    <dgm:cxn modelId="{759F27C6-971A-40F6-91DF-56D6D5513AFD}" type="presParOf" srcId="{E99A5317-3FB3-4B29-AD04-F9CECFFF4626}" destId="{4251ADB9-D38A-42F1-AE30-B7D73EF9630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CDFCF8-2F48-4091-BB64-E9C8A1D9526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0599508-D85A-4000-8C91-F72966901D0E}">
      <dgm:prSet/>
      <dgm:spPr/>
      <dgm:t>
        <a:bodyPr/>
        <a:lstStyle/>
        <a:p>
          <a:r>
            <a:rPr lang="en-NZ"/>
            <a:t>An era of huge social change thanks to the generation born into post-war prosperity, building on earlier ideas (e.g. Freud, Kinsey)</a:t>
          </a:r>
          <a:endParaRPr lang="en-US"/>
        </a:p>
      </dgm:t>
    </dgm:pt>
    <dgm:pt modelId="{41F1CABE-1337-400A-A5B0-2130427ADF6B}" type="parTrans" cxnId="{D1ADAF0B-41D7-47C2-8D2E-B98C2FB0DB07}">
      <dgm:prSet/>
      <dgm:spPr/>
      <dgm:t>
        <a:bodyPr/>
        <a:lstStyle/>
        <a:p>
          <a:endParaRPr lang="en-US"/>
        </a:p>
      </dgm:t>
    </dgm:pt>
    <dgm:pt modelId="{7E6A4E4E-2196-46D1-9343-9D7F48343D03}" type="sibTrans" cxnId="{D1ADAF0B-41D7-47C2-8D2E-B98C2FB0DB07}">
      <dgm:prSet/>
      <dgm:spPr/>
      <dgm:t>
        <a:bodyPr/>
        <a:lstStyle/>
        <a:p>
          <a:endParaRPr lang="en-US"/>
        </a:p>
      </dgm:t>
    </dgm:pt>
    <dgm:pt modelId="{F1511E1E-98DE-43EB-9FC9-AC6EFC036D3A}">
      <dgm:prSet/>
      <dgm:spPr/>
      <dgm:t>
        <a:bodyPr/>
        <a:lstStyle/>
        <a:p>
          <a:r>
            <a:rPr lang="en-NZ"/>
            <a:t>Liberation movements on racial civil rights </a:t>
          </a:r>
          <a:endParaRPr lang="en-US"/>
        </a:p>
      </dgm:t>
    </dgm:pt>
    <dgm:pt modelId="{A3675FA9-F357-4200-80B3-C8C8607DB066}" type="parTrans" cxnId="{99969630-984D-4CA2-B949-0D8844DEEDD7}">
      <dgm:prSet/>
      <dgm:spPr/>
      <dgm:t>
        <a:bodyPr/>
        <a:lstStyle/>
        <a:p>
          <a:endParaRPr lang="en-US"/>
        </a:p>
      </dgm:t>
    </dgm:pt>
    <dgm:pt modelId="{3908D369-45D4-4201-84DE-5BDBE8F44B13}" type="sibTrans" cxnId="{99969630-984D-4CA2-B949-0D8844DEEDD7}">
      <dgm:prSet/>
      <dgm:spPr/>
      <dgm:t>
        <a:bodyPr/>
        <a:lstStyle/>
        <a:p>
          <a:endParaRPr lang="en-US"/>
        </a:p>
      </dgm:t>
    </dgm:pt>
    <dgm:pt modelId="{B3ECA09C-6EF6-47F2-98AD-EFEF7777CB9F}">
      <dgm:prSet/>
      <dgm:spPr/>
      <dgm:t>
        <a:bodyPr/>
        <a:lstStyle/>
        <a:p>
          <a:r>
            <a:rPr lang="en-NZ"/>
            <a:t>gender rights and gender equality </a:t>
          </a:r>
          <a:endParaRPr lang="en-US"/>
        </a:p>
      </dgm:t>
    </dgm:pt>
    <dgm:pt modelId="{0C8CCC3F-CAAB-4102-864B-AC47F49466AF}" type="parTrans" cxnId="{FA1BDE17-3C1A-4A38-86BC-89614C741E62}">
      <dgm:prSet/>
      <dgm:spPr/>
      <dgm:t>
        <a:bodyPr/>
        <a:lstStyle/>
        <a:p>
          <a:endParaRPr lang="en-US"/>
        </a:p>
      </dgm:t>
    </dgm:pt>
    <dgm:pt modelId="{6E842495-79CE-4B73-9D0E-7866D0144606}" type="sibTrans" cxnId="{FA1BDE17-3C1A-4A38-86BC-89614C741E62}">
      <dgm:prSet/>
      <dgm:spPr/>
      <dgm:t>
        <a:bodyPr/>
        <a:lstStyle/>
        <a:p>
          <a:endParaRPr lang="en-US"/>
        </a:p>
      </dgm:t>
    </dgm:pt>
    <dgm:pt modelId="{2FF77E61-C2DC-4413-A0B9-D9E64C812071}">
      <dgm:prSet/>
      <dgm:spPr/>
      <dgm:t>
        <a:bodyPr/>
        <a:lstStyle/>
        <a:p>
          <a:r>
            <a:rPr lang="en-NZ"/>
            <a:t>Gay liberation</a:t>
          </a:r>
          <a:endParaRPr lang="en-US"/>
        </a:p>
      </dgm:t>
    </dgm:pt>
    <dgm:pt modelId="{BAA8EF82-B554-4617-90DC-DC063AEBDCD7}" type="parTrans" cxnId="{974030FE-489D-4242-82FB-3ED2B43A3D1D}">
      <dgm:prSet/>
      <dgm:spPr/>
      <dgm:t>
        <a:bodyPr/>
        <a:lstStyle/>
        <a:p>
          <a:endParaRPr lang="en-US"/>
        </a:p>
      </dgm:t>
    </dgm:pt>
    <dgm:pt modelId="{2FB81B18-0778-4970-942D-B49955F836D5}" type="sibTrans" cxnId="{974030FE-489D-4242-82FB-3ED2B43A3D1D}">
      <dgm:prSet/>
      <dgm:spPr/>
      <dgm:t>
        <a:bodyPr/>
        <a:lstStyle/>
        <a:p>
          <a:endParaRPr lang="en-US"/>
        </a:p>
      </dgm:t>
    </dgm:pt>
    <dgm:pt modelId="{7F4CD492-5427-4EF6-8CA7-D6340538E96F}">
      <dgm:prSet/>
      <dgm:spPr/>
      <dgm:t>
        <a:bodyPr/>
        <a:lstStyle/>
        <a:p>
          <a:r>
            <a:rPr lang="en-NZ"/>
            <a:t>Growing political emphasis on identity, a product of post-war modernity</a:t>
          </a:r>
          <a:endParaRPr lang="en-US"/>
        </a:p>
      </dgm:t>
    </dgm:pt>
    <dgm:pt modelId="{0AAC4B07-AD32-4093-8D95-413376F42395}" type="parTrans" cxnId="{3917D203-A033-4600-9BF0-52578FFCA470}">
      <dgm:prSet/>
      <dgm:spPr/>
      <dgm:t>
        <a:bodyPr/>
        <a:lstStyle/>
        <a:p>
          <a:endParaRPr lang="en-US"/>
        </a:p>
      </dgm:t>
    </dgm:pt>
    <dgm:pt modelId="{72BA082B-23BC-477D-8FCA-C1B5D98B86B7}" type="sibTrans" cxnId="{3917D203-A033-4600-9BF0-52578FFCA470}">
      <dgm:prSet/>
      <dgm:spPr/>
      <dgm:t>
        <a:bodyPr/>
        <a:lstStyle/>
        <a:p>
          <a:endParaRPr lang="en-US"/>
        </a:p>
      </dgm:t>
    </dgm:pt>
    <dgm:pt modelId="{C376968C-30EB-4FF4-A4A1-127472527281}" type="pres">
      <dgm:prSet presAssocID="{47CDFCF8-2F48-4091-BB64-E9C8A1D95268}" presName="diagram" presStyleCnt="0">
        <dgm:presLayoutVars>
          <dgm:dir/>
          <dgm:resizeHandles val="exact"/>
        </dgm:presLayoutVars>
      </dgm:prSet>
      <dgm:spPr/>
    </dgm:pt>
    <dgm:pt modelId="{5F652268-ACE4-4678-880C-FC2180E8002D}" type="pres">
      <dgm:prSet presAssocID="{40599508-D85A-4000-8C91-F72966901D0E}" presName="node" presStyleLbl="node1" presStyleIdx="0" presStyleCnt="5">
        <dgm:presLayoutVars>
          <dgm:bulletEnabled val="1"/>
        </dgm:presLayoutVars>
      </dgm:prSet>
      <dgm:spPr/>
    </dgm:pt>
    <dgm:pt modelId="{D714F91F-4746-4125-BD7D-0368C5EAFE52}" type="pres">
      <dgm:prSet presAssocID="{7E6A4E4E-2196-46D1-9343-9D7F48343D03}" presName="sibTrans" presStyleCnt="0"/>
      <dgm:spPr/>
    </dgm:pt>
    <dgm:pt modelId="{777C3C5F-DFB9-4C94-A6BF-B2287E2BB10A}" type="pres">
      <dgm:prSet presAssocID="{F1511E1E-98DE-43EB-9FC9-AC6EFC036D3A}" presName="node" presStyleLbl="node1" presStyleIdx="1" presStyleCnt="5">
        <dgm:presLayoutVars>
          <dgm:bulletEnabled val="1"/>
        </dgm:presLayoutVars>
      </dgm:prSet>
      <dgm:spPr/>
    </dgm:pt>
    <dgm:pt modelId="{A4482ACF-E33B-4B58-9FA4-DD082D754A1B}" type="pres">
      <dgm:prSet presAssocID="{3908D369-45D4-4201-84DE-5BDBE8F44B13}" presName="sibTrans" presStyleCnt="0"/>
      <dgm:spPr/>
    </dgm:pt>
    <dgm:pt modelId="{4CD6CB6A-4A80-478F-8A2A-F5A32358F890}" type="pres">
      <dgm:prSet presAssocID="{B3ECA09C-6EF6-47F2-98AD-EFEF7777CB9F}" presName="node" presStyleLbl="node1" presStyleIdx="2" presStyleCnt="5">
        <dgm:presLayoutVars>
          <dgm:bulletEnabled val="1"/>
        </dgm:presLayoutVars>
      </dgm:prSet>
      <dgm:spPr/>
    </dgm:pt>
    <dgm:pt modelId="{A514EE32-20EA-40F5-A02A-0BB111AB345D}" type="pres">
      <dgm:prSet presAssocID="{6E842495-79CE-4B73-9D0E-7866D0144606}" presName="sibTrans" presStyleCnt="0"/>
      <dgm:spPr/>
    </dgm:pt>
    <dgm:pt modelId="{C31D747F-0399-43CA-90A7-F7D03FA733EE}" type="pres">
      <dgm:prSet presAssocID="{2FF77E61-C2DC-4413-A0B9-D9E64C812071}" presName="node" presStyleLbl="node1" presStyleIdx="3" presStyleCnt="5">
        <dgm:presLayoutVars>
          <dgm:bulletEnabled val="1"/>
        </dgm:presLayoutVars>
      </dgm:prSet>
      <dgm:spPr/>
    </dgm:pt>
    <dgm:pt modelId="{54605E0B-1985-4E82-A0B8-30004F018623}" type="pres">
      <dgm:prSet presAssocID="{2FB81B18-0778-4970-942D-B49955F836D5}" presName="sibTrans" presStyleCnt="0"/>
      <dgm:spPr/>
    </dgm:pt>
    <dgm:pt modelId="{91DBEC8A-C464-4CDA-9788-F6E71B196864}" type="pres">
      <dgm:prSet presAssocID="{7F4CD492-5427-4EF6-8CA7-D6340538E96F}" presName="node" presStyleLbl="node1" presStyleIdx="4" presStyleCnt="5">
        <dgm:presLayoutVars>
          <dgm:bulletEnabled val="1"/>
        </dgm:presLayoutVars>
      </dgm:prSet>
      <dgm:spPr/>
    </dgm:pt>
  </dgm:ptLst>
  <dgm:cxnLst>
    <dgm:cxn modelId="{3917D203-A033-4600-9BF0-52578FFCA470}" srcId="{47CDFCF8-2F48-4091-BB64-E9C8A1D95268}" destId="{7F4CD492-5427-4EF6-8CA7-D6340538E96F}" srcOrd="4" destOrd="0" parTransId="{0AAC4B07-AD32-4093-8D95-413376F42395}" sibTransId="{72BA082B-23BC-477D-8FCA-C1B5D98B86B7}"/>
    <dgm:cxn modelId="{D1ADAF0B-41D7-47C2-8D2E-B98C2FB0DB07}" srcId="{47CDFCF8-2F48-4091-BB64-E9C8A1D95268}" destId="{40599508-D85A-4000-8C91-F72966901D0E}" srcOrd="0" destOrd="0" parTransId="{41F1CABE-1337-400A-A5B0-2130427ADF6B}" sibTransId="{7E6A4E4E-2196-46D1-9343-9D7F48343D03}"/>
    <dgm:cxn modelId="{FA1BDE17-3C1A-4A38-86BC-89614C741E62}" srcId="{47CDFCF8-2F48-4091-BB64-E9C8A1D95268}" destId="{B3ECA09C-6EF6-47F2-98AD-EFEF7777CB9F}" srcOrd="2" destOrd="0" parTransId="{0C8CCC3F-CAAB-4102-864B-AC47F49466AF}" sibTransId="{6E842495-79CE-4B73-9D0E-7866D0144606}"/>
    <dgm:cxn modelId="{86F7D81F-E736-435D-A28B-363AA0AD9B07}" type="presOf" srcId="{2FF77E61-C2DC-4413-A0B9-D9E64C812071}" destId="{C31D747F-0399-43CA-90A7-F7D03FA733EE}" srcOrd="0" destOrd="0" presId="urn:microsoft.com/office/officeart/2005/8/layout/default"/>
    <dgm:cxn modelId="{3BBD0D27-4DB2-47A8-8156-143FF2E065A3}" type="presOf" srcId="{B3ECA09C-6EF6-47F2-98AD-EFEF7777CB9F}" destId="{4CD6CB6A-4A80-478F-8A2A-F5A32358F890}" srcOrd="0" destOrd="0" presId="urn:microsoft.com/office/officeart/2005/8/layout/default"/>
    <dgm:cxn modelId="{99969630-984D-4CA2-B949-0D8844DEEDD7}" srcId="{47CDFCF8-2F48-4091-BB64-E9C8A1D95268}" destId="{F1511E1E-98DE-43EB-9FC9-AC6EFC036D3A}" srcOrd="1" destOrd="0" parTransId="{A3675FA9-F357-4200-80B3-C8C8607DB066}" sibTransId="{3908D369-45D4-4201-84DE-5BDBE8F44B13}"/>
    <dgm:cxn modelId="{4B8D3735-D13E-4FA0-A187-8CEDEFE6BD81}" type="presOf" srcId="{40599508-D85A-4000-8C91-F72966901D0E}" destId="{5F652268-ACE4-4678-880C-FC2180E8002D}" srcOrd="0" destOrd="0" presId="urn:microsoft.com/office/officeart/2005/8/layout/default"/>
    <dgm:cxn modelId="{77CF25D7-9167-4D0B-ACCD-3A6F4B952A77}" type="presOf" srcId="{F1511E1E-98DE-43EB-9FC9-AC6EFC036D3A}" destId="{777C3C5F-DFB9-4C94-A6BF-B2287E2BB10A}" srcOrd="0" destOrd="0" presId="urn:microsoft.com/office/officeart/2005/8/layout/default"/>
    <dgm:cxn modelId="{500DB5F6-F4FC-43C1-AE1A-CF59CC7D4B7E}" type="presOf" srcId="{7F4CD492-5427-4EF6-8CA7-D6340538E96F}" destId="{91DBEC8A-C464-4CDA-9788-F6E71B196864}" srcOrd="0" destOrd="0" presId="urn:microsoft.com/office/officeart/2005/8/layout/default"/>
    <dgm:cxn modelId="{A83476F7-7F33-45C4-880A-441A3CFD80B2}" type="presOf" srcId="{47CDFCF8-2F48-4091-BB64-E9C8A1D95268}" destId="{C376968C-30EB-4FF4-A4A1-127472527281}" srcOrd="0" destOrd="0" presId="urn:microsoft.com/office/officeart/2005/8/layout/default"/>
    <dgm:cxn modelId="{974030FE-489D-4242-82FB-3ED2B43A3D1D}" srcId="{47CDFCF8-2F48-4091-BB64-E9C8A1D95268}" destId="{2FF77E61-C2DC-4413-A0B9-D9E64C812071}" srcOrd="3" destOrd="0" parTransId="{BAA8EF82-B554-4617-90DC-DC063AEBDCD7}" sibTransId="{2FB81B18-0778-4970-942D-B49955F836D5}"/>
    <dgm:cxn modelId="{B5029BD2-5A0A-48B0-871A-A482E5238F01}" type="presParOf" srcId="{C376968C-30EB-4FF4-A4A1-127472527281}" destId="{5F652268-ACE4-4678-880C-FC2180E8002D}" srcOrd="0" destOrd="0" presId="urn:microsoft.com/office/officeart/2005/8/layout/default"/>
    <dgm:cxn modelId="{82B24CC0-B71E-451E-AAA4-7A62FAD4FA3D}" type="presParOf" srcId="{C376968C-30EB-4FF4-A4A1-127472527281}" destId="{D714F91F-4746-4125-BD7D-0368C5EAFE52}" srcOrd="1" destOrd="0" presId="urn:microsoft.com/office/officeart/2005/8/layout/default"/>
    <dgm:cxn modelId="{1642A058-DBDD-4013-A9A5-B9CE5573D042}" type="presParOf" srcId="{C376968C-30EB-4FF4-A4A1-127472527281}" destId="{777C3C5F-DFB9-4C94-A6BF-B2287E2BB10A}" srcOrd="2" destOrd="0" presId="urn:microsoft.com/office/officeart/2005/8/layout/default"/>
    <dgm:cxn modelId="{E1EDE59F-8012-433D-9FCE-A6FDF1493955}" type="presParOf" srcId="{C376968C-30EB-4FF4-A4A1-127472527281}" destId="{A4482ACF-E33B-4B58-9FA4-DD082D754A1B}" srcOrd="3" destOrd="0" presId="urn:microsoft.com/office/officeart/2005/8/layout/default"/>
    <dgm:cxn modelId="{0A4CCAF0-323F-4A0F-86BF-2301BA0488B6}" type="presParOf" srcId="{C376968C-30EB-4FF4-A4A1-127472527281}" destId="{4CD6CB6A-4A80-478F-8A2A-F5A32358F890}" srcOrd="4" destOrd="0" presId="urn:microsoft.com/office/officeart/2005/8/layout/default"/>
    <dgm:cxn modelId="{0B6A46E3-74B7-45E3-97B4-6C1AD1FF3198}" type="presParOf" srcId="{C376968C-30EB-4FF4-A4A1-127472527281}" destId="{A514EE32-20EA-40F5-A02A-0BB111AB345D}" srcOrd="5" destOrd="0" presId="urn:microsoft.com/office/officeart/2005/8/layout/default"/>
    <dgm:cxn modelId="{D1559C28-B692-42B5-BB18-5527E4150998}" type="presParOf" srcId="{C376968C-30EB-4FF4-A4A1-127472527281}" destId="{C31D747F-0399-43CA-90A7-F7D03FA733EE}" srcOrd="6" destOrd="0" presId="urn:microsoft.com/office/officeart/2005/8/layout/default"/>
    <dgm:cxn modelId="{2F93BFB9-A78E-4792-B9B8-EB387FF6ED0F}" type="presParOf" srcId="{C376968C-30EB-4FF4-A4A1-127472527281}" destId="{54605E0B-1985-4E82-A0B8-30004F018623}" srcOrd="7" destOrd="0" presId="urn:microsoft.com/office/officeart/2005/8/layout/default"/>
    <dgm:cxn modelId="{0EE354E0-C6E2-448D-81A8-1356DAA49FB2}" type="presParOf" srcId="{C376968C-30EB-4FF4-A4A1-127472527281}" destId="{91DBEC8A-C464-4CDA-9788-F6E71B19686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CD6AD-F4AE-44DE-95C3-D22A82D117B0}">
      <dsp:nvSpPr>
        <dsp:cNvPr id="0" name=""/>
        <dsp:cNvSpPr/>
      </dsp:nvSpPr>
      <dsp:spPr>
        <a:xfrm>
          <a:off x="0" y="411373"/>
          <a:ext cx="11906864" cy="8751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Sexism is perpetuated by systems of patriarchy, male-dominated social structures leading to the oppression of women. </a:t>
          </a:r>
          <a:endParaRPr lang="en-US" sz="2200" kern="1200" dirty="0"/>
        </a:p>
      </dsp:txBody>
      <dsp:txXfrm>
        <a:off x="42722" y="454095"/>
        <a:ext cx="11821420" cy="789716"/>
      </dsp:txXfrm>
    </dsp:sp>
    <dsp:sp modelId="{D295EFEC-5CF2-4B2E-952E-839ED838CA73}">
      <dsp:nvSpPr>
        <dsp:cNvPr id="0" name=""/>
        <dsp:cNvSpPr/>
      </dsp:nvSpPr>
      <dsp:spPr>
        <a:xfrm>
          <a:off x="0" y="1349893"/>
          <a:ext cx="11906864" cy="8751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a:t>Patriarchy was described by Millett (1971) in her influential book Sexual Politics as a system of male domination over women that was embedded in all the institutions of modern society. </a:t>
          </a:r>
          <a:endParaRPr lang="en-US" sz="2200" kern="1200"/>
        </a:p>
      </dsp:txBody>
      <dsp:txXfrm>
        <a:off x="42722" y="1392615"/>
        <a:ext cx="11821420" cy="789716"/>
      </dsp:txXfrm>
    </dsp:sp>
    <dsp:sp modelId="{94A79072-6FFF-4816-86C4-83A4CB802B49}">
      <dsp:nvSpPr>
        <dsp:cNvPr id="0" name=""/>
        <dsp:cNvSpPr/>
      </dsp:nvSpPr>
      <dsp:spPr>
        <a:xfrm>
          <a:off x="0" y="2288413"/>
          <a:ext cx="11906864" cy="8751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a:t>Through the structures of patriarchy, men held power over women and devalued their social activities and contributions. </a:t>
          </a:r>
          <a:endParaRPr lang="en-US" sz="2200" kern="1200"/>
        </a:p>
      </dsp:txBody>
      <dsp:txXfrm>
        <a:off x="42722" y="2331135"/>
        <a:ext cx="11821420" cy="789716"/>
      </dsp:txXfrm>
    </dsp:sp>
    <dsp:sp modelId="{38F451E5-2864-4B88-AC8D-8495D01672C9}">
      <dsp:nvSpPr>
        <dsp:cNvPr id="0" name=""/>
        <dsp:cNvSpPr/>
      </dsp:nvSpPr>
      <dsp:spPr>
        <a:xfrm>
          <a:off x="0" y="3226933"/>
          <a:ext cx="11906864" cy="8751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a:t>Not only were social institutions such as families, schools, churches and work organizations seen as patriarchal, but, […] the very structures of language, ideas and thought were also shaped by men: </a:t>
          </a:r>
          <a:endParaRPr lang="en-US" sz="2200" kern="1200"/>
        </a:p>
      </dsp:txBody>
      <dsp:txXfrm>
        <a:off x="42722" y="3269655"/>
        <a:ext cx="11821420" cy="789716"/>
      </dsp:txXfrm>
    </dsp:sp>
    <dsp:sp modelId="{F57A10AA-554D-48D6-A5AC-EE22389DB89D}">
      <dsp:nvSpPr>
        <dsp:cNvPr id="0" name=""/>
        <dsp:cNvSpPr/>
      </dsp:nvSpPr>
      <dsp:spPr>
        <a:xfrm>
          <a:off x="0" y="4165453"/>
          <a:ext cx="11906864" cy="87516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a:t>This is what became known as the ‘malestream’, which was to be challenged persistently by feminist academics. </a:t>
          </a:r>
          <a:endParaRPr lang="en-US" sz="2200" kern="1200"/>
        </a:p>
      </dsp:txBody>
      <dsp:txXfrm>
        <a:off x="42722" y="4208175"/>
        <a:ext cx="11821420" cy="789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BA5F4-1264-46F5-907D-AA1AD26861FC}">
      <dsp:nvSpPr>
        <dsp:cNvPr id="0" name=""/>
        <dsp:cNvSpPr/>
      </dsp:nvSpPr>
      <dsp:spPr>
        <a:xfrm>
          <a:off x="0" y="71464"/>
          <a:ext cx="11248103" cy="128663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dirty="0"/>
            <a:t>Patriarchy, by definition, exhibits androcentrism (male-centred norms) operating throughout all social institutions that become the standard to which all persons adhere. </a:t>
          </a:r>
          <a:endParaRPr lang="en-US" sz="2300" kern="1200" dirty="0"/>
        </a:p>
      </dsp:txBody>
      <dsp:txXfrm>
        <a:off x="62808" y="134272"/>
        <a:ext cx="11122487" cy="1161018"/>
      </dsp:txXfrm>
    </dsp:sp>
    <dsp:sp modelId="{8EF50272-D09C-4B8D-89A4-4208E0CBD766}">
      <dsp:nvSpPr>
        <dsp:cNvPr id="0" name=""/>
        <dsp:cNvSpPr/>
      </dsp:nvSpPr>
      <dsp:spPr>
        <a:xfrm>
          <a:off x="0" y="1403781"/>
          <a:ext cx="11248103" cy="128663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Sexism is reinforced when patriarchy and androcentrism combine to perpetuate beliefs that gender roles  are  biologically  determined  and  therefore  unalterable.  </a:t>
          </a:r>
          <a:endParaRPr lang="en-US" sz="2300" kern="1200"/>
        </a:p>
      </dsp:txBody>
      <dsp:txXfrm>
        <a:off x="62808" y="1466589"/>
        <a:ext cx="11122487" cy="1161018"/>
      </dsp:txXfrm>
    </dsp:sp>
    <dsp:sp modelId="{4559DF5F-0566-4091-8E9C-B1D89787989D}">
      <dsp:nvSpPr>
        <dsp:cNvPr id="0" name=""/>
        <dsp:cNvSpPr/>
      </dsp:nvSpPr>
      <dsp:spPr>
        <a:xfrm>
          <a:off x="0" y="2756655"/>
          <a:ext cx="11248103" cy="128663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For  example, throughout history beliefs about a woman’s biological unsuitability for anything other than domestic roles have restricted opportunities for education and employment</a:t>
          </a:r>
          <a:endParaRPr lang="en-US" sz="2300" kern="1200"/>
        </a:p>
      </dsp:txBody>
      <dsp:txXfrm>
        <a:off x="62808" y="2819463"/>
        <a:ext cx="11122487" cy="1161018"/>
      </dsp:txXfrm>
    </dsp:sp>
    <dsp:sp modelId="{40FEDC9A-D53D-44FC-A79E-807E7356EDF0}">
      <dsp:nvSpPr>
        <dsp:cNvPr id="0" name=""/>
        <dsp:cNvSpPr/>
      </dsp:nvSpPr>
      <dsp:spPr>
        <a:xfrm>
          <a:off x="0" y="4109529"/>
          <a:ext cx="11248103" cy="128663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These restrictions have made men the guardians of what has been written, disseminated, and interpreted regarding gender and the placement of men and women in society.</a:t>
          </a:r>
          <a:endParaRPr lang="en-US" sz="2300" kern="1200"/>
        </a:p>
      </dsp:txBody>
      <dsp:txXfrm>
        <a:off x="62808" y="4172337"/>
        <a:ext cx="11122487" cy="1161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4A17E-83A1-4E25-BAE4-73BB89D29FA0}">
      <dsp:nvSpPr>
        <dsp:cNvPr id="0" name=""/>
        <dsp:cNvSpPr/>
      </dsp:nvSpPr>
      <dsp:spPr>
        <a:xfrm>
          <a:off x="0" y="487199"/>
          <a:ext cx="11049000" cy="5276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Trans-feminism; both theory and praxis </a:t>
          </a:r>
          <a:endParaRPr lang="en-US" sz="2200" kern="1200" dirty="0"/>
        </a:p>
      </dsp:txBody>
      <dsp:txXfrm>
        <a:off x="25759" y="512958"/>
        <a:ext cx="10997482" cy="476152"/>
      </dsp:txXfrm>
    </dsp:sp>
    <dsp:sp modelId="{D1358F4F-2A01-4E0F-BA73-CCE001274835}">
      <dsp:nvSpPr>
        <dsp:cNvPr id="0" name=""/>
        <dsp:cNvSpPr/>
      </dsp:nvSpPr>
      <dsp:spPr>
        <a:xfrm>
          <a:off x="0" y="1078229"/>
          <a:ext cx="11049000" cy="52767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NZ" sz="2200" kern="1200" dirty="0"/>
            <a:t>Challenging the biological determinism and binary thinking of movements for gender equality</a:t>
          </a:r>
        </a:p>
      </dsp:txBody>
      <dsp:txXfrm>
        <a:off x="25759" y="1103988"/>
        <a:ext cx="10997482" cy="476152"/>
      </dsp:txXfrm>
    </dsp:sp>
    <dsp:sp modelId="{81E775EB-B0DA-4FC7-AE00-C6277C7AB3F5}">
      <dsp:nvSpPr>
        <dsp:cNvPr id="0" name=""/>
        <dsp:cNvSpPr/>
      </dsp:nvSpPr>
      <dsp:spPr>
        <a:xfrm>
          <a:off x="0" y="1669259"/>
          <a:ext cx="11049000" cy="52767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Understanding the diversity of transgender identities and experiences </a:t>
          </a:r>
          <a:endParaRPr lang="en-US" sz="2200" kern="1200" dirty="0"/>
        </a:p>
      </dsp:txBody>
      <dsp:txXfrm>
        <a:off x="25759" y="1695018"/>
        <a:ext cx="10997482" cy="476152"/>
      </dsp:txXfrm>
    </dsp:sp>
    <dsp:sp modelId="{9BCE3141-A8D4-4E15-9D41-207467A0122C}">
      <dsp:nvSpPr>
        <dsp:cNvPr id="0" name=""/>
        <dsp:cNvSpPr/>
      </dsp:nvSpPr>
      <dsp:spPr>
        <a:xfrm>
          <a:off x="0" y="2260290"/>
          <a:ext cx="11049000" cy="52767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a:t>Addressing inequalities </a:t>
          </a:r>
          <a:endParaRPr lang="en-US" sz="2200" kern="1200"/>
        </a:p>
      </dsp:txBody>
      <dsp:txXfrm>
        <a:off x="25759" y="2286049"/>
        <a:ext cx="10997482" cy="476152"/>
      </dsp:txXfrm>
    </dsp:sp>
    <dsp:sp modelId="{DAD75817-815B-4E8E-A292-105743A37969}">
      <dsp:nvSpPr>
        <dsp:cNvPr id="0" name=""/>
        <dsp:cNvSpPr/>
      </dsp:nvSpPr>
      <dsp:spPr>
        <a:xfrm>
          <a:off x="0" y="2851320"/>
          <a:ext cx="11049000" cy="52767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a:t>Discrimination </a:t>
          </a:r>
          <a:endParaRPr lang="en-US" sz="2200" kern="1200"/>
        </a:p>
      </dsp:txBody>
      <dsp:txXfrm>
        <a:off x="25759" y="2877079"/>
        <a:ext cx="10997482" cy="476152"/>
      </dsp:txXfrm>
    </dsp:sp>
    <dsp:sp modelId="{ABE8140E-BC74-41A9-9B36-5F3B922C7219}">
      <dsp:nvSpPr>
        <dsp:cNvPr id="0" name=""/>
        <dsp:cNvSpPr/>
      </dsp:nvSpPr>
      <dsp:spPr>
        <a:xfrm>
          <a:off x="0" y="3442350"/>
          <a:ext cx="11049000" cy="5276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a:t>Access to employment and housing </a:t>
          </a:r>
          <a:endParaRPr lang="en-US" sz="2200" kern="1200"/>
        </a:p>
      </dsp:txBody>
      <dsp:txXfrm>
        <a:off x="25759" y="3468109"/>
        <a:ext cx="10997482" cy="476152"/>
      </dsp:txXfrm>
    </dsp:sp>
    <dsp:sp modelId="{BD81BDD6-F730-4118-985D-5CDA74C94A0A}">
      <dsp:nvSpPr>
        <dsp:cNvPr id="0" name=""/>
        <dsp:cNvSpPr/>
      </dsp:nvSpPr>
      <dsp:spPr>
        <a:xfrm>
          <a:off x="0" y="4033380"/>
          <a:ext cx="11049000" cy="52767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a:t>Transphobia </a:t>
          </a:r>
          <a:endParaRPr lang="en-US" sz="2200" kern="1200"/>
        </a:p>
      </dsp:txBody>
      <dsp:txXfrm>
        <a:off x="25759" y="4059139"/>
        <a:ext cx="10997482" cy="476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3F341-693B-4C01-A055-4154423F83BD}">
      <dsp:nvSpPr>
        <dsp:cNvPr id="0" name=""/>
        <dsp:cNvSpPr/>
      </dsp:nvSpPr>
      <dsp:spPr>
        <a:xfrm>
          <a:off x="0" y="180960"/>
          <a:ext cx="3315722" cy="198943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Sex and sexuality are often referred to as the last taboo</a:t>
          </a:r>
          <a:endParaRPr lang="en-US" sz="1800" kern="1200"/>
        </a:p>
      </dsp:txBody>
      <dsp:txXfrm>
        <a:off x="0" y="180960"/>
        <a:ext cx="3315722" cy="1989433"/>
      </dsp:txXfrm>
    </dsp:sp>
    <dsp:sp modelId="{D419252F-48C3-47D3-A75C-296F2C116C0A}">
      <dsp:nvSpPr>
        <dsp:cNvPr id="0" name=""/>
        <dsp:cNvSpPr/>
      </dsp:nvSpPr>
      <dsp:spPr>
        <a:xfrm>
          <a:off x="3647294" y="180960"/>
          <a:ext cx="3315722" cy="198943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It can be an area that people are uncomfortable discussing.</a:t>
          </a:r>
          <a:endParaRPr lang="en-US" sz="1800" kern="1200"/>
        </a:p>
      </dsp:txBody>
      <dsp:txXfrm>
        <a:off x="3647294" y="180960"/>
        <a:ext cx="3315722" cy="1989433"/>
      </dsp:txXfrm>
    </dsp:sp>
    <dsp:sp modelId="{06737112-425E-483D-B6F4-FD89ED847608}">
      <dsp:nvSpPr>
        <dsp:cNvPr id="0" name=""/>
        <dsp:cNvSpPr/>
      </dsp:nvSpPr>
      <dsp:spPr>
        <a:xfrm>
          <a:off x="7294588" y="180960"/>
          <a:ext cx="3315722" cy="198943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All societies regulate and approve certain patterns of sexuality and disapprove others (Stevens, 2011).</a:t>
          </a:r>
          <a:endParaRPr lang="en-US" sz="1800" kern="1200"/>
        </a:p>
      </dsp:txBody>
      <dsp:txXfrm>
        <a:off x="7294588" y="180960"/>
        <a:ext cx="3315722" cy="1989433"/>
      </dsp:txXfrm>
    </dsp:sp>
    <dsp:sp modelId="{351E4868-57A9-42D9-89EB-0F231F1C1A8B}">
      <dsp:nvSpPr>
        <dsp:cNvPr id="0" name=""/>
        <dsp:cNvSpPr/>
      </dsp:nvSpPr>
      <dsp:spPr>
        <a:xfrm>
          <a:off x="0" y="2501966"/>
          <a:ext cx="3315722" cy="198943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How human sexuality is expressed and patterned has been the subject of regulation in societies over centuries (Stevens, 2007). </a:t>
          </a:r>
          <a:endParaRPr lang="en-US" sz="1800" kern="1200"/>
        </a:p>
      </dsp:txBody>
      <dsp:txXfrm>
        <a:off x="0" y="2501966"/>
        <a:ext cx="3315722" cy="1989433"/>
      </dsp:txXfrm>
    </dsp:sp>
    <dsp:sp modelId="{B3B8CB3F-D976-4A65-924A-CE9584CE8F42}">
      <dsp:nvSpPr>
        <dsp:cNvPr id="0" name=""/>
        <dsp:cNvSpPr/>
      </dsp:nvSpPr>
      <dsp:spPr>
        <a:xfrm>
          <a:off x="3647294" y="2501966"/>
          <a:ext cx="3315722" cy="198943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As individuals we are encouraged to measure our sexual identity and sexual experiences against a politically and popularly supported ideal (Marsh, Keating, Punch &amp; Harden, 2009).</a:t>
          </a:r>
          <a:endParaRPr lang="en-US" sz="1800" kern="1200"/>
        </a:p>
      </dsp:txBody>
      <dsp:txXfrm>
        <a:off x="3647294" y="2501966"/>
        <a:ext cx="3315722" cy="1989433"/>
      </dsp:txXfrm>
    </dsp:sp>
    <dsp:sp modelId="{F06A6AED-9EF6-4464-87AD-9F9411BDE071}">
      <dsp:nvSpPr>
        <dsp:cNvPr id="0" name=""/>
        <dsp:cNvSpPr/>
      </dsp:nvSpPr>
      <dsp:spPr>
        <a:xfrm>
          <a:off x="7294588" y="2501966"/>
          <a:ext cx="3315722" cy="198943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This “ideal” can act as hegemonic, in the ways we accept and attempt to meet this ideal. </a:t>
          </a:r>
          <a:endParaRPr lang="en-US" sz="1800" kern="1200"/>
        </a:p>
      </dsp:txBody>
      <dsp:txXfrm>
        <a:off x="7294588" y="2501966"/>
        <a:ext cx="3315722" cy="1989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3451B-A118-4EE2-92E4-AD3DB0D13480}">
      <dsp:nvSpPr>
        <dsp:cNvPr id="0" name=""/>
        <dsp:cNvSpPr/>
      </dsp:nvSpPr>
      <dsp:spPr>
        <a:xfrm>
          <a:off x="0" y="36934"/>
          <a:ext cx="3037581" cy="18225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Christian attitudes to the body and to sex have shaped (and continues to shape) social norms</a:t>
          </a:r>
          <a:endParaRPr lang="en-US" sz="1900" kern="1200"/>
        </a:p>
      </dsp:txBody>
      <dsp:txXfrm>
        <a:off x="0" y="36934"/>
        <a:ext cx="3037581" cy="1822549"/>
      </dsp:txXfrm>
    </dsp:sp>
    <dsp:sp modelId="{64D4D261-2B3C-450E-96F2-BF5F983FC527}">
      <dsp:nvSpPr>
        <dsp:cNvPr id="0" name=""/>
        <dsp:cNvSpPr/>
      </dsp:nvSpPr>
      <dsp:spPr>
        <a:xfrm>
          <a:off x="3341340" y="36934"/>
          <a:ext cx="3037581" cy="182254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Positions the body as dangerous (especially the female body) as it is the site of temptation (for men).  (Stevens, 2007, 2011)</a:t>
          </a:r>
          <a:endParaRPr lang="en-US" sz="1900" kern="1200"/>
        </a:p>
      </dsp:txBody>
      <dsp:txXfrm>
        <a:off x="3341340" y="36934"/>
        <a:ext cx="3037581" cy="1822549"/>
      </dsp:txXfrm>
    </dsp:sp>
    <dsp:sp modelId="{2771859D-7EE3-4C7D-AD71-55F5154E4BE8}">
      <dsp:nvSpPr>
        <dsp:cNvPr id="0" name=""/>
        <dsp:cNvSpPr/>
      </dsp:nvSpPr>
      <dsp:spPr>
        <a:xfrm>
          <a:off x="6682680" y="36934"/>
          <a:ext cx="3037581" cy="182254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Sex was for procreation by a married couple only– anything else was sinful(Stevens, 2011).</a:t>
          </a:r>
          <a:endParaRPr lang="en-US" sz="1900" kern="1200"/>
        </a:p>
      </dsp:txBody>
      <dsp:txXfrm>
        <a:off x="6682680" y="36934"/>
        <a:ext cx="3037581" cy="1822549"/>
      </dsp:txXfrm>
    </dsp:sp>
    <dsp:sp modelId="{F7B742FC-AA6B-44E4-A3D6-2C654E129626}">
      <dsp:nvSpPr>
        <dsp:cNvPr id="0" name=""/>
        <dsp:cNvSpPr/>
      </dsp:nvSpPr>
      <dsp:spPr>
        <a:xfrm>
          <a:off x="1670670" y="2163241"/>
          <a:ext cx="3037581" cy="182254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Social movements that opposed this view were crushed(Stevens, 2011).</a:t>
          </a:r>
          <a:endParaRPr lang="en-US" sz="1900" kern="1200"/>
        </a:p>
      </dsp:txBody>
      <dsp:txXfrm>
        <a:off x="1670670" y="2163241"/>
        <a:ext cx="3037581" cy="1822549"/>
      </dsp:txXfrm>
    </dsp:sp>
    <dsp:sp modelId="{8F3E8051-DB7A-4427-85EF-F378C0204AD3}">
      <dsp:nvSpPr>
        <dsp:cNvPr id="0" name=""/>
        <dsp:cNvSpPr/>
      </dsp:nvSpPr>
      <dsp:spPr>
        <a:xfrm>
          <a:off x="5012010" y="2163241"/>
          <a:ext cx="3037581" cy="182254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In a 1993 letter to his bishops, John Paul said both sex before marriage and contraception were intrinsically evil (Stevens, 2011).</a:t>
          </a:r>
          <a:endParaRPr lang="en-US" sz="1900" kern="1200"/>
        </a:p>
      </dsp:txBody>
      <dsp:txXfrm>
        <a:off x="5012010" y="2163241"/>
        <a:ext cx="3037581" cy="1822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408C5-DEB3-4617-9139-CCE5BA1B216A}">
      <dsp:nvSpPr>
        <dsp:cNvPr id="0" name=""/>
        <dsp:cNvSpPr/>
      </dsp:nvSpPr>
      <dsp:spPr>
        <a:xfrm>
          <a:off x="0" y="2962"/>
          <a:ext cx="3606722" cy="216403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As Western societies modernised and secularised sexuality became the domain of doctors, illness, medicine and the law. </a:t>
          </a:r>
          <a:endParaRPr lang="en-US" sz="2300" kern="1200"/>
        </a:p>
      </dsp:txBody>
      <dsp:txXfrm>
        <a:off x="0" y="2962"/>
        <a:ext cx="3606722" cy="2164033"/>
      </dsp:txXfrm>
    </dsp:sp>
    <dsp:sp modelId="{A78A914A-F336-45D8-AD29-1A16F687B0AC}">
      <dsp:nvSpPr>
        <dsp:cNvPr id="0" name=""/>
        <dsp:cNvSpPr/>
      </dsp:nvSpPr>
      <dsp:spPr>
        <a:xfrm>
          <a:off x="3967395" y="2962"/>
          <a:ext cx="3606722" cy="216403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The trend of modernity to classify, compartmentalise, label, and describe was also applied to human sexuality. </a:t>
          </a:r>
          <a:endParaRPr lang="en-US" sz="2300" kern="1200"/>
        </a:p>
      </dsp:txBody>
      <dsp:txXfrm>
        <a:off x="3967395" y="2962"/>
        <a:ext cx="3606722" cy="2164033"/>
      </dsp:txXfrm>
    </dsp:sp>
    <dsp:sp modelId="{AE16143E-D524-45D9-B649-8191CE01BA54}">
      <dsp:nvSpPr>
        <dsp:cNvPr id="0" name=""/>
        <dsp:cNvSpPr/>
      </dsp:nvSpPr>
      <dsp:spPr>
        <a:xfrm>
          <a:off x="7934790" y="2962"/>
          <a:ext cx="3606722" cy="216403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Continued the religious trend to position heterosexuality as normal.</a:t>
          </a:r>
          <a:endParaRPr lang="en-US" sz="2300" kern="1200"/>
        </a:p>
      </dsp:txBody>
      <dsp:txXfrm>
        <a:off x="7934790" y="2962"/>
        <a:ext cx="3606722" cy="2164033"/>
      </dsp:txXfrm>
    </dsp:sp>
    <dsp:sp modelId="{F07BD97A-D2C7-4F22-8C1D-B455DA1F82BE}">
      <dsp:nvSpPr>
        <dsp:cNvPr id="0" name=""/>
        <dsp:cNvSpPr/>
      </dsp:nvSpPr>
      <dsp:spPr>
        <a:xfrm>
          <a:off x="0" y="2527668"/>
          <a:ext cx="3606722" cy="216403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dirty="0"/>
            <a:t>Referencing supposedly immutable (unchangeable) biological rules of males and females needing to mate anything outside this was viewed as abnormal. </a:t>
          </a:r>
          <a:endParaRPr lang="en-US" sz="2300" kern="1200" dirty="0"/>
        </a:p>
      </dsp:txBody>
      <dsp:txXfrm>
        <a:off x="0" y="2527668"/>
        <a:ext cx="3606722" cy="2164033"/>
      </dsp:txXfrm>
    </dsp:sp>
    <dsp:sp modelId="{B326B23B-CE8C-4C45-9255-913B0501BCE1}">
      <dsp:nvSpPr>
        <dsp:cNvPr id="0" name=""/>
        <dsp:cNvSpPr/>
      </dsp:nvSpPr>
      <dsp:spPr>
        <a:xfrm>
          <a:off x="3967395" y="2527668"/>
          <a:ext cx="3606722" cy="216403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The difference was that rather than sin, science was invoked</a:t>
          </a:r>
          <a:endParaRPr lang="en-US" sz="2300" kern="1200"/>
        </a:p>
      </dsp:txBody>
      <dsp:txXfrm>
        <a:off x="3967395" y="2527668"/>
        <a:ext cx="3606722" cy="2164033"/>
      </dsp:txXfrm>
    </dsp:sp>
    <dsp:sp modelId="{E7F27882-9E19-4352-9A1E-E4571F864374}">
      <dsp:nvSpPr>
        <dsp:cNvPr id="0" name=""/>
        <dsp:cNvSpPr/>
      </dsp:nvSpPr>
      <dsp:spPr>
        <a:xfrm>
          <a:off x="7934790" y="2527668"/>
          <a:ext cx="3606722" cy="216403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a:t>The rise of typologies and categories of people (not just behaviours but the establishment of “deviant” identities (e.g “the homosexual”)</a:t>
          </a:r>
          <a:endParaRPr lang="en-US" sz="2300" kern="1200"/>
        </a:p>
      </dsp:txBody>
      <dsp:txXfrm>
        <a:off x="7934790" y="2527668"/>
        <a:ext cx="3606722" cy="21640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14CD3-B407-46C8-A1D4-5625B11AF4B1}">
      <dsp:nvSpPr>
        <dsp:cNvPr id="0" name=""/>
        <dsp:cNvSpPr/>
      </dsp:nvSpPr>
      <dsp:spPr>
        <a:xfrm>
          <a:off x="0" y="16749"/>
          <a:ext cx="3277195" cy="196631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Theories of sexuality continued to be developed </a:t>
          </a:r>
          <a:endParaRPr lang="en-US" sz="1800" kern="1200"/>
        </a:p>
      </dsp:txBody>
      <dsp:txXfrm>
        <a:off x="0" y="16749"/>
        <a:ext cx="3277195" cy="1966316"/>
      </dsp:txXfrm>
    </dsp:sp>
    <dsp:sp modelId="{2C38E568-E6FD-45C8-A83F-32A487129435}">
      <dsp:nvSpPr>
        <dsp:cNvPr id="0" name=""/>
        <dsp:cNvSpPr/>
      </dsp:nvSpPr>
      <dsp:spPr>
        <a:xfrm>
          <a:off x="3604914" y="65907"/>
          <a:ext cx="3277195" cy="196631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E.g. Freud (repression of sexual desire appearing in neurosis) </a:t>
          </a:r>
          <a:endParaRPr lang="en-US" sz="1800" kern="1200"/>
        </a:p>
      </dsp:txBody>
      <dsp:txXfrm>
        <a:off x="3604914" y="65907"/>
        <a:ext cx="3277195" cy="1966316"/>
      </dsp:txXfrm>
    </dsp:sp>
    <dsp:sp modelId="{533B230C-D051-445B-A227-43DDAD8AE094}">
      <dsp:nvSpPr>
        <dsp:cNvPr id="0" name=""/>
        <dsp:cNvSpPr/>
      </dsp:nvSpPr>
      <dsp:spPr>
        <a:xfrm>
          <a:off x="7209829" y="65907"/>
          <a:ext cx="3277195" cy="196631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Kinsey (sexuality as a continuum) </a:t>
          </a:r>
          <a:endParaRPr lang="en-US" sz="1800" kern="1200"/>
        </a:p>
      </dsp:txBody>
      <dsp:txXfrm>
        <a:off x="7209829" y="65907"/>
        <a:ext cx="3277195" cy="1966316"/>
      </dsp:txXfrm>
    </dsp:sp>
    <dsp:sp modelId="{9E53D15F-D563-402A-9882-56D924897F11}">
      <dsp:nvSpPr>
        <dsp:cNvPr id="0" name=""/>
        <dsp:cNvSpPr/>
      </dsp:nvSpPr>
      <dsp:spPr>
        <a:xfrm>
          <a:off x="1802457" y="2359943"/>
          <a:ext cx="3277195" cy="196631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Alfred Kinsey, the creator of the Kinsey scale, has been called "the father of the sexual revolution” </a:t>
          </a:r>
          <a:endParaRPr lang="en-US" sz="1800" kern="1200"/>
        </a:p>
      </dsp:txBody>
      <dsp:txXfrm>
        <a:off x="1802457" y="2359943"/>
        <a:ext cx="3277195" cy="1966316"/>
      </dsp:txXfrm>
    </dsp:sp>
    <dsp:sp modelId="{4251ADB9-D38A-42F1-AE30-B7D73EF96300}">
      <dsp:nvSpPr>
        <dsp:cNvPr id="0" name=""/>
        <dsp:cNvSpPr/>
      </dsp:nvSpPr>
      <dsp:spPr>
        <a:xfrm>
          <a:off x="5407371" y="2359943"/>
          <a:ext cx="3277195" cy="196631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The Kinsey scale was created in order to demonstrate that sexuality does not fit into two strict categories: homosexual and heterosexual. Instead, Kinsey believed that sexuality is fluid and subject to change over time.</a:t>
          </a:r>
          <a:endParaRPr lang="en-US" sz="1800" kern="1200"/>
        </a:p>
      </dsp:txBody>
      <dsp:txXfrm>
        <a:off x="5407371" y="2359943"/>
        <a:ext cx="3277195" cy="19663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52268-ACE4-4678-880C-FC2180E8002D}">
      <dsp:nvSpPr>
        <dsp:cNvPr id="0" name=""/>
        <dsp:cNvSpPr/>
      </dsp:nvSpPr>
      <dsp:spPr>
        <a:xfrm>
          <a:off x="0" y="36934"/>
          <a:ext cx="3037581" cy="18225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An era of huge social change thanks to the generation born into post-war prosperity, building on earlier ideas (e.g. Freud, Kinsey)</a:t>
          </a:r>
          <a:endParaRPr lang="en-US" sz="1900" kern="1200"/>
        </a:p>
      </dsp:txBody>
      <dsp:txXfrm>
        <a:off x="0" y="36934"/>
        <a:ext cx="3037581" cy="1822549"/>
      </dsp:txXfrm>
    </dsp:sp>
    <dsp:sp modelId="{777C3C5F-DFB9-4C94-A6BF-B2287E2BB10A}">
      <dsp:nvSpPr>
        <dsp:cNvPr id="0" name=""/>
        <dsp:cNvSpPr/>
      </dsp:nvSpPr>
      <dsp:spPr>
        <a:xfrm>
          <a:off x="3341340" y="36934"/>
          <a:ext cx="3037581" cy="182254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Liberation movements on racial civil rights </a:t>
          </a:r>
          <a:endParaRPr lang="en-US" sz="1900" kern="1200"/>
        </a:p>
      </dsp:txBody>
      <dsp:txXfrm>
        <a:off x="3341340" y="36934"/>
        <a:ext cx="3037581" cy="1822549"/>
      </dsp:txXfrm>
    </dsp:sp>
    <dsp:sp modelId="{4CD6CB6A-4A80-478F-8A2A-F5A32358F890}">
      <dsp:nvSpPr>
        <dsp:cNvPr id="0" name=""/>
        <dsp:cNvSpPr/>
      </dsp:nvSpPr>
      <dsp:spPr>
        <a:xfrm>
          <a:off x="6682680" y="36934"/>
          <a:ext cx="3037581" cy="182254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gender rights and gender equality </a:t>
          </a:r>
          <a:endParaRPr lang="en-US" sz="1900" kern="1200"/>
        </a:p>
      </dsp:txBody>
      <dsp:txXfrm>
        <a:off x="6682680" y="36934"/>
        <a:ext cx="3037581" cy="1822549"/>
      </dsp:txXfrm>
    </dsp:sp>
    <dsp:sp modelId="{C31D747F-0399-43CA-90A7-F7D03FA733EE}">
      <dsp:nvSpPr>
        <dsp:cNvPr id="0" name=""/>
        <dsp:cNvSpPr/>
      </dsp:nvSpPr>
      <dsp:spPr>
        <a:xfrm>
          <a:off x="1670670" y="2163241"/>
          <a:ext cx="3037581" cy="182254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Gay liberation</a:t>
          </a:r>
          <a:endParaRPr lang="en-US" sz="1900" kern="1200"/>
        </a:p>
      </dsp:txBody>
      <dsp:txXfrm>
        <a:off x="1670670" y="2163241"/>
        <a:ext cx="3037581" cy="1822549"/>
      </dsp:txXfrm>
    </dsp:sp>
    <dsp:sp modelId="{91DBEC8A-C464-4CDA-9788-F6E71B196864}">
      <dsp:nvSpPr>
        <dsp:cNvPr id="0" name=""/>
        <dsp:cNvSpPr/>
      </dsp:nvSpPr>
      <dsp:spPr>
        <a:xfrm>
          <a:off x="5012010" y="2163241"/>
          <a:ext cx="3037581" cy="182254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Growing political emphasis on identity, a product of post-war modernity</a:t>
          </a:r>
          <a:endParaRPr lang="en-US" sz="1900" kern="1200"/>
        </a:p>
      </dsp:txBody>
      <dsp:txXfrm>
        <a:off x="5012010" y="2163241"/>
        <a:ext cx="3037581" cy="18225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B3283E-9EB8-4F0D-91B9-810E1BC10B57}" type="datetimeFigureOut">
              <a:rPr lang="en-NZ" smtClean="0"/>
              <a:t>28/08/2023</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54B7941-FC7D-4B74-A5D9-059947537DCE}" type="slidenum">
              <a:rPr lang="en-NZ" smtClean="0"/>
              <a:t>‹#›</a:t>
            </a:fld>
            <a:endParaRPr lang="en-NZ"/>
          </a:p>
        </p:txBody>
      </p:sp>
    </p:spTree>
    <p:extLst>
      <p:ext uri="{BB962C8B-B14F-4D97-AF65-F5344CB8AC3E}">
        <p14:creationId xmlns:p14="http://schemas.microsoft.com/office/powerpoint/2010/main" val="1087168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024042-E2A7-47DC-A139-116C407F1E5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46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a:t>Scattered by the wind</a:t>
            </a:r>
            <a:br>
              <a:rPr lang="en-NZ" sz="1200"/>
            </a:br>
            <a:r>
              <a:rPr lang="en-NZ" sz="1200"/>
              <a:t>Cleansed by the rain</a:t>
            </a:r>
            <a:br>
              <a:rPr lang="en-NZ" sz="1200"/>
            </a:br>
            <a:r>
              <a:rPr lang="en-NZ" sz="1200"/>
              <a:t>Uplifted by the sun</a:t>
            </a:r>
            <a:br>
              <a:rPr lang="en-NZ" sz="1200"/>
            </a:br>
            <a:r>
              <a:rPr lang="en-NZ" sz="1200"/>
              <a:t>All doubts are</a:t>
            </a:r>
            <a:br>
              <a:rPr lang="en-NZ" sz="1200"/>
            </a:br>
            <a:r>
              <a:rPr lang="en-NZ" sz="1200"/>
              <a:t>Lifted away</a:t>
            </a:r>
            <a:br>
              <a:rPr lang="en-NZ" sz="1200"/>
            </a:br>
            <a:r>
              <a:rPr lang="en-NZ" sz="1200"/>
              <a:t>All restraints are cast off</a:t>
            </a:r>
            <a:br>
              <a:rPr lang="en-NZ" sz="1200"/>
            </a:br>
            <a:r>
              <a:rPr lang="en-NZ" sz="1200"/>
              <a:t>Fly free, o spirit</a:t>
            </a:r>
            <a:br>
              <a:rPr lang="en-NZ" sz="1200"/>
            </a:br>
            <a:r>
              <a:rPr lang="en-NZ" sz="1200"/>
              <a:t>Fly to the realms of the heavens</a:t>
            </a:r>
            <a:br>
              <a:rPr lang="en-NZ" sz="1200"/>
            </a:br>
            <a:r>
              <a:rPr lang="en-NZ" sz="1200"/>
              <a:t>Uplifted by the sun</a:t>
            </a:r>
            <a:br>
              <a:rPr lang="en-NZ" sz="1200"/>
            </a:br>
            <a:r>
              <a:rPr lang="en-NZ" sz="1200"/>
              <a:t>All doubts are</a:t>
            </a:r>
            <a:br>
              <a:rPr lang="en-NZ" sz="1200"/>
            </a:br>
            <a:r>
              <a:rPr lang="en-NZ" sz="1200"/>
              <a:t>Lifted away</a:t>
            </a:r>
            <a:br>
              <a:rPr lang="en-NZ" sz="1200"/>
            </a:br>
            <a:r>
              <a:rPr lang="en-NZ" sz="1200"/>
              <a:t>All restraints are cast off</a:t>
            </a:r>
            <a:endParaRPr lang="en-US" sz="1200" cap="none"/>
          </a:p>
          <a:p>
            <a:endParaRPr lang="en-NZ"/>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CC33E4-983E-450A-B01A-5E061FCF67B2}"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12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335FC74-95E3-4FAC-9D05-E9BDC744D115}" type="slidenum">
              <a:rPr lang="en-NZ" smtClean="0"/>
              <a:t>47</a:t>
            </a:fld>
            <a:endParaRPr lang="en-NZ"/>
          </a:p>
        </p:txBody>
      </p:sp>
    </p:spTree>
    <p:extLst>
      <p:ext uri="{BB962C8B-B14F-4D97-AF65-F5344CB8AC3E}">
        <p14:creationId xmlns:p14="http://schemas.microsoft.com/office/powerpoint/2010/main" val="282349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335FC74-95E3-4FAC-9D05-E9BDC744D115}" type="slidenum">
              <a:rPr lang="en-NZ" smtClean="0"/>
              <a:t>49</a:t>
            </a:fld>
            <a:endParaRPr lang="en-NZ"/>
          </a:p>
        </p:txBody>
      </p:sp>
    </p:spTree>
    <p:extLst>
      <p:ext uri="{BB962C8B-B14F-4D97-AF65-F5344CB8AC3E}">
        <p14:creationId xmlns:p14="http://schemas.microsoft.com/office/powerpoint/2010/main" val="801547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9BCA6D3-E948-4A7C-A603-E14155DF7918}" type="datetimeFigureOut">
              <a:rPr lang="en-NZ" smtClean="0"/>
              <a:t>28/08/2023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176638-0302-4451-833C-4C2D25BFE6A8}" type="slidenum">
              <a:rPr lang="en-NZ" smtClean="0"/>
              <a:t>‹#›</a:t>
            </a:fld>
            <a:endParaRPr lang="en-NZ"/>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66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CA6D3-E948-4A7C-A603-E14155DF7918}" type="datetimeFigureOut">
              <a:rPr lang="en-NZ" smtClean="0"/>
              <a:t>28/08/2023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176638-0302-4451-833C-4C2D25BFE6A8}" type="slidenum">
              <a:rPr lang="en-NZ" smtClean="0"/>
              <a:t>‹#›</a:t>
            </a:fld>
            <a:endParaRPr lang="en-NZ"/>
          </a:p>
        </p:txBody>
      </p:sp>
    </p:spTree>
    <p:extLst>
      <p:ext uri="{BB962C8B-B14F-4D97-AF65-F5344CB8AC3E}">
        <p14:creationId xmlns:p14="http://schemas.microsoft.com/office/powerpoint/2010/main" val="88369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CA6D3-E948-4A7C-A603-E14155DF7918}" type="datetimeFigureOut">
              <a:rPr lang="en-NZ" smtClean="0"/>
              <a:t>28/08/2023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176638-0302-4451-833C-4C2D25BFE6A8}" type="slidenum">
              <a:rPr lang="en-NZ" smtClean="0"/>
              <a:t>‹#›</a:t>
            </a:fld>
            <a:endParaRPr lang="en-NZ"/>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830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169D-7EDD-4459-AFF9-3212FD57D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E394021-9812-45F2-966C-35FA568855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F6E5DAF8-F92D-4D02-AE07-12CD58749241}"/>
              </a:ext>
            </a:extLst>
          </p:cNvPr>
          <p:cNvSpPr>
            <a:spLocks noGrp="1"/>
          </p:cNvSpPr>
          <p:nvPr>
            <p:ph type="dt" sz="half" idx="10"/>
          </p:nvPr>
        </p:nvSpPr>
        <p:spPr/>
        <p:txBody>
          <a:bodyPr/>
          <a:lstStyle/>
          <a:p>
            <a:fld id="{99BCA6D3-E948-4A7C-A603-E14155DF7918}" type="datetimeFigureOut">
              <a:rPr lang="en-NZ" smtClean="0"/>
              <a:t>28/08/2023</a:t>
            </a:fld>
            <a:endParaRPr lang="en-NZ" dirty="0"/>
          </a:p>
        </p:txBody>
      </p:sp>
      <p:sp>
        <p:nvSpPr>
          <p:cNvPr id="5" name="Footer Placeholder 4">
            <a:extLst>
              <a:ext uri="{FF2B5EF4-FFF2-40B4-BE49-F238E27FC236}">
                <a16:creationId xmlns:a16="http://schemas.microsoft.com/office/drawing/2014/main" id="{B46ACBA1-3A7E-487B-93EB-CCD8279FDADE}"/>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48BBB101-5290-4A56-9A51-7C83AECD6449}"/>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4046088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AF14-6595-41EA-A554-B61EC711095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887F2AF-99B7-4F0A-87B3-D5B427D411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CE625FE-3044-4353-B5F6-6086F53333DD}"/>
              </a:ext>
            </a:extLst>
          </p:cNvPr>
          <p:cNvSpPr>
            <a:spLocks noGrp="1"/>
          </p:cNvSpPr>
          <p:nvPr>
            <p:ph type="dt" sz="half" idx="10"/>
          </p:nvPr>
        </p:nvSpPr>
        <p:spPr/>
        <p:txBody>
          <a:bodyPr/>
          <a:lstStyle/>
          <a:p>
            <a:fld id="{99BCA6D3-E948-4A7C-A603-E14155DF7918}" type="datetimeFigureOut">
              <a:rPr lang="en-NZ" smtClean="0"/>
              <a:t>28/08/2023</a:t>
            </a:fld>
            <a:endParaRPr lang="en-NZ" dirty="0"/>
          </a:p>
        </p:txBody>
      </p:sp>
      <p:sp>
        <p:nvSpPr>
          <p:cNvPr id="5" name="Footer Placeholder 4">
            <a:extLst>
              <a:ext uri="{FF2B5EF4-FFF2-40B4-BE49-F238E27FC236}">
                <a16:creationId xmlns:a16="http://schemas.microsoft.com/office/drawing/2014/main" id="{94D19076-B9C3-4C5D-B638-873F0002A499}"/>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449BC027-1A4E-44CC-975F-B2267C3FA093}"/>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1500690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187D-DCD3-487A-8F84-EBA44FEACB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DE6033D6-E283-4B09-9980-9FCF42E2F7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036AF4-40FA-4F6B-83ED-ED47A80B9FBF}"/>
              </a:ext>
            </a:extLst>
          </p:cNvPr>
          <p:cNvSpPr>
            <a:spLocks noGrp="1"/>
          </p:cNvSpPr>
          <p:nvPr>
            <p:ph type="dt" sz="half" idx="10"/>
          </p:nvPr>
        </p:nvSpPr>
        <p:spPr/>
        <p:txBody>
          <a:bodyPr/>
          <a:lstStyle/>
          <a:p>
            <a:fld id="{99BCA6D3-E948-4A7C-A603-E14155DF7918}" type="datetimeFigureOut">
              <a:rPr lang="en-NZ" smtClean="0"/>
              <a:t>28/08/2023</a:t>
            </a:fld>
            <a:endParaRPr lang="en-NZ" dirty="0"/>
          </a:p>
        </p:txBody>
      </p:sp>
      <p:sp>
        <p:nvSpPr>
          <p:cNvPr id="5" name="Footer Placeholder 4">
            <a:extLst>
              <a:ext uri="{FF2B5EF4-FFF2-40B4-BE49-F238E27FC236}">
                <a16:creationId xmlns:a16="http://schemas.microsoft.com/office/drawing/2014/main" id="{6D6FA8A9-09B2-44A5-85AA-1EA417949A0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47CF55A2-9DBD-432F-A736-B05161FF8BB0}"/>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3776707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ED3A-A8A5-4020-AF47-98DF49DC79B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9D0BACD-6E69-46C2-B2E0-E4BDCE2BA8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FCF966D1-65CD-43CA-A0CE-98D9E02425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2722C3D7-067F-48A8-BEA1-1C90F37570BD}"/>
              </a:ext>
            </a:extLst>
          </p:cNvPr>
          <p:cNvSpPr>
            <a:spLocks noGrp="1"/>
          </p:cNvSpPr>
          <p:nvPr>
            <p:ph type="dt" sz="half" idx="10"/>
          </p:nvPr>
        </p:nvSpPr>
        <p:spPr/>
        <p:txBody>
          <a:bodyPr/>
          <a:lstStyle/>
          <a:p>
            <a:fld id="{99BCA6D3-E948-4A7C-A603-E14155DF7918}" type="datetimeFigureOut">
              <a:rPr lang="en-NZ" smtClean="0"/>
              <a:t>28/08/2023</a:t>
            </a:fld>
            <a:endParaRPr lang="en-NZ" dirty="0"/>
          </a:p>
        </p:txBody>
      </p:sp>
      <p:sp>
        <p:nvSpPr>
          <p:cNvPr id="6" name="Footer Placeholder 5">
            <a:extLst>
              <a:ext uri="{FF2B5EF4-FFF2-40B4-BE49-F238E27FC236}">
                <a16:creationId xmlns:a16="http://schemas.microsoft.com/office/drawing/2014/main" id="{AB42355D-F34D-4F64-9304-9CDEA473BAF3}"/>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42286972-DC6B-4455-B73B-DECAEF973840}"/>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605542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7F6D-F0B3-438E-9793-56F52851B1C1}"/>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52A9DDE-D0BC-4688-858A-59ABBEA57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8DE014-E0F5-4D45-AF9B-EDBE013BB0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C1318166-3DAD-4289-A99D-B1C54DAAF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FFE84D-DDED-4719-BD81-C9289ABEEF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FB7727EA-9DBD-4504-8BFB-D94A44DEC299}"/>
              </a:ext>
            </a:extLst>
          </p:cNvPr>
          <p:cNvSpPr>
            <a:spLocks noGrp="1"/>
          </p:cNvSpPr>
          <p:nvPr>
            <p:ph type="dt" sz="half" idx="10"/>
          </p:nvPr>
        </p:nvSpPr>
        <p:spPr/>
        <p:txBody>
          <a:bodyPr/>
          <a:lstStyle/>
          <a:p>
            <a:fld id="{99BCA6D3-E948-4A7C-A603-E14155DF7918}" type="datetimeFigureOut">
              <a:rPr lang="en-NZ" smtClean="0"/>
              <a:t>28/08/2023</a:t>
            </a:fld>
            <a:endParaRPr lang="en-NZ" dirty="0"/>
          </a:p>
        </p:txBody>
      </p:sp>
      <p:sp>
        <p:nvSpPr>
          <p:cNvPr id="8" name="Footer Placeholder 7">
            <a:extLst>
              <a:ext uri="{FF2B5EF4-FFF2-40B4-BE49-F238E27FC236}">
                <a16:creationId xmlns:a16="http://schemas.microsoft.com/office/drawing/2014/main" id="{CBF75C46-F63A-43AC-8FB4-88B277B6D662}"/>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AA1E0137-85EC-4AC8-9E7A-DDAA93BF350F}"/>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3036658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0308-C0A6-4B8F-9A3D-CB1FF2E13D5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C5ABE93E-0505-48FA-8CE2-8E82647B2439}"/>
              </a:ext>
            </a:extLst>
          </p:cNvPr>
          <p:cNvSpPr>
            <a:spLocks noGrp="1"/>
          </p:cNvSpPr>
          <p:nvPr>
            <p:ph type="dt" sz="half" idx="10"/>
          </p:nvPr>
        </p:nvSpPr>
        <p:spPr/>
        <p:txBody>
          <a:bodyPr/>
          <a:lstStyle/>
          <a:p>
            <a:fld id="{99BCA6D3-E948-4A7C-A603-E14155DF7918}" type="datetimeFigureOut">
              <a:rPr lang="en-NZ" smtClean="0"/>
              <a:t>28/08/2023</a:t>
            </a:fld>
            <a:endParaRPr lang="en-NZ" dirty="0"/>
          </a:p>
        </p:txBody>
      </p:sp>
      <p:sp>
        <p:nvSpPr>
          <p:cNvPr id="4" name="Footer Placeholder 3">
            <a:extLst>
              <a:ext uri="{FF2B5EF4-FFF2-40B4-BE49-F238E27FC236}">
                <a16:creationId xmlns:a16="http://schemas.microsoft.com/office/drawing/2014/main" id="{4E159171-616E-4AB2-88D1-1A97EEC60140}"/>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A5945D61-14BD-4DA8-B5F4-48C8C713699D}"/>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2847957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2E3BDA-45B8-4A76-8447-573FF35E05F6}"/>
              </a:ext>
            </a:extLst>
          </p:cNvPr>
          <p:cNvSpPr>
            <a:spLocks noGrp="1"/>
          </p:cNvSpPr>
          <p:nvPr>
            <p:ph type="dt" sz="half" idx="10"/>
          </p:nvPr>
        </p:nvSpPr>
        <p:spPr/>
        <p:txBody>
          <a:bodyPr/>
          <a:lstStyle/>
          <a:p>
            <a:fld id="{99BCA6D3-E948-4A7C-A603-E14155DF7918}" type="datetimeFigureOut">
              <a:rPr lang="en-NZ" smtClean="0"/>
              <a:t>28/08/2023</a:t>
            </a:fld>
            <a:endParaRPr lang="en-NZ" dirty="0"/>
          </a:p>
        </p:txBody>
      </p:sp>
      <p:sp>
        <p:nvSpPr>
          <p:cNvPr id="3" name="Footer Placeholder 2">
            <a:extLst>
              <a:ext uri="{FF2B5EF4-FFF2-40B4-BE49-F238E27FC236}">
                <a16:creationId xmlns:a16="http://schemas.microsoft.com/office/drawing/2014/main" id="{2CD788EA-1153-4736-8747-F901C97BCBA6}"/>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8191F379-6E15-4571-8048-D42E2A31BC47}"/>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72702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954C3-C0DB-4709-B8AF-13C84058C0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0B3E982-EA5C-4534-AB4A-205E2B3705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7363FF4-2AD1-4ACF-805B-91442BB11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ACA51C-D754-4C0E-B96F-0BEBDCC5A7A6}"/>
              </a:ext>
            </a:extLst>
          </p:cNvPr>
          <p:cNvSpPr>
            <a:spLocks noGrp="1"/>
          </p:cNvSpPr>
          <p:nvPr>
            <p:ph type="dt" sz="half" idx="10"/>
          </p:nvPr>
        </p:nvSpPr>
        <p:spPr/>
        <p:txBody>
          <a:bodyPr/>
          <a:lstStyle/>
          <a:p>
            <a:fld id="{99BCA6D3-E948-4A7C-A603-E14155DF7918}" type="datetimeFigureOut">
              <a:rPr lang="en-NZ" smtClean="0"/>
              <a:t>28/08/2023</a:t>
            </a:fld>
            <a:endParaRPr lang="en-NZ" dirty="0"/>
          </a:p>
        </p:txBody>
      </p:sp>
      <p:sp>
        <p:nvSpPr>
          <p:cNvPr id="6" name="Footer Placeholder 5">
            <a:extLst>
              <a:ext uri="{FF2B5EF4-FFF2-40B4-BE49-F238E27FC236}">
                <a16:creationId xmlns:a16="http://schemas.microsoft.com/office/drawing/2014/main" id="{78F8F571-E1AD-47FC-8894-EB455B9B3775}"/>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6AFFDF77-F9C4-4653-BE0B-EEF056EDBF88}"/>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76615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CA6D3-E948-4A7C-A603-E14155DF7918}" type="datetimeFigureOut">
              <a:rPr lang="en-NZ" smtClean="0"/>
              <a:t>28/08/2023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176638-0302-4451-833C-4C2D25BFE6A8}" type="slidenum">
              <a:rPr lang="en-NZ" smtClean="0"/>
              <a:t>‹#›</a:t>
            </a:fld>
            <a:endParaRPr lang="en-NZ"/>
          </a:p>
        </p:txBody>
      </p:sp>
    </p:spTree>
    <p:extLst>
      <p:ext uri="{BB962C8B-B14F-4D97-AF65-F5344CB8AC3E}">
        <p14:creationId xmlns:p14="http://schemas.microsoft.com/office/powerpoint/2010/main" val="4167194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C0D69-111C-4D1E-A3F0-10BDEB187F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BF2E5FD-076A-4CF8-B9D3-DB17F28D9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286F7F08-9D1F-4049-BB74-AE5638A1D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442214-F2A8-4529-AA68-FF28D7E7A4DF}"/>
              </a:ext>
            </a:extLst>
          </p:cNvPr>
          <p:cNvSpPr>
            <a:spLocks noGrp="1"/>
          </p:cNvSpPr>
          <p:nvPr>
            <p:ph type="dt" sz="half" idx="10"/>
          </p:nvPr>
        </p:nvSpPr>
        <p:spPr/>
        <p:txBody>
          <a:bodyPr/>
          <a:lstStyle/>
          <a:p>
            <a:fld id="{99BCA6D3-E948-4A7C-A603-E14155DF7918}" type="datetimeFigureOut">
              <a:rPr lang="en-NZ" smtClean="0"/>
              <a:t>28/08/2023</a:t>
            </a:fld>
            <a:endParaRPr lang="en-NZ" dirty="0"/>
          </a:p>
        </p:txBody>
      </p:sp>
      <p:sp>
        <p:nvSpPr>
          <p:cNvPr id="6" name="Footer Placeholder 5">
            <a:extLst>
              <a:ext uri="{FF2B5EF4-FFF2-40B4-BE49-F238E27FC236}">
                <a16:creationId xmlns:a16="http://schemas.microsoft.com/office/drawing/2014/main" id="{E1852F56-B434-4A54-8A37-905DC478D470}"/>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887A93AA-C321-4616-8A2A-BE8631C60091}"/>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3948558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ECD88-764D-4B2C-B7B2-CC8D4129DB7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50A0695-2FC2-4D53-B301-C8346F41F8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757FF30-E4A8-4205-A6C6-3A1F0980D6AA}"/>
              </a:ext>
            </a:extLst>
          </p:cNvPr>
          <p:cNvSpPr>
            <a:spLocks noGrp="1"/>
          </p:cNvSpPr>
          <p:nvPr>
            <p:ph type="dt" sz="half" idx="10"/>
          </p:nvPr>
        </p:nvSpPr>
        <p:spPr/>
        <p:txBody>
          <a:bodyPr/>
          <a:lstStyle/>
          <a:p>
            <a:fld id="{99BCA6D3-E948-4A7C-A603-E14155DF7918}" type="datetimeFigureOut">
              <a:rPr lang="en-NZ" smtClean="0"/>
              <a:t>28/08/2023</a:t>
            </a:fld>
            <a:endParaRPr lang="en-NZ" dirty="0"/>
          </a:p>
        </p:txBody>
      </p:sp>
      <p:sp>
        <p:nvSpPr>
          <p:cNvPr id="5" name="Footer Placeholder 4">
            <a:extLst>
              <a:ext uri="{FF2B5EF4-FFF2-40B4-BE49-F238E27FC236}">
                <a16:creationId xmlns:a16="http://schemas.microsoft.com/office/drawing/2014/main" id="{EF5C2E21-F8EC-4BFC-95AE-59ADE9E4DE6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D1B559B6-281F-4A83-8900-758817C55B6D}"/>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4184685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CCC97F-61E6-4C11-AD6F-7E0ECBE04D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2E0995D-3F67-4D68-B250-F7F304559B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36BFDA3-2E94-4339-BDE7-9F2DB6EBDE1F}"/>
              </a:ext>
            </a:extLst>
          </p:cNvPr>
          <p:cNvSpPr>
            <a:spLocks noGrp="1"/>
          </p:cNvSpPr>
          <p:nvPr>
            <p:ph type="dt" sz="half" idx="10"/>
          </p:nvPr>
        </p:nvSpPr>
        <p:spPr/>
        <p:txBody>
          <a:bodyPr/>
          <a:lstStyle/>
          <a:p>
            <a:fld id="{99BCA6D3-E948-4A7C-A603-E14155DF7918}" type="datetimeFigureOut">
              <a:rPr lang="en-NZ" smtClean="0"/>
              <a:t>28/08/2023</a:t>
            </a:fld>
            <a:endParaRPr lang="en-NZ" dirty="0"/>
          </a:p>
        </p:txBody>
      </p:sp>
      <p:sp>
        <p:nvSpPr>
          <p:cNvPr id="5" name="Footer Placeholder 4">
            <a:extLst>
              <a:ext uri="{FF2B5EF4-FFF2-40B4-BE49-F238E27FC236}">
                <a16:creationId xmlns:a16="http://schemas.microsoft.com/office/drawing/2014/main" id="{A0C7AD82-BD53-4182-B900-0B47C71FCB95}"/>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71C87265-E106-49D3-9DEF-B56A18EA965C}"/>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3224052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BF8CD5-ED11-4113-A27B-4A164779C0F6}" type="datetimeFigureOut">
              <a:rPr lang="en-NZ" smtClean="0"/>
              <a:t>28/08/2023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1764110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F8CD5-ED11-4113-A27B-4A164779C0F6}" type="datetimeFigureOut">
              <a:rPr lang="en-NZ" smtClean="0"/>
              <a:t>28/08/2023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1232089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F8CD5-ED11-4113-A27B-4A164779C0F6}" type="datetimeFigureOut">
              <a:rPr lang="en-NZ" smtClean="0"/>
              <a:t>28/08/2023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1857284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BF8CD5-ED11-4113-A27B-4A164779C0F6}" type="datetimeFigureOut">
              <a:rPr lang="en-NZ" smtClean="0"/>
              <a:t>28/08/2023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2478010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BF8CD5-ED11-4113-A27B-4A164779C0F6}" type="datetimeFigureOut">
              <a:rPr lang="en-NZ" smtClean="0"/>
              <a:t>28/08/2023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3264651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BF8CD5-ED11-4113-A27B-4A164779C0F6}" type="datetimeFigureOut">
              <a:rPr lang="en-NZ" smtClean="0"/>
              <a:t>28/08/2023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1033613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F8CD5-ED11-4113-A27B-4A164779C0F6}" type="datetimeFigureOut">
              <a:rPr lang="en-NZ" smtClean="0"/>
              <a:t>28/08/2023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401363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CA6D3-E948-4A7C-A603-E14155DF7918}" type="datetimeFigureOut">
              <a:rPr lang="en-NZ" smtClean="0"/>
              <a:t>28/08/2023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7176638-0302-4451-833C-4C2D25BFE6A8}" type="slidenum">
              <a:rPr lang="en-NZ" smtClean="0"/>
              <a:t>‹#›</a:t>
            </a:fld>
            <a:endParaRPr lang="en-N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0948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F8CD5-ED11-4113-A27B-4A164779C0F6}" type="datetimeFigureOut">
              <a:rPr lang="en-NZ" smtClean="0"/>
              <a:t>28/08/2023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2248166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69BF8CD5-ED11-4113-A27B-4A164779C0F6}" type="datetimeFigureOut">
              <a:rPr lang="en-NZ" smtClean="0"/>
              <a:t>28/08/2023</a:t>
            </a:fld>
            <a:endParaRPr lang="en-NZ"/>
          </a:p>
        </p:txBody>
      </p:sp>
      <p:sp>
        <p:nvSpPr>
          <p:cNvPr id="6" name="Footer Placeholder 5"/>
          <p:cNvSpPr>
            <a:spLocks noGrp="1"/>
          </p:cNvSpPr>
          <p:nvPr>
            <p:ph type="ftr" sz="quarter" idx="11"/>
          </p:nvPr>
        </p:nvSpPr>
        <p:spPr>
          <a:xfrm>
            <a:off x="590396" y="6041362"/>
            <a:ext cx="3295413" cy="365125"/>
          </a:xfrm>
        </p:spPr>
        <p:txBody>
          <a:bodyPr/>
          <a:lstStyle/>
          <a:p>
            <a:endParaRPr lang="en-NZ"/>
          </a:p>
        </p:txBody>
      </p:sp>
      <p:sp>
        <p:nvSpPr>
          <p:cNvPr id="7" name="Slide Number Placeholder 6"/>
          <p:cNvSpPr>
            <a:spLocks noGrp="1"/>
          </p:cNvSpPr>
          <p:nvPr>
            <p:ph type="sldNum" sz="quarter" idx="12"/>
          </p:nvPr>
        </p:nvSpPr>
        <p:spPr>
          <a:xfrm>
            <a:off x="4862689" y="5915888"/>
            <a:ext cx="1062155" cy="490599"/>
          </a:xfrm>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15041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F8CD5-ED11-4113-A27B-4A164779C0F6}" type="datetimeFigureOut">
              <a:rPr lang="en-NZ" smtClean="0"/>
              <a:t>28/08/2023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1040560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69BF8CD5-ED11-4113-A27B-4A164779C0F6}" type="datetimeFigureOut">
              <a:rPr lang="en-NZ" smtClean="0"/>
              <a:t>28/08/2023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3686898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69BF8CD5-ED11-4113-A27B-4A164779C0F6}" type="datetimeFigureOut">
              <a:rPr lang="en-NZ" smtClean="0"/>
              <a:t>28/08/2023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2300365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F8CD5-ED11-4113-A27B-4A164779C0F6}" type="datetimeFigureOut">
              <a:rPr lang="en-NZ" smtClean="0"/>
              <a:t>28/08/2023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1753628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F8CD5-ED11-4113-A27B-4A164779C0F6}" type="datetimeFigureOut">
              <a:rPr lang="en-NZ" smtClean="0"/>
              <a:t>28/08/2023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1454286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BDC27-E420-4878-9EE6-7B9656D6442A}"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3048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BCA6D3-E948-4A7C-A603-E14155DF7918}" type="datetimeFigureOut">
              <a:rPr lang="en-NZ" smtClean="0"/>
              <a:t>28/08/2023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7176638-0302-4451-833C-4C2D25BFE6A8}" type="slidenum">
              <a:rPr lang="en-NZ" smtClean="0"/>
              <a:t>‹#›</a:t>
            </a:fld>
            <a:endParaRPr lang="en-NZ"/>
          </a:p>
        </p:txBody>
      </p:sp>
    </p:spTree>
    <p:extLst>
      <p:ext uri="{BB962C8B-B14F-4D97-AF65-F5344CB8AC3E}">
        <p14:creationId xmlns:p14="http://schemas.microsoft.com/office/powerpoint/2010/main" val="383037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CA6D3-E948-4A7C-A603-E14155DF7918}" type="datetimeFigureOut">
              <a:rPr lang="en-NZ" smtClean="0"/>
              <a:t>28/08/2023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7176638-0302-4451-833C-4C2D25BFE6A8}" type="slidenum">
              <a:rPr lang="en-NZ" smtClean="0"/>
              <a:t>‹#›</a:t>
            </a:fld>
            <a:endParaRPr lang="en-NZ"/>
          </a:p>
        </p:txBody>
      </p:sp>
    </p:spTree>
    <p:extLst>
      <p:ext uri="{BB962C8B-B14F-4D97-AF65-F5344CB8AC3E}">
        <p14:creationId xmlns:p14="http://schemas.microsoft.com/office/powerpoint/2010/main" val="75280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BCA6D3-E948-4A7C-A603-E14155DF7918}" type="datetimeFigureOut">
              <a:rPr lang="en-NZ" smtClean="0"/>
              <a:t>28/08/2023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7176638-0302-4451-833C-4C2D25BFE6A8}" type="slidenum">
              <a:rPr lang="en-NZ" smtClean="0"/>
              <a:t>‹#›</a:t>
            </a:fld>
            <a:endParaRPr lang="en-NZ"/>
          </a:p>
        </p:txBody>
      </p:sp>
    </p:spTree>
    <p:extLst>
      <p:ext uri="{BB962C8B-B14F-4D97-AF65-F5344CB8AC3E}">
        <p14:creationId xmlns:p14="http://schemas.microsoft.com/office/powerpoint/2010/main" val="226611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CA6D3-E948-4A7C-A603-E14155DF7918}" type="datetimeFigureOut">
              <a:rPr lang="en-NZ" smtClean="0"/>
              <a:t>28/08/2023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7176638-0302-4451-833C-4C2D25BFE6A8}" type="slidenum">
              <a:rPr lang="en-NZ" smtClean="0"/>
              <a:t>‹#›</a:t>
            </a:fld>
            <a:endParaRPr lang="en-NZ"/>
          </a:p>
        </p:txBody>
      </p:sp>
    </p:spTree>
    <p:extLst>
      <p:ext uri="{BB962C8B-B14F-4D97-AF65-F5344CB8AC3E}">
        <p14:creationId xmlns:p14="http://schemas.microsoft.com/office/powerpoint/2010/main" val="180362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CA6D3-E948-4A7C-A603-E14155DF7918}" type="datetimeFigureOut">
              <a:rPr lang="en-NZ" smtClean="0"/>
              <a:t>28/08/2023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7176638-0302-4451-833C-4C2D25BFE6A8}" type="slidenum">
              <a:rPr lang="en-NZ" smtClean="0"/>
              <a:t>‹#›</a:t>
            </a:fld>
            <a:endParaRPr lang="en-NZ"/>
          </a:p>
        </p:txBody>
      </p:sp>
    </p:spTree>
    <p:extLst>
      <p:ext uri="{BB962C8B-B14F-4D97-AF65-F5344CB8AC3E}">
        <p14:creationId xmlns:p14="http://schemas.microsoft.com/office/powerpoint/2010/main" val="561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BCA6D3-E948-4A7C-A603-E14155DF7918}" type="datetimeFigureOut">
              <a:rPr lang="en-NZ" smtClean="0"/>
              <a:t>28/08/2023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7176638-0302-4451-833C-4C2D25BFE6A8}" type="slidenum">
              <a:rPr lang="en-NZ" smtClean="0"/>
              <a:t>‹#›</a:t>
            </a:fld>
            <a:endParaRPr lang="en-N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41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9BCA6D3-E948-4A7C-A603-E14155DF7918}" type="datetimeFigureOut">
              <a:rPr lang="en-NZ" smtClean="0"/>
              <a:t>28/08/2023</a:t>
            </a:fld>
            <a:endParaRPr lang="en-NZ"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NZ"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7176638-0302-4451-833C-4C2D25BFE6A8}" type="slidenum">
              <a:rPr lang="en-NZ" smtClean="0"/>
              <a:t>‹#›</a:t>
            </a:fld>
            <a:endParaRPr lang="en-NZ"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49232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62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4EA51C-7E08-4443-9F1F-24EA19DA43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4706660-A747-48CE-9895-352F4DBD0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C86AA37-F404-4AA2-98FB-31A9B809F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CA6D3-E948-4A7C-A603-E14155DF7918}" type="datetimeFigureOut">
              <a:rPr lang="en-NZ" smtClean="0"/>
              <a:t>28/08/2023</a:t>
            </a:fld>
            <a:endParaRPr lang="en-NZ" dirty="0"/>
          </a:p>
        </p:txBody>
      </p:sp>
      <p:sp>
        <p:nvSpPr>
          <p:cNvPr id="5" name="Footer Placeholder 4">
            <a:extLst>
              <a:ext uri="{FF2B5EF4-FFF2-40B4-BE49-F238E27FC236}">
                <a16:creationId xmlns:a16="http://schemas.microsoft.com/office/drawing/2014/main" id="{FA7227FE-E711-468E-958A-8A7C10BFF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F1A0C5D1-E214-41F8-9936-7ADDDC53C4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76638-0302-4451-833C-4C2D25BFE6A8}" type="slidenum">
              <a:rPr lang="en-NZ" smtClean="0"/>
              <a:t>‹#›</a:t>
            </a:fld>
            <a:endParaRPr lang="en-NZ" dirty="0"/>
          </a:p>
        </p:txBody>
      </p:sp>
    </p:spTree>
    <p:extLst>
      <p:ext uri="{BB962C8B-B14F-4D97-AF65-F5344CB8AC3E}">
        <p14:creationId xmlns:p14="http://schemas.microsoft.com/office/powerpoint/2010/main" val="36143270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NZ"/>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69BF8CD5-ED11-4113-A27B-4A164779C0F6}" type="datetimeFigureOut">
              <a:rPr lang="en-NZ" smtClean="0"/>
              <a:t>28/08/2023</a:t>
            </a:fld>
            <a:endParaRPr lang="en-NZ"/>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7DE15027-F650-4CF4-BB90-E65AF254334A}" type="slidenum">
              <a:rPr lang="en-NZ" smtClean="0"/>
              <a:t>‹#›</a:t>
            </a:fld>
            <a:endParaRPr lang="en-NZ"/>
          </a:p>
        </p:txBody>
      </p:sp>
    </p:spTree>
    <p:extLst>
      <p:ext uri="{BB962C8B-B14F-4D97-AF65-F5344CB8AC3E}">
        <p14:creationId xmlns:p14="http://schemas.microsoft.com/office/powerpoint/2010/main" val="1037242226"/>
      </p:ext>
    </p:extLst>
  </p:cSld>
  <p:clrMap bg1="dk1" tx1="lt1" bg2="dk2"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YtllAe6cY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q8bSIuyJHD8?t=32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nWu44AqF0i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video" Target="https://www.youtube.com/embed/PlHxXz4yJvM?feature=oembed"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youtu.be/ROwquxC_Gxc?t=3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researchgate.net/publication/277139849_Feminism_Poststructuralis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46995-A354-4D26-890E-44EFDA534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C6697E-A1CB-4B45-93E6-A6425AFD5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2D2E6-5C7A-4CB9-A117-2B21FE8FBE4B}"/>
              </a:ext>
            </a:extLst>
          </p:cNvPr>
          <p:cNvSpPr>
            <a:spLocks noGrp="1"/>
          </p:cNvSpPr>
          <p:nvPr>
            <p:ph type="ctrTitle"/>
          </p:nvPr>
        </p:nvSpPr>
        <p:spPr>
          <a:xfrm>
            <a:off x="634276" y="640080"/>
            <a:ext cx="4208656" cy="3034857"/>
          </a:xfrm>
        </p:spPr>
        <p:txBody>
          <a:bodyPr anchor="b">
            <a:normAutofit fontScale="90000"/>
          </a:bodyPr>
          <a:lstStyle/>
          <a:p>
            <a:r>
              <a:rPr lang="en-NZ" sz="4400" dirty="0">
                <a:solidFill>
                  <a:srgbClr val="FFFFFF"/>
                </a:solidFill>
              </a:rPr>
              <a:t>Diversity and difference part 2: a focus on…</a:t>
            </a:r>
            <a:br>
              <a:rPr lang="en-NZ" sz="4400" dirty="0">
                <a:solidFill>
                  <a:srgbClr val="FFFFFF"/>
                </a:solidFill>
              </a:rPr>
            </a:br>
            <a:r>
              <a:rPr lang="en-NZ" sz="4400" dirty="0">
                <a:solidFill>
                  <a:srgbClr val="FFFFFF"/>
                </a:solidFill>
              </a:rPr>
              <a:t>Gender &amp; Sexuality</a:t>
            </a:r>
          </a:p>
        </p:txBody>
      </p:sp>
      <p:sp>
        <p:nvSpPr>
          <p:cNvPr id="3" name="Subtitle 2">
            <a:extLst>
              <a:ext uri="{FF2B5EF4-FFF2-40B4-BE49-F238E27FC236}">
                <a16:creationId xmlns:a16="http://schemas.microsoft.com/office/drawing/2014/main" id="{1282E0BF-0454-4CC8-BC8D-FC37C291B461}"/>
              </a:ext>
            </a:extLst>
          </p:cNvPr>
          <p:cNvSpPr>
            <a:spLocks noGrp="1"/>
          </p:cNvSpPr>
          <p:nvPr>
            <p:ph type="subTitle" idx="1"/>
          </p:nvPr>
        </p:nvSpPr>
        <p:spPr>
          <a:xfrm>
            <a:off x="638921" y="3849539"/>
            <a:ext cx="4204012" cy="2359417"/>
          </a:xfrm>
        </p:spPr>
        <p:txBody>
          <a:bodyPr anchor="t">
            <a:normAutofit/>
          </a:bodyPr>
          <a:lstStyle/>
          <a:p>
            <a:pPr algn="r"/>
            <a:r>
              <a:rPr lang="en-NZ" sz="1600" dirty="0">
                <a:solidFill>
                  <a:srgbClr val="FFFFFF"/>
                </a:solidFill>
              </a:rPr>
              <a:t>CSTU5170 - Sociology for Social Practice: Inequality and Social Change</a:t>
            </a:r>
          </a:p>
          <a:p>
            <a:pPr algn="r"/>
            <a:endParaRPr lang="en-NZ" sz="1600" dirty="0">
              <a:solidFill>
                <a:srgbClr val="FFFFFF"/>
              </a:solidFill>
            </a:endParaRPr>
          </a:p>
        </p:txBody>
      </p:sp>
      <p:cxnSp>
        <p:nvCxnSpPr>
          <p:cNvPr id="13" name="Straight Connector 12">
            <a:extLst>
              <a:ext uri="{FF2B5EF4-FFF2-40B4-BE49-F238E27FC236}">
                <a16:creationId xmlns:a16="http://schemas.microsoft.com/office/drawing/2014/main" id="{5600556F-1AA2-4751-A6E2-82164CC43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4" descr="A close up of a logo&#10;&#10;Description automatically generated">
            <a:extLst>
              <a:ext uri="{FF2B5EF4-FFF2-40B4-BE49-F238E27FC236}">
                <a16:creationId xmlns:a16="http://schemas.microsoft.com/office/drawing/2014/main" id="{DD0CDD3F-39E7-4BB1-9248-EA0CDB06DEF6}"/>
              </a:ext>
            </a:extLst>
          </p:cNvPr>
          <p:cNvPicPr>
            <a:picLocks noChangeAspect="1"/>
          </p:cNvPicPr>
          <p:nvPr/>
        </p:nvPicPr>
        <p:blipFill rotWithShape="1">
          <a:blip r:embed="rId2"/>
          <a:srcRect t="231" r="-1" b="1936"/>
          <a:stretch/>
        </p:blipFill>
        <p:spPr>
          <a:xfrm>
            <a:off x="6096000" y="640080"/>
            <a:ext cx="5459470" cy="5578816"/>
          </a:xfrm>
          <a:prstGeom prst="rect">
            <a:avLst/>
          </a:prstGeom>
        </p:spPr>
      </p:pic>
    </p:spTree>
    <p:extLst>
      <p:ext uri="{BB962C8B-B14F-4D97-AF65-F5344CB8AC3E}">
        <p14:creationId xmlns:p14="http://schemas.microsoft.com/office/powerpoint/2010/main" val="2255238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6C02-7A78-446C-95B8-5273C0C14DE0}"/>
              </a:ext>
            </a:extLst>
          </p:cNvPr>
          <p:cNvSpPr>
            <a:spLocks noGrp="1"/>
          </p:cNvSpPr>
          <p:nvPr>
            <p:ph type="title"/>
          </p:nvPr>
        </p:nvSpPr>
        <p:spPr>
          <a:xfrm>
            <a:off x="1771380" y="260752"/>
            <a:ext cx="9720072" cy="1499616"/>
          </a:xfrm>
        </p:spPr>
        <p:txBody>
          <a:bodyPr>
            <a:normAutofit/>
          </a:bodyPr>
          <a:lstStyle/>
          <a:p>
            <a:r>
              <a:rPr lang="en-NZ" dirty="0"/>
              <a:t>Why Does Gender matter</a:t>
            </a:r>
          </a:p>
        </p:txBody>
      </p:sp>
      <p:sp>
        <p:nvSpPr>
          <p:cNvPr id="6" name="Freeform: Shape 5">
            <a:extLst>
              <a:ext uri="{FF2B5EF4-FFF2-40B4-BE49-F238E27FC236}">
                <a16:creationId xmlns:a16="http://schemas.microsoft.com/office/drawing/2014/main" id="{0799EF12-9629-4294-AF87-8BB6D690E880}"/>
              </a:ext>
            </a:extLst>
          </p:cNvPr>
          <p:cNvSpPr/>
          <p:nvPr/>
        </p:nvSpPr>
        <p:spPr>
          <a:xfrm>
            <a:off x="561452" y="1535675"/>
            <a:ext cx="2574208" cy="1544524"/>
          </a:xfrm>
          <a:custGeom>
            <a:avLst/>
            <a:gdLst>
              <a:gd name="connsiteX0" fmla="*/ 0 w 2574208"/>
              <a:gd name="connsiteY0" fmla="*/ 0 h 1544524"/>
              <a:gd name="connsiteX1" fmla="*/ 2574208 w 2574208"/>
              <a:gd name="connsiteY1" fmla="*/ 0 h 1544524"/>
              <a:gd name="connsiteX2" fmla="*/ 2574208 w 2574208"/>
              <a:gd name="connsiteY2" fmla="*/ 1544524 h 1544524"/>
              <a:gd name="connsiteX3" fmla="*/ 0 w 2574208"/>
              <a:gd name="connsiteY3" fmla="*/ 1544524 h 1544524"/>
              <a:gd name="connsiteX4" fmla="*/ 0 w 2574208"/>
              <a:gd name="connsiteY4" fmla="*/ 0 h 154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208" h="1544524">
                <a:moveTo>
                  <a:pt x="0" y="0"/>
                </a:moveTo>
                <a:lnTo>
                  <a:pt x="2574208" y="0"/>
                </a:lnTo>
                <a:lnTo>
                  <a:pt x="2574208" y="1544524"/>
                </a:lnTo>
                <a:lnTo>
                  <a:pt x="0" y="154452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It matters because it shapes the identities and behavioural expectations of individuals</a:t>
            </a:r>
            <a:endParaRPr lang="en-US" sz="1700" kern="1200" dirty="0"/>
          </a:p>
        </p:txBody>
      </p:sp>
      <p:sp>
        <p:nvSpPr>
          <p:cNvPr id="7" name="Freeform: Shape 6">
            <a:extLst>
              <a:ext uri="{FF2B5EF4-FFF2-40B4-BE49-F238E27FC236}">
                <a16:creationId xmlns:a16="http://schemas.microsoft.com/office/drawing/2014/main" id="{05C28187-B303-478D-AC85-BFE69E6C69DA}"/>
              </a:ext>
            </a:extLst>
          </p:cNvPr>
          <p:cNvSpPr/>
          <p:nvPr/>
        </p:nvSpPr>
        <p:spPr>
          <a:xfrm>
            <a:off x="3393081" y="1535675"/>
            <a:ext cx="2574208" cy="1544524"/>
          </a:xfrm>
          <a:custGeom>
            <a:avLst/>
            <a:gdLst>
              <a:gd name="connsiteX0" fmla="*/ 0 w 2574208"/>
              <a:gd name="connsiteY0" fmla="*/ 0 h 1544524"/>
              <a:gd name="connsiteX1" fmla="*/ 2574208 w 2574208"/>
              <a:gd name="connsiteY1" fmla="*/ 0 h 1544524"/>
              <a:gd name="connsiteX2" fmla="*/ 2574208 w 2574208"/>
              <a:gd name="connsiteY2" fmla="*/ 1544524 h 1544524"/>
              <a:gd name="connsiteX3" fmla="*/ 0 w 2574208"/>
              <a:gd name="connsiteY3" fmla="*/ 1544524 h 1544524"/>
              <a:gd name="connsiteX4" fmla="*/ 0 w 2574208"/>
              <a:gd name="connsiteY4" fmla="*/ 0 h 154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208" h="1544524">
                <a:moveTo>
                  <a:pt x="0" y="0"/>
                </a:moveTo>
                <a:lnTo>
                  <a:pt x="2574208" y="0"/>
                </a:lnTo>
                <a:lnTo>
                  <a:pt x="2574208" y="1544524"/>
                </a:lnTo>
                <a:lnTo>
                  <a:pt x="0" y="154452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Gender enters into how people see themselves, the ways they behave, how they view others, and how others view them.</a:t>
            </a:r>
            <a:endParaRPr lang="en-US" sz="1700" kern="1200"/>
          </a:p>
        </p:txBody>
      </p:sp>
      <p:sp>
        <p:nvSpPr>
          <p:cNvPr id="8" name="Freeform: Shape 7">
            <a:extLst>
              <a:ext uri="{FF2B5EF4-FFF2-40B4-BE49-F238E27FC236}">
                <a16:creationId xmlns:a16="http://schemas.microsoft.com/office/drawing/2014/main" id="{BFDF31BE-22EF-41D8-8D3B-0B063944C9FF}"/>
              </a:ext>
            </a:extLst>
          </p:cNvPr>
          <p:cNvSpPr/>
          <p:nvPr/>
        </p:nvSpPr>
        <p:spPr>
          <a:xfrm>
            <a:off x="6224709" y="1535675"/>
            <a:ext cx="2574208" cy="1544524"/>
          </a:xfrm>
          <a:custGeom>
            <a:avLst/>
            <a:gdLst>
              <a:gd name="connsiteX0" fmla="*/ 0 w 2574208"/>
              <a:gd name="connsiteY0" fmla="*/ 0 h 1544524"/>
              <a:gd name="connsiteX1" fmla="*/ 2574208 w 2574208"/>
              <a:gd name="connsiteY1" fmla="*/ 0 h 1544524"/>
              <a:gd name="connsiteX2" fmla="*/ 2574208 w 2574208"/>
              <a:gd name="connsiteY2" fmla="*/ 1544524 h 1544524"/>
              <a:gd name="connsiteX3" fmla="*/ 0 w 2574208"/>
              <a:gd name="connsiteY3" fmla="*/ 1544524 h 1544524"/>
              <a:gd name="connsiteX4" fmla="*/ 0 w 2574208"/>
              <a:gd name="connsiteY4" fmla="*/ 0 h 154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208" h="1544524">
                <a:moveTo>
                  <a:pt x="0" y="0"/>
                </a:moveTo>
                <a:lnTo>
                  <a:pt x="2574208" y="0"/>
                </a:lnTo>
                <a:lnTo>
                  <a:pt x="2574208" y="1544524"/>
                </a:lnTo>
                <a:lnTo>
                  <a:pt x="0" y="154452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NZ" sz="1700" kern="1200" dirty="0"/>
              <a:t>It matters in the ways that it shapes social interaction. </a:t>
            </a:r>
            <a:endParaRPr lang="en-US" sz="1700" kern="1200" dirty="0"/>
          </a:p>
          <a:p>
            <a:pPr marL="114300" lvl="1" indent="-114300" algn="ctr" defTabSz="577850">
              <a:lnSpc>
                <a:spcPct val="90000"/>
              </a:lnSpc>
              <a:spcBef>
                <a:spcPct val="0"/>
              </a:spcBef>
              <a:spcAft>
                <a:spcPct val="15000"/>
              </a:spcAft>
              <a:buChar char="•"/>
            </a:pPr>
            <a:r>
              <a:rPr lang="en-NZ" sz="1300" kern="1200" dirty="0"/>
              <a:t>Identities are products of and sustained through interactions with others </a:t>
            </a:r>
            <a:endParaRPr lang="en-US" sz="1300" kern="1200" dirty="0"/>
          </a:p>
        </p:txBody>
      </p:sp>
      <p:sp>
        <p:nvSpPr>
          <p:cNvPr id="9" name="Freeform: Shape 8">
            <a:extLst>
              <a:ext uri="{FF2B5EF4-FFF2-40B4-BE49-F238E27FC236}">
                <a16:creationId xmlns:a16="http://schemas.microsoft.com/office/drawing/2014/main" id="{308357B3-7F6E-4709-9ABB-D2C7D6829C30}"/>
              </a:ext>
            </a:extLst>
          </p:cNvPr>
          <p:cNvSpPr/>
          <p:nvPr/>
        </p:nvSpPr>
        <p:spPr>
          <a:xfrm>
            <a:off x="9046505" y="1545514"/>
            <a:ext cx="2574208" cy="1544524"/>
          </a:xfrm>
          <a:custGeom>
            <a:avLst/>
            <a:gdLst>
              <a:gd name="connsiteX0" fmla="*/ 0 w 2574208"/>
              <a:gd name="connsiteY0" fmla="*/ 0 h 1544524"/>
              <a:gd name="connsiteX1" fmla="*/ 2574208 w 2574208"/>
              <a:gd name="connsiteY1" fmla="*/ 0 h 1544524"/>
              <a:gd name="connsiteX2" fmla="*/ 2574208 w 2574208"/>
              <a:gd name="connsiteY2" fmla="*/ 1544524 h 1544524"/>
              <a:gd name="connsiteX3" fmla="*/ 0 w 2574208"/>
              <a:gd name="connsiteY3" fmla="*/ 1544524 h 1544524"/>
              <a:gd name="connsiteX4" fmla="*/ 0 w 2574208"/>
              <a:gd name="connsiteY4" fmla="*/ 0 h 154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208" h="1544524">
                <a:moveTo>
                  <a:pt x="0" y="0"/>
                </a:moveTo>
                <a:lnTo>
                  <a:pt x="2574208" y="0"/>
                </a:lnTo>
                <a:lnTo>
                  <a:pt x="2574208" y="1544524"/>
                </a:lnTo>
                <a:lnTo>
                  <a:pt x="0" y="1544524"/>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Gender matters because it organises social institutions (think back to school, the rules, norms, etc).</a:t>
            </a:r>
            <a:endParaRPr lang="en-US" sz="1700" kern="1200"/>
          </a:p>
        </p:txBody>
      </p:sp>
      <p:sp>
        <p:nvSpPr>
          <p:cNvPr id="10" name="Freeform: Shape 9">
            <a:extLst>
              <a:ext uri="{FF2B5EF4-FFF2-40B4-BE49-F238E27FC236}">
                <a16:creationId xmlns:a16="http://schemas.microsoft.com/office/drawing/2014/main" id="{273CCBD7-3EAF-4FF1-82CD-B2D2E1EEE3DE}"/>
              </a:ext>
            </a:extLst>
          </p:cNvPr>
          <p:cNvSpPr/>
          <p:nvPr/>
        </p:nvSpPr>
        <p:spPr>
          <a:xfrm>
            <a:off x="561452" y="3337621"/>
            <a:ext cx="2574208" cy="1544524"/>
          </a:xfrm>
          <a:custGeom>
            <a:avLst/>
            <a:gdLst>
              <a:gd name="connsiteX0" fmla="*/ 0 w 2574208"/>
              <a:gd name="connsiteY0" fmla="*/ 0 h 1544524"/>
              <a:gd name="connsiteX1" fmla="*/ 2574208 w 2574208"/>
              <a:gd name="connsiteY1" fmla="*/ 0 h 1544524"/>
              <a:gd name="connsiteX2" fmla="*/ 2574208 w 2574208"/>
              <a:gd name="connsiteY2" fmla="*/ 1544524 h 1544524"/>
              <a:gd name="connsiteX3" fmla="*/ 0 w 2574208"/>
              <a:gd name="connsiteY3" fmla="*/ 1544524 h 1544524"/>
              <a:gd name="connsiteX4" fmla="*/ 0 w 2574208"/>
              <a:gd name="connsiteY4" fmla="*/ 0 h 154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208" h="1544524">
                <a:moveTo>
                  <a:pt x="0" y="0"/>
                </a:moveTo>
                <a:lnTo>
                  <a:pt x="2574208" y="0"/>
                </a:lnTo>
                <a:lnTo>
                  <a:pt x="2574208" y="1544524"/>
                </a:lnTo>
                <a:lnTo>
                  <a:pt x="0" y="154452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Gender matters because ideas about gender are embedded in our social structure(s)</a:t>
            </a:r>
            <a:endParaRPr lang="en-US" sz="1700" kern="1200"/>
          </a:p>
        </p:txBody>
      </p:sp>
      <p:sp>
        <p:nvSpPr>
          <p:cNvPr id="11" name="Freeform: Shape 10">
            <a:extLst>
              <a:ext uri="{FF2B5EF4-FFF2-40B4-BE49-F238E27FC236}">
                <a16:creationId xmlns:a16="http://schemas.microsoft.com/office/drawing/2014/main" id="{4F0C66CA-2D6D-45A4-8BDE-E65B4C748037}"/>
              </a:ext>
            </a:extLst>
          </p:cNvPr>
          <p:cNvSpPr/>
          <p:nvPr/>
        </p:nvSpPr>
        <p:spPr>
          <a:xfrm>
            <a:off x="3393081" y="3337621"/>
            <a:ext cx="2574208" cy="1544524"/>
          </a:xfrm>
          <a:custGeom>
            <a:avLst/>
            <a:gdLst>
              <a:gd name="connsiteX0" fmla="*/ 0 w 2574208"/>
              <a:gd name="connsiteY0" fmla="*/ 0 h 1544524"/>
              <a:gd name="connsiteX1" fmla="*/ 2574208 w 2574208"/>
              <a:gd name="connsiteY1" fmla="*/ 0 h 1544524"/>
              <a:gd name="connsiteX2" fmla="*/ 2574208 w 2574208"/>
              <a:gd name="connsiteY2" fmla="*/ 1544524 h 1544524"/>
              <a:gd name="connsiteX3" fmla="*/ 0 w 2574208"/>
              <a:gd name="connsiteY3" fmla="*/ 1544524 h 1544524"/>
              <a:gd name="connsiteX4" fmla="*/ 0 w 2574208"/>
              <a:gd name="connsiteY4" fmla="*/ 0 h 154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208" h="1544524">
                <a:moveTo>
                  <a:pt x="0" y="0"/>
                </a:moveTo>
                <a:lnTo>
                  <a:pt x="2574208" y="0"/>
                </a:lnTo>
                <a:lnTo>
                  <a:pt x="2574208" y="1544524"/>
                </a:lnTo>
                <a:lnTo>
                  <a:pt x="0" y="154452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Gender appears in how we speak about gender (discourse) </a:t>
            </a:r>
            <a:endParaRPr lang="en-US" sz="1700" kern="1200"/>
          </a:p>
        </p:txBody>
      </p:sp>
      <p:sp>
        <p:nvSpPr>
          <p:cNvPr id="12" name="Freeform: Shape 11">
            <a:extLst>
              <a:ext uri="{FF2B5EF4-FFF2-40B4-BE49-F238E27FC236}">
                <a16:creationId xmlns:a16="http://schemas.microsoft.com/office/drawing/2014/main" id="{4F3603CC-1D5D-4CDF-BAA1-B2AB9D8AAC77}"/>
              </a:ext>
            </a:extLst>
          </p:cNvPr>
          <p:cNvSpPr/>
          <p:nvPr/>
        </p:nvSpPr>
        <p:spPr>
          <a:xfrm>
            <a:off x="6224709" y="3337621"/>
            <a:ext cx="2574208" cy="1544524"/>
          </a:xfrm>
          <a:custGeom>
            <a:avLst/>
            <a:gdLst>
              <a:gd name="connsiteX0" fmla="*/ 0 w 2574208"/>
              <a:gd name="connsiteY0" fmla="*/ 0 h 1544524"/>
              <a:gd name="connsiteX1" fmla="*/ 2574208 w 2574208"/>
              <a:gd name="connsiteY1" fmla="*/ 0 h 1544524"/>
              <a:gd name="connsiteX2" fmla="*/ 2574208 w 2574208"/>
              <a:gd name="connsiteY2" fmla="*/ 1544524 h 1544524"/>
              <a:gd name="connsiteX3" fmla="*/ 0 w 2574208"/>
              <a:gd name="connsiteY3" fmla="*/ 1544524 h 1544524"/>
              <a:gd name="connsiteX4" fmla="*/ 0 w 2574208"/>
              <a:gd name="connsiteY4" fmla="*/ 0 h 154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208" h="1544524">
                <a:moveTo>
                  <a:pt x="0" y="0"/>
                </a:moveTo>
                <a:lnTo>
                  <a:pt x="2574208" y="0"/>
                </a:lnTo>
                <a:lnTo>
                  <a:pt x="2574208" y="1544524"/>
                </a:lnTo>
                <a:lnTo>
                  <a:pt x="0" y="154452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Gender has impacts on life experiences </a:t>
            </a:r>
            <a:endParaRPr lang="en-US" sz="1700" kern="1200"/>
          </a:p>
        </p:txBody>
      </p:sp>
      <p:sp>
        <p:nvSpPr>
          <p:cNvPr id="13" name="Freeform: Shape 12">
            <a:extLst>
              <a:ext uri="{FF2B5EF4-FFF2-40B4-BE49-F238E27FC236}">
                <a16:creationId xmlns:a16="http://schemas.microsoft.com/office/drawing/2014/main" id="{75AEF917-93ED-4964-8A2B-A4441CEFD2C0}"/>
              </a:ext>
            </a:extLst>
          </p:cNvPr>
          <p:cNvSpPr/>
          <p:nvPr/>
        </p:nvSpPr>
        <p:spPr>
          <a:xfrm>
            <a:off x="9056338" y="3337621"/>
            <a:ext cx="2574208" cy="1544524"/>
          </a:xfrm>
          <a:custGeom>
            <a:avLst/>
            <a:gdLst>
              <a:gd name="connsiteX0" fmla="*/ 0 w 2574208"/>
              <a:gd name="connsiteY0" fmla="*/ 0 h 1544524"/>
              <a:gd name="connsiteX1" fmla="*/ 2574208 w 2574208"/>
              <a:gd name="connsiteY1" fmla="*/ 0 h 1544524"/>
              <a:gd name="connsiteX2" fmla="*/ 2574208 w 2574208"/>
              <a:gd name="connsiteY2" fmla="*/ 1544524 h 1544524"/>
              <a:gd name="connsiteX3" fmla="*/ 0 w 2574208"/>
              <a:gd name="connsiteY3" fmla="*/ 1544524 h 1544524"/>
              <a:gd name="connsiteX4" fmla="*/ 0 w 2574208"/>
              <a:gd name="connsiteY4" fmla="*/ 0 h 154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208" h="1544524">
                <a:moveTo>
                  <a:pt x="0" y="0"/>
                </a:moveTo>
                <a:lnTo>
                  <a:pt x="2574208" y="0"/>
                </a:lnTo>
                <a:lnTo>
                  <a:pt x="2574208" y="1544524"/>
                </a:lnTo>
                <a:lnTo>
                  <a:pt x="0" y="154452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Gender impacts agency (our ability to act)</a:t>
            </a:r>
            <a:endParaRPr lang="en-US" sz="1700" kern="1200"/>
          </a:p>
        </p:txBody>
      </p:sp>
      <p:sp>
        <p:nvSpPr>
          <p:cNvPr id="14" name="Freeform: Shape 13">
            <a:extLst>
              <a:ext uri="{FF2B5EF4-FFF2-40B4-BE49-F238E27FC236}">
                <a16:creationId xmlns:a16="http://schemas.microsoft.com/office/drawing/2014/main" id="{4AB41583-A0D4-42E6-A946-C3D74AB9F33A}"/>
              </a:ext>
            </a:extLst>
          </p:cNvPr>
          <p:cNvSpPr/>
          <p:nvPr/>
        </p:nvSpPr>
        <p:spPr>
          <a:xfrm>
            <a:off x="3393081" y="5139566"/>
            <a:ext cx="2574208" cy="1544524"/>
          </a:xfrm>
          <a:custGeom>
            <a:avLst/>
            <a:gdLst>
              <a:gd name="connsiteX0" fmla="*/ 0 w 2574208"/>
              <a:gd name="connsiteY0" fmla="*/ 0 h 1544524"/>
              <a:gd name="connsiteX1" fmla="*/ 2574208 w 2574208"/>
              <a:gd name="connsiteY1" fmla="*/ 0 h 1544524"/>
              <a:gd name="connsiteX2" fmla="*/ 2574208 w 2574208"/>
              <a:gd name="connsiteY2" fmla="*/ 1544524 h 1544524"/>
              <a:gd name="connsiteX3" fmla="*/ 0 w 2574208"/>
              <a:gd name="connsiteY3" fmla="*/ 1544524 h 1544524"/>
              <a:gd name="connsiteX4" fmla="*/ 0 w 2574208"/>
              <a:gd name="connsiteY4" fmla="*/ 0 h 154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208" h="1544524">
                <a:moveTo>
                  <a:pt x="0" y="0"/>
                </a:moveTo>
                <a:lnTo>
                  <a:pt x="2574208" y="0"/>
                </a:lnTo>
                <a:lnTo>
                  <a:pt x="2574208" y="1544524"/>
                </a:lnTo>
                <a:lnTo>
                  <a:pt x="0" y="1544524"/>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Gender is a site of inequality</a:t>
            </a:r>
            <a:endParaRPr lang="en-US" sz="1700" kern="1200"/>
          </a:p>
        </p:txBody>
      </p:sp>
      <p:sp>
        <p:nvSpPr>
          <p:cNvPr id="15" name="Freeform: Shape 14">
            <a:extLst>
              <a:ext uri="{FF2B5EF4-FFF2-40B4-BE49-F238E27FC236}">
                <a16:creationId xmlns:a16="http://schemas.microsoft.com/office/drawing/2014/main" id="{304BCB39-9E6F-4312-A56B-8E9201CDEF05}"/>
              </a:ext>
            </a:extLst>
          </p:cNvPr>
          <p:cNvSpPr/>
          <p:nvPr/>
        </p:nvSpPr>
        <p:spPr>
          <a:xfrm>
            <a:off x="6224709" y="5139566"/>
            <a:ext cx="2574208" cy="1544524"/>
          </a:xfrm>
          <a:custGeom>
            <a:avLst/>
            <a:gdLst>
              <a:gd name="connsiteX0" fmla="*/ 0 w 2574208"/>
              <a:gd name="connsiteY0" fmla="*/ 0 h 1544524"/>
              <a:gd name="connsiteX1" fmla="*/ 2574208 w 2574208"/>
              <a:gd name="connsiteY1" fmla="*/ 0 h 1544524"/>
              <a:gd name="connsiteX2" fmla="*/ 2574208 w 2574208"/>
              <a:gd name="connsiteY2" fmla="*/ 1544524 h 1544524"/>
              <a:gd name="connsiteX3" fmla="*/ 0 w 2574208"/>
              <a:gd name="connsiteY3" fmla="*/ 1544524 h 1544524"/>
              <a:gd name="connsiteX4" fmla="*/ 0 w 2574208"/>
              <a:gd name="connsiteY4" fmla="*/ 0 h 154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208" h="1544524">
                <a:moveTo>
                  <a:pt x="0" y="0"/>
                </a:moveTo>
                <a:lnTo>
                  <a:pt x="2574208" y="0"/>
                </a:lnTo>
                <a:lnTo>
                  <a:pt x="2574208" y="1544524"/>
                </a:lnTo>
                <a:lnTo>
                  <a:pt x="0" y="154452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“We cannot fully understand gender without attending to gender”</a:t>
            </a:r>
            <a:endParaRPr lang="en-US" sz="1700" kern="1200"/>
          </a:p>
        </p:txBody>
      </p:sp>
    </p:spTree>
    <p:extLst>
      <p:ext uri="{BB962C8B-B14F-4D97-AF65-F5344CB8AC3E}">
        <p14:creationId xmlns:p14="http://schemas.microsoft.com/office/powerpoint/2010/main" val="401523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0F5A7-B139-485C-8E0D-576997BBFFE0}"/>
              </a:ext>
            </a:extLst>
          </p:cNvPr>
          <p:cNvSpPr>
            <a:spLocks noGrp="1"/>
          </p:cNvSpPr>
          <p:nvPr>
            <p:ph type="title"/>
          </p:nvPr>
        </p:nvSpPr>
        <p:spPr>
          <a:xfrm>
            <a:off x="1024128" y="585216"/>
            <a:ext cx="9720072" cy="1499616"/>
          </a:xfrm>
        </p:spPr>
        <p:txBody>
          <a:bodyPr>
            <a:normAutofit/>
          </a:bodyPr>
          <a:lstStyle/>
          <a:p>
            <a:r>
              <a:rPr lang="en-NZ" dirty="0"/>
              <a:t>Gender, culture and Context</a:t>
            </a:r>
          </a:p>
        </p:txBody>
      </p:sp>
      <p:sp>
        <p:nvSpPr>
          <p:cNvPr id="4" name="Freeform: Shape 3">
            <a:extLst>
              <a:ext uri="{FF2B5EF4-FFF2-40B4-BE49-F238E27FC236}">
                <a16:creationId xmlns:a16="http://schemas.microsoft.com/office/drawing/2014/main" id="{3BB918F4-4AE9-46BC-955C-6310E0BB0465}"/>
              </a:ext>
            </a:extLst>
          </p:cNvPr>
          <p:cNvSpPr/>
          <p:nvPr/>
        </p:nvSpPr>
        <p:spPr>
          <a:xfrm>
            <a:off x="875071" y="1920721"/>
            <a:ext cx="3312241" cy="1987345"/>
          </a:xfrm>
          <a:custGeom>
            <a:avLst/>
            <a:gdLst>
              <a:gd name="connsiteX0" fmla="*/ 0 w 3312241"/>
              <a:gd name="connsiteY0" fmla="*/ 0 h 1987345"/>
              <a:gd name="connsiteX1" fmla="*/ 3312241 w 3312241"/>
              <a:gd name="connsiteY1" fmla="*/ 0 h 1987345"/>
              <a:gd name="connsiteX2" fmla="*/ 3312241 w 3312241"/>
              <a:gd name="connsiteY2" fmla="*/ 1987345 h 1987345"/>
              <a:gd name="connsiteX3" fmla="*/ 0 w 3312241"/>
              <a:gd name="connsiteY3" fmla="*/ 1987345 h 1987345"/>
              <a:gd name="connsiteX4" fmla="*/ 0 w 3312241"/>
              <a:gd name="connsiteY4" fmla="*/ 0 h 198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241" h="1987345">
                <a:moveTo>
                  <a:pt x="0" y="0"/>
                </a:moveTo>
                <a:lnTo>
                  <a:pt x="3312241" y="0"/>
                </a:lnTo>
                <a:lnTo>
                  <a:pt x="3312241" y="1987345"/>
                </a:lnTo>
                <a:lnTo>
                  <a:pt x="0" y="198734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a:t>How gender is understood varies across cultures. </a:t>
            </a:r>
            <a:endParaRPr lang="en-US" sz="2100" kern="1200"/>
          </a:p>
        </p:txBody>
      </p:sp>
      <p:sp>
        <p:nvSpPr>
          <p:cNvPr id="6" name="Freeform: Shape 5">
            <a:extLst>
              <a:ext uri="{FF2B5EF4-FFF2-40B4-BE49-F238E27FC236}">
                <a16:creationId xmlns:a16="http://schemas.microsoft.com/office/drawing/2014/main" id="{9DAB7F9F-1B0F-4F66-AFFA-3BF88662FFFE}"/>
              </a:ext>
            </a:extLst>
          </p:cNvPr>
          <p:cNvSpPr/>
          <p:nvPr/>
        </p:nvSpPr>
        <p:spPr>
          <a:xfrm>
            <a:off x="4518537" y="1920721"/>
            <a:ext cx="3312241" cy="1987345"/>
          </a:xfrm>
          <a:custGeom>
            <a:avLst/>
            <a:gdLst>
              <a:gd name="connsiteX0" fmla="*/ 0 w 3312241"/>
              <a:gd name="connsiteY0" fmla="*/ 0 h 1987345"/>
              <a:gd name="connsiteX1" fmla="*/ 3312241 w 3312241"/>
              <a:gd name="connsiteY1" fmla="*/ 0 h 1987345"/>
              <a:gd name="connsiteX2" fmla="*/ 3312241 w 3312241"/>
              <a:gd name="connsiteY2" fmla="*/ 1987345 h 1987345"/>
              <a:gd name="connsiteX3" fmla="*/ 0 w 3312241"/>
              <a:gd name="connsiteY3" fmla="*/ 1987345 h 1987345"/>
              <a:gd name="connsiteX4" fmla="*/ 0 w 3312241"/>
              <a:gd name="connsiteY4" fmla="*/ 0 h 198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241" h="1987345">
                <a:moveTo>
                  <a:pt x="0" y="0"/>
                </a:moveTo>
                <a:lnTo>
                  <a:pt x="3312241" y="0"/>
                </a:lnTo>
                <a:lnTo>
                  <a:pt x="3312241" y="1987345"/>
                </a:lnTo>
                <a:lnTo>
                  <a:pt x="0" y="198734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a:t>Much of the western analysis has focused issues of power and domination. </a:t>
            </a:r>
            <a:endParaRPr lang="en-US" sz="2100" kern="1200"/>
          </a:p>
        </p:txBody>
      </p:sp>
      <p:sp>
        <p:nvSpPr>
          <p:cNvPr id="7" name="Freeform: Shape 6">
            <a:extLst>
              <a:ext uri="{FF2B5EF4-FFF2-40B4-BE49-F238E27FC236}">
                <a16:creationId xmlns:a16="http://schemas.microsoft.com/office/drawing/2014/main" id="{D12ABB21-824F-4352-9B1E-99636DB49B27}"/>
              </a:ext>
            </a:extLst>
          </p:cNvPr>
          <p:cNvSpPr/>
          <p:nvPr/>
        </p:nvSpPr>
        <p:spPr>
          <a:xfrm>
            <a:off x="8162003" y="1920721"/>
            <a:ext cx="3312241" cy="1987345"/>
          </a:xfrm>
          <a:custGeom>
            <a:avLst/>
            <a:gdLst>
              <a:gd name="connsiteX0" fmla="*/ 0 w 3312241"/>
              <a:gd name="connsiteY0" fmla="*/ 0 h 1987345"/>
              <a:gd name="connsiteX1" fmla="*/ 3312241 w 3312241"/>
              <a:gd name="connsiteY1" fmla="*/ 0 h 1987345"/>
              <a:gd name="connsiteX2" fmla="*/ 3312241 w 3312241"/>
              <a:gd name="connsiteY2" fmla="*/ 1987345 h 1987345"/>
              <a:gd name="connsiteX3" fmla="*/ 0 w 3312241"/>
              <a:gd name="connsiteY3" fmla="*/ 1987345 h 1987345"/>
              <a:gd name="connsiteX4" fmla="*/ 0 w 3312241"/>
              <a:gd name="connsiteY4" fmla="*/ 0 h 198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241" h="1987345">
                <a:moveTo>
                  <a:pt x="0" y="0"/>
                </a:moveTo>
                <a:lnTo>
                  <a:pt x="3312241" y="0"/>
                </a:lnTo>
                <a:lnTo>
                  <a:pt x="3312241" y="1987345"/>
                </a:lnTo>
                <a:lnTo>
                  <a:pt x="0" y="1987345"/>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a:t>Other cultures have different ways of understanding gender and the relationships between genders. </a:t>
            </a:r>
            <a:endParaRPr lang="en-US" sz="2100" kern="1200"/>
          </a:p>
        </p:txBody>
      </p:sp>
      <p:sp>
        <p:nvSpPr>
          <p:cNvPr id="8" name="Freeform: Shape 7">
            <a:extLst>
              <a:ext uri="{FF2B5EF4-FFF2-40B4-BE49-F238E27FC236}">
                <a16:creationId xmlns:a16="http://schemas.microsoft.com/office/drawing/2014/main" id="{BBF984CF-AAA6-47B4-82E7-53FFBE960791}"/>
              </a:ext>
            </a:extLst>
          </p:cNvPr>
          <p:cNvSpPr/>
          <p:nvPr/>
        </p:nvSpPr>
        <p:spPr>
          <a:xfrm>
            <a:off x="2696804" y="4239291"/>
            <a:ext cx="3312241" cy="1987345"/>
          </a:xfrm>
          <a:custGeom>
            <a:avLst/>
            <a:gdLst>
              <a:gd name="connsiteX0" fmla="*/ 0 w 3312241"/>
              <a:gd name="connsiteY0" fmla="*/ 0 h 1987345"/>
              <a:gd name="connsiteX1" fmla="*/ 3312241 w 3312241"/>
              <a:gd name="connsiteY1" fmla="*/ 0 h 1987345"/>
              <a:gd name="connsiteX2" fmla="*/ 3312241 w 3312241"/>
              <a:gd name="connsiteY2" fmla="*/ 1987345 h 1987345"/>
              <a:gd name="connsiteX3" fmla="*/ 0 w 3312241"/>
              <a:gd name="connsiteY3" fmla="*/ 1987345 h 1987345"/>
              <a:gd name="connsiteX4" fmla="*/ 0 w 3312241"/>
              <a:gd name="connsiteY4" fmla="*/ 0 h 198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241" h="1987345">
                <a:moveTo>
                  <a:pt x="0" y="0"/>
                </a:moveTo>
                <a:lnTo>
                  <a:pt x="3312241" y="0"/>
                </a:lnTo>
                <a:lnTo>
                  <a:pt x="3312241" y="1987345"/>
                </a:lnTo>
                <a:lnTo>
                  <a:pt x="0" y="1987345"/>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Te </a:t>
            </a:r>
            <a:r>
              <a:rPr lang="en-NZ" sz="2100" kern="1200" dirty="0" err="1"/>
              <a:t>ao</a:t>
            </a:r>
            <a:r>
              <a:rPr lang="en-NZ" sz="2100" kern="1200" dirty="0"/>
              <a:t> </a:t>
            </a:r>
            <a:r>
              <a:rPr lang="en-NZ" sz="2100" kern="1200" dirty="0" err="1"/>
              <a:t>Māori</a:t>
            </a:r>
            <a:r>
              <a:rPr lang="en-NZ" sz="2100" kern="1200" dirty="0"/>
              <a:t> understandings of the interconnections of </a:t>
            </a:r>
            <a:r>
              <a:rPr lang="en-NZ" sz="2100" kern="1200" dirty="0" err="1"/>
              <a:t>Wāhine</a:t>
            </a:r>
            <a:r>
              <a:rPr lang="en-NZ" sz="2100" kern="1200" dirty="0"/>
              <a:t> Māori and </a:t>
            </a:r>
            <a:r>
              <a:rPr lang="en-NZ" sz="2100" kern="1200" dirty="0" err="1"/>
              <a:t>Tāne</a:t>
            </a:r>
            <a:r>
              <a:rPr lang="en-NZ" sz="2100" kern="1200" dirty="0"/>
              <a:t> Māori </a:t>
            </a:r>
            <a:endParaRPr lang="en-US" sz="2100" kern="1200" dirty="0"/>
          </a:p>
        </p:txBody>
      </p:sp>
      <p:sp>
        <p:nvSpPr>
          <p:cNvPr id="9" name="Freeform: Shape 8">
            <a:extLst>
              <a:ext uri="{FF2B5EF4-FFF2-40B4-BE49-F238E27FC236}">
                <a16:creationId xmlns:a16="http://schemas.microsoft.com/office/drawing/2014/main" id="{2EB685DC-A371-4D04-8602-A4F4B1D15472}"/>
              </a:ext>
            </a:extLst>
          </p:cNvPr>
          <p:cNvSpPr/>
          <p:nvPr/>
        </p:nvSpPr>
        <p:spPr>
          <a:xfrm>
            <a:off x="6340270" y="4239291"/>
            <a:ext cx="3312241" cy="1987345"/>
          </a:xfrm>
          <a:custGeom>
            <a:avLst/>
            <a:gdLst>
              <a:gd name="connsiteX0" fmla="*/ 0 w 3312241"/>
              <a:gd name="connsiteY0" fmla="*/ 0 h 1987345"/>
              <a:gd name="connsiteX1" fmla="*/ 3312241 w 3312241"/>
              <a:gd name="connsiteY1" fmla="*/ 0 h 1987345"/>
              <a:gd name="connsiteX2" fmla="*/ 3312241 w 3312241"/>
              <a:gd name="connsiteY2" fmla="*/ 1987345 h 1987345"/>
              <a:gd name="connsiteX3" fmla="*/ 0 w 3312241"/>
              <a:gd name="connsiteY3" fmla="*/ 1987345 h 1987345"/>
              <a:gd name="connsiteX4" fmla="*/ 0 w 3312241"/>
              <a:gd name="connsiteY4" fmla="*/ 0 h 198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241" h="1987345">
                <a:moveTo>
                  <a:pt x="0" y="0"/>
                </a:moveTo>
                <a:lnTo>
                  <a:pt x="3312241" y="0"/>
                </a:lnTo>
                <a:lnTo>
                  <a:pt x="3312241" y="1987345"/>
                </a:lnTo>
                <a:lnTo>
                  <a:pt x="0" y="1987345"/>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Impacts of colonisation on traditional norms and social arrangements</a:t>
            </a:r>
          </a:p>
          <a:p>
            <a:pPr marL="0" lvl="0" indent="0" algn="ctr" defTabSz="933450">
              <a:lnSpc>
                <a:spcPct val="90000"/>
              </a:lnSpc>
              <a:spcBef>
                <a:spcPct val="0"/>
              </a:spcBef>
              <a:spcAft>
                <a:spcPct val="35000"/>
              </a:spcAft>
              <a:buNone/>
            </a:pPr>
            <a:r>
              <a:rPr lang="en-NZ" sz="2100" kern="1200" dirty="0"/>
              <a:t>Watch </a:t>
            </a:r>
            <a:r>
              <a:rPr lang="en-NZ" sz="2100" b="1" kern="1200" dirty="0">
                <a:solidFill>
                  <a:schemeClr val="tx1"/>
                </a:solidFill>
                <a:hlinkClick r:id="rId2">
                  <a:extLst>
                    <a:ext uri="{A12FA001-AC4F-418D-AE19-62706E023703}">
                      <ahyp:hlinkClr xmlns:ahyp="http://schemas.microsoft.com/office/drawing/2018/hyperlinkcolor" val="tx"/>
                    </a:ext>
                  </a:extLst>
                </a:hlinkClick>
              </a:rPr>
              <a:t>Pre-colonial attitudes to sex and gender fluidity</a:t>
            </a:r>
            <a:endParaRPr lang="en-US" sz="2100" kern="1200" dirty="0">
              <a:solidFill>
                <a:schemeClr val="tx1"/>
              </a:solidFill>
            </a:endParaRPr>
          </a:p>
        </p:txBody>
      </p:sp>
    </p:spTree>
    <p:extLst>
      <p:ext uri="{BB962C8B-B14F-4D97-AF65-F5344CB8AC3E}">
        <p14:creationId xmlns:p14="http://schemas.microsoft.com/office/powerpoint/2010/main" val="13668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6A2E-746E-4DE3-B87C-4B094F73D870}"/>
              </a:ext>
            </a:extLst>
          </p:cNvPr>
          <p:cNvSpPr>
            <a:spLocks noGrp="1"/>
          </p:cNvSpPr>
          <p:nvPr>
            <p:ph type="title"/>
          </p:nvPr>
        </p:nvSpPr>
        <p:spPr/>
        <p:txBody>
          <a:bodyPr/>
          <a:lstStyle/>
          <a:p>
            <a:pPr algn="ctr"/>
            <a:r>
              <a:rPr lang="en-NZ" dirty="0"/>
              <a:t>Questioning the binary </a:t>
            </a:r>
          </a:p>
        </p:txBody>
      </p:sp>
      <p:sp>
        <p:nvSpPr>
          <p:cNvPr id="3" name="Content Placeholder 2">
            <a:extLst>
              <a:ext uri="{FF2B5EF4-FFF2-40B4-BE49-F238E27FC236}">
                <a16:creationId xmlns:a16="http://schemas.microsoft.com/office/drawing/2014/main" id="{A68A6107-2116-4CBA-8A37-D91BF9B0BB13}"/>
              </a:ext>
            </a:extLst>
          </p:cNvPr>
          <p:cNvSpPr>
            <a:spLocks noGrp="1"/>
          </p:cNvSpPr>
          <p:nvPr>
            <p:ph idx="1"/>
          </p:nvPr>
        </p:nvSpPr>
        <p:spPr>
          <a:xfrm>
            <a:off x="1004410" y="2249424"/>
            <a:ext cx="9720073" cy="4023360"/>
          </a:xfrm>
        </p:spPr>
        <p:txBody>
          <a:bodyPr/>
          <a:lstStyle/>
          <a:p>
            <a:pPr marL="0" indent="0">
              <a:buNone/>
            </a:pPr>
            <a:endParaRPr lang="en-NZ" dirty="0">
              <a:hlinkClick r:id="rId2"/>
            </a:endParaRPr>
          </a:p>
          <a:p>
            <a:pPr marL="0" indent="0">
              <a:buNone/>
            </a:pPr>
            <a:endParaRPr lang="en-NZ" dirty="0">
              <a:hlinkClick r:id="rId2"/>
            </a:endParaRPr>
          </a:p>
          <a:p>
            <a:pPr marL="0" indent="0">
              <a:buNone/>
            </a:pPr>
            <a:endParaRPr lang="en-NZ" dirty="0">
              <a:hlinkClick r:id="rId2"/>
            </a:endParaRPr>
          </a:p>
          <a:p>
            <a:pPr marL="0" indent="0">
              <a:buNone/>
            </a:pPr>
            <a:endParaRPr lang="en-NZ" dirty="0">
              <a:hlinkClick r:id="rId2"/>
            </a:endParaRPr>
          </a:p>
          <a:p>
            <a:pPr marL="0" indent="0">
              <a:buNone/>
            </a:pPr>
            <a:endParaRPr lang="en-NZ" dirty="0">
              <a:hlinkClick r:id="rId2"/>
            </a:endParaRPr>
          </a:p>
          <a:p>
            <a:pPr marL="0" indent="0">
              <a:buNone/>
            </a:pPr>
            <a:endParaRPr lang="en-NZ" dirty="0"/>
          </a:p>
        </p:txBody>
      </p:sp>
      <p:sp>
        <p:nvSpPr>
          <p:cNvPr id="4" name="Rectangle 3">
            <a:extLst>
              <a:ext uri="{FF2B5EF4-FFF2-40B4-BE49-F238E27FC236}">
                <a16:creationId xmlns:a16="http://schemas.microsoft.com/office/drawing/2014/main" id="{A3107B92-ABA3-49D5-9C6C-4D87295FE068}"/>
              </a:ext>
            </a:extLst>
          </p:cNvPr>
          <p:cNvSpPr/>
          <p:nvPr/>
        </p:nvSpPr>
        <p:spPr>
          <a:xfrm>
            <a:off x="2626840" y="2084831"/>
            <a:ext cx="1199535" cy="1052051"/>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a:extLst>
              <a:ext uri="{FF2B5EF4-FFF2-40B4-BE49-F238E27FC236}">
                <a16:creationId xmlns:a16="http://schemas.microsoft.com/office/drawing/2014/main" id="{E9E983F2-7183-4648-9A4F-A43445BA2400}"/>
              </a:ext>
            </a:extLst>
          </p:cNvPr>
          <p:cNvSpPr/>
          <p:nvPr/>
        </p:nvSpPr>
        <p:spPr>
          <a:xfrm>
            <a:off x="8365625" y="2084831"/>
            <a:ext cx="1199535" cy="1052051"/>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a:extLst>
              <a:ext uri="{FF2B5EF4-FFF2-40B4-BE49-F238E27FC236}">
                <a16:creationId xmlns:a16="http://schemas.microsoft.com/office/drawing/2014/main" id="{461BB0AB-5761-4C38-A64C-A91237F5A628}"/>
              </a:ext>
            </a:extLst>
          </p:cNvPr>
          <p:cNvSpPr txBox="1">
            <a:spLocks/>
          </p:cNvSpPr>
          <p:nvPr/>
        </p:nvSpPr>
        <p:spPr>
          <a:xfrm>
            <a:off x="1024128" y="3955025"/>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NZ" dirty="0"/>
              <a:t>Discuss</a:t>
            </a:r>
          </a:p>
        </p:txBody>
      </p:sp>
      <p:sp>
        <p:nvSpPr>
          <p:cNvPr id="8" name="Rectangle 7">
            <a:extLst>
              <a:ext uri="{FF2B5EF4-FFF2-40B4-BE49-F238E27FC236}">
                <a16:creationId xmlns:a16="http://schemas.microsoft.com/office/drawing/2014/main" id="{00A8918B-3D02-4091-8F3F-8CCF5368F443}"/>
              </a:ext>
            </a:extLst>
          </p:cNvPr>
          <p:cNvSpPr/>
          <p:nvPr/>
        </p:nvSpPr>
        <p:spPr>
          <a:xfrm>
            <a:off x="2636698" y="2091173"/>
            <a:ext cx="1199535" cy="1052051"/>
          </a:xfrm>
          <a:prstGeom prst="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9BEBCE89-6B51-4432-8EFF-7E22FC62DC34}"/>
              </a:ext>
            </a:extLst>
          </p:cNvPr>
          <p:cNvSpPr/>
          <p:nvPr/>
        </p:nvSpPr>
        <p:spPr>
          <a:xfrm>
            <a:off x="8375483" y="2084831"/>
            <a:ext cx="1199535" cy="1052051"/>
          </a:xfrm>
          <a:prstGeom prst="rect">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a:extLst>
              <a:ext uri="{FF2B5EF4-FFF2-40B4-BE49-F238E27FC236}">
                <a16:creationId xmlns:a16="http://schemas.microsoft.com/office/drawing/2014/main" id="{ABC3F0C2-08F4-4CB2-8F32-F8C8C4FAA593}"/>
              </a:ext>
            </a:extLst>
          </p:cNvPr>
          <p:cNvSpPr txBox="1"/>
          <p:nvPr/>
        </p:nvSpPr>
        <p:spPr>
          <a:xfrm>
            <a:off x="2774324" y="3426542"/>
            <a:ext cx="912773" cy="926690"/>
          </a:xfrm>
          <a:prstGeom prst="rect">
            <a:avLst/>
          </a:prstGeom>
          <a:noFill/>
        </p:spPr>
        <p:txBody>
          <a:bodyPr wrap="square" rtlCol="0">
            <a:spAutoFit/>
          </a:bodyPr>
          <a:lstStyle/>
          <a:p>
            <a:pPr algn="ctr"/>
            <a:r>
              <a:rPr lang="en-NZ" sz="5400" dirty="0"/>
              <a:t>F</a:t>
            </a:r>
          </a:p>
        </p:txBody>
      </p:sp>
      <p:sp>
        <p:nvSpPr>
          <p:cNvPr id="11" name="TextBox 10">
            <a:extLst>
              <a:ext uri="{FF2B5EF4-FFF2-40B4-BE49-F238E27FC236}">
                <a16:creationId xmlns:a16="http://schemas.microsoft.com/office/drawing/2014/main" id="{C174F6CA-6423-4045-9677-BB18FAEFF4F8}"/>
              </a:ext>
            </a:extLst>
          </p:cNvPr>
          <p:cNvSpPr txBox="1"/>
          <p:nvPr/>
        </p:nvSpPr>
        <p:spPr>
          <a:xfrm>
            <a:off x="8504903" y="3409384"/>
            <a:ext cx="912773" cy="926690"/>
          </a:xfrm>
          <a:prstGeom prst="rect">
            <a:avLst/>
          </a:prstGeom>
          <a:noFill/>
        </p:spPr>
        <p:txBody>
          <a:bodyPr wrap="square" rtlCol="0">
            <a:spAutoFit/>
          </a:bodyPr>
          <a:lstStyle/>
          <a:p>
            <a:pPr algn="ctr"/>
            <a:r>
              <a:rPr lang="en-NZ" sz="5400" dirty="0"/>
              <a:t>M</a:t>
            </a:r>
          </a:p>
        </p:txBody>
      </p:sp>
    </p:spTree>
    <p:extLst>
      <p:ext uri="{BB962C8B-B14F-4D97-AF65-F5344CB8AC3E}">
        <p14:creationId xmlns:p14="http://schemas.microsoft.com/office/powerpoint/2010/main" val="192072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P spid="9"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E6042-A1C3-4EAD-BBA4-6F8ACCC38885}"/>
              </a:ext>
            </a:extLst>
          </p:cNvPr>
          <p:cNvSpPr>
            <a:spLocks noGrp="1"/>
          </p:cNvSpPr>
          <p:nvPr>
            <p:ph type="title"/>
          </p:nvPr>
        </p:nvSpPr>
        <p:spPr>
          <a:xfrm>
            <a:off x="1024128" y="585216"/>
            <a:ext cx="9720072" cy="1499616"/>
          </a:xfrm>
        </p:spPr>
        <p:txBody>
          <a:bodyPr>
            <a:normAutofit/>
          </a:bodyPr>
          <a:lstStyle/>
          <a:p>
            <a:r>
              <a:rPr lang="en-NZ" dirty="0"/>
              <a:t>Questioning the binary </a:t>
            </a:r>
          </a:p>
        </p:txBody>
      </p:sp>
      <p:sp>
        <p:nvSpPr>
          <p:cNvPr id="7" name="Freeform: Shape 6">
            <a:extLst>
              <a:ext uri="{FF2B5EF4-FFF2-40B4-BE49-F238E27FC236}">
                <a16:creationId xmlns:a16="http://schemas.microsoft.com/office/drawing/2014/main" id="{C4547A01-4BF9-476A-858C-585AD6F87C21}"/>
              </a:ext>
            </a:extLst>
          </p:cNvPr>
          <p:cNvSpPr/>
          <p:nvPr/>
        </p:nvSpPr>
        <p:spPr>
          <a:xfrm>
            <a:off x="1024135" y="2314577"/>
            <a:ext cx="3037186" cy="1839261"/>
          </a:xfrm>
          <a:custGeom>
            <a:avLst/>
            <a:gdLst>
              <a:gd name="connsiteX0" fmla="*/ 0 w 3037186"/>
              <a:gd name="connsiteY0" fmla="*/ 0 h 1839261"/>
              <a:gd name="connsiteX1" fmla="*/ 3037186 w 3037186"/>
              <a:gd name="connsiteY1" fmla="*/ 0 h 1839261"/>
              <a:gd name="connsiteX2" fmla="*/ 3037186 w 3037186"/>
              <a:gd name="connsiteY2" fmla="*/ 1839261 h 1839261"/>
              <a:gd name="connsiteX3" fmla="*/ 0 w 3037186"/>
              <a:gd name="connsiteY3" fmla="*/ 1839261 h 1839261"/>
              <a:gd name="connsiteX4" fmla="*/ 0 w 3037186"/>
              <a:gd name="connsiteY4" fmla="*/ 0 h 1839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186" h="1839261">
                <a:moveTo>
                  <a:pt x="0" y="0"/>
                </a:moveTo>
                <a:lnTo>
                  <a:pt x="3037186" y="0"/>
                </a:lnTo>
                <a:lnTo>
                  <a:pt x="3037186" y="1839261"/>
                </a:lnTo>
                <a:lnTo>
                  <a:pt x="0" y="183926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Sex difference is a category used by human beings as a way of dividing up the world they perceive around them and making sense of it. </a:t>
            </a:r>
            <a:endParaRPr lang="en-US" sz="1900" kern="1200" dirty="0"/>
          </a:p>
        </p:txBody>
      </p:sp>
      <p:sp>
        <p:nvSpPr>
          <p:cNvPr id="8" name="Freeform: Shape 7">
            <a:extLst>
              <a:ext uri="{FF2B5EF4-FFF2-40B4-BE49-F238E27FC236}">
                <a16:creationId xmlns:a16="http://schemas.microsoft.com/office/drawing/2014/main" id="{CDDB9BD4-0B39-4C6D-8292-E2865F8F08D3}"/>
              </a:ext>
            </a:extLst>
          </p:cNvPr>
          <p:cNvSpPr/>
          <p:nvPr/>
        </p:nvSpPr>
        <p:spPr>
          <a:xfrm>
            <a:off x="4365080" y="2322934"/>
            <a:ext cx="3037581" cy="1822549"/>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How it has been understood (the meanings associated with it) has varied over time and between cultures.</a:t>
            </a:r>
            <a:endParaRPr lang="en-US" sz="1900" kern="1200"/>
          </a:p>
        </p:txBody>
      </p:sp>
      <p:sp>
        <p:nvSpPr>
          <p:cNvPr id="9" name="Freeform: Shape 8">
            <a:extLst>
              <a:ext uri="{FF2B5EF4-FFF2-40B4-BE49-F238E27FC236}">
                <a16:creationId xmlns:a16="http://schemas.microsoft.com/office/drawing/2014/main" id="{57877BC3-DA94-468A-97DD-C488D41E91C7}"/>
              </a:ext>
            </a:extLst>
          </p:cNvPr>
          <p:cNvSpPr/>
          <p:nvPr/>
        </p:nvSpPr>
        <p:spPr>
          <a:xfrm>
            <a:off x="7706420" y="2322934"/>
            <a:ext cx="3037581" cy="1822549"/>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In recent (contemporary?) western society the normative environment creates/ has created the idea of a binary [either or] dichotomy of gender. </a:t>
            </a:r>
            <a:endParaRPr lang="en-US" sz="1900" kern="1200"/>
          </a:p>
        </p:txBody>
      </p:sp>
      <p:sp>
        <p:nvSpPr>
          <p:cNvPr id="10" name="Freeform: Shape 9">
            <a:extLst>
              <a:ext uri="{FF2B5EF4-FFF2-40B4-BE49-F238E27FC236}">
                <a16:creationId xmlns:a16="http://schemas.microsoft.com/office/drawing/2014/main" id="{D6A2B199-18A4-4358-98FE-2C9136CC68C1}"/>
              </a:ext>
            </a:extLst>
          </p:cNvPr>
          <p:cNvSpPr/>
          <p:nvPr/>
        </p:nvSpPr>
        <p:spPr>
          <a:xfrm>
            <a:off x="1023938" y="4457597"/>
            <a:ext cx="3037581" cy="1822549"/>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This is either woman or man</a:t>
            </a:r>
            <a:endParaRPr lang="en-US" sz="1900" kern="1200" dirty="0"/>
          </a:p>
        </p:txBody>
      </p:sp>
      <p:sp>
        <p:nvSpPr>
          <p:cNvPr id="11" name="Freeform: Shape 10">
            <a:extLst>
              <a:ext uri="{FF2B5EF4-FFF2-40B4-BE49-F238E27FC236}">
                <a16:creationId xmlns:a16="http://schemas.microsoft.com/office/drawing/2014/main" id="{0B2BD147-01EA-4656-BF8B-8DEC860BC695}"/>
              </a:ext>
            </a:extLst>
          </p:cNvPr>
          <p:cNvSpPr/>
          <p:nvPr/>
        </p:nvSpPr>
        <p:spPr>
          <a:xfrm>
            <a:off x="4365278" y="4457597"/>
            <a:ext cx="3037581" cy="1822549"/>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 a binary choice between two genders (men and women, linked to a biological deterministic position of male or female) </a:t>
            </a:r>
            <a:endParaRPr lang="en-US" sz="1900" kern="1200" dirty="0"/>
          </a:p>
        </p:txBody>
      </p:sp>
      <p:sp>
        <p:nvSpPr>
          <p:cNvPr id="12" name="Freeform: Shape 11">
            <a:extLst>
              <a:ext uri="{FF2B5EF4-FFF2-40B4-BE49-F238E27FC236}">
                <a16:creationId xmlns:a16="http://schemas.microsoft.com/office/drawing/2014/main" id="{AAD22531-FECE-4745-98CA-F9332AAC8014}"/>
              </a:ext>
            </a:extLst>
          </p:cNvPr>
          <p:cNvSpPr/>
          <p:nvPr/>
        </p:nvSpPr>
        <p:spPr>
          <a:xfrm>
            <a:off x="7706618" y="4457597"/>
            <a:ext cx="3037581" cy="1822549"/>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The idea that there are only two genders is sometimes called a “gender binary,” binary meaning either/or. </a:t>
            </a:r>
            <a:endParaRPr lang="en-US" sz="1900" kern="1200"/>
          </a:p>
        </p:txBody>
      </p:sp>
      <p:pic>
        <p:nvPicPr>
          <p:cNvPr id="4" name="Picture 3">
            <a:extLst>
              <a:ext uri="{FF2B5EF4-FFF2-40B4-BE49-F238E27FC236}">
                <a16:creationId xmlns:a16="http://schemas.microsoft.com/office/drawing/2014/main" id="{C220D732-EBCB-4AFE-8E88-DCB9553F17D1}"/>
              </a:ext>
            </a:extLst>
          </p:cNvPr>
          <p:cNvPicPr>
            <a:picLocks noChangeAspect="1"/>
          </p:cNvPicPr>
          <p:nvPr/>
        </p:nvPicPr>
        <p:blipFill>
          <a:blip r:embed="rId2"/>
          <a:stretch>
            <a:fillRect/>
          </a:stretch>
        </p:blipFill>
        <p:spPr>
          <a:xfrm>
            <a:off x="10068232" y="0"/>
            <a:ext cx="2123768" cy="2210013"/>
          </a:xfrm>
          <a:prstGeom prst="rect">
            <a:avLst/>
          </a:prstGeom>
        </p:spPr>
      </p:pic>
    </p:spTree>
    <p:extLst>
      <p:ext uri="{BB962C8B-B14F-4D97-AF65-F5344CB8AC3E}">
        <p14:creationId xmlns:p14="http://schemas.microsoft.com/office/powerpoint/2010/main" val="117483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79890-6F1B-4ED2-B7CF-0000DE4DDED6}"/>
              </a:ext>
            </a:extLst>
          </p:cNvPr>
          <p:cNvSpPr>
            <a:spLocks noGrp="1"/>
          </p:cNvSpPr>
          <p:nvPr>
            <p:ph type="title"/>
          </p:nvPr>
        </p:nvSpPr>
        <p:spPr>
          <a:xfrm>
            <a:off x="1024128" y="585216"/>
            <a:ext cx="9720072" cy="1499616"/>
          </a:xfrm>
        </p:spPr>
        <p:txBody>
          <a:bodyPr>
            <a:normAutofit/>
          </a:bodyPr>
          <a:lstStyle/>
          <a:p>
            <a:r>
              <a:rPr lang="en-NZ" dirty="0"/>
              <a:t>Questioning the binary </a:t>
            </a:r>
          </a:p>
        </p:txBody>
      </p:sp>
      <p:sp>
        <p:nvSpPr>
          <p:cNvPr id="7" name="Freeform: Shape 6">
            <a:extLst>
              <a:ext uri="{FF2B5EF4-FFF2-40B4-BE49-F238E27FC236}">
                <a16:creationId xmlns:a16="http://schemas.microsoft.com/office/drawing/2014/main" id="{A01B6FC6-72F3-4BCE-9231-5DE7EF695C0A}"/>
              </a:ext>
            </a:extLst>
          </p:cNvPr>
          <p:cNvSpPr/>
          <p:nvPr/>
        </p:nvSpPr>
        <p:spPr>
          <a:xfrm>
            <a:off x="82206" y="2530592"/>
            <a:ext cx="2815405" cy="1689243"/>
          </a:xfrm>
          <a:custGeom>
            <a:avLst/>
            <a:gdLst>
              <a:gd name="connsiteX0" fmla="*/ 0 w 2815405"/>
              <a:gd name="connsiteY0" fmla="*/ 0 h 1689243"/>
              <a:gd name="connsiteX1" fmla="*/ 2815405 w 2815405"/>
              <a:gd name="connsiteY1" fmla="*/ 0 h 1689243"/>
              <a:gd name="connsiteX2" fmla="*/ 2815405 w 2815405"/>
              <a:gd name="connsiteY2" fmla="*/ 1689243 h 1689243"/>
              <a:gd name="connsiteX3" fmla="*/ 0 w 2815405"/>
              <a:gd name="connsiteY3" fmla="*/ 1689243 h 1689243"/>
              <a:gd name="connsiteX4" fmla="*/ 0 w 2815405"/>
              <a:gd name="connsiteY4" fmla="*/ 0 h 168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405" h="1689243">
                <a:moveTo>
                  <a:pt x="0" y="0"/>
                </a:moveTo>
                <a:lnTo>
                  <a:pt x="2815405" y="0"/>
                </a:lnTo>
                <a:lnTo>
                  <a:pt x="2815405" y="1689243"/>
                </a:lnTo>
                <a:lnTo>
                  <a:pt x="0" y="168924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A binary is an either/or. Yes/No. True/False </a:t>
            </a:r>
            <a:endParaRPr lang="en-US" sz="1800" kern="1200"/>
          </a:p>
        </p:txBody>
      </p:sp>
      <p:sp>
        <p:nvSpPr>
          <p:cNvPr id="8" name="Freeform: Shape 7">
            <a:extLst>
              <a:ext uri="{FF2B5EF4-FFF2-40B4-BE49-F238E27FC236}">
                <a16:creationId xmlns:a16="http://schemas.microsoft.com/office/drawing/2014/main" id="{B22E700A-02FF-405A-A204-77B8055536A1}"/>
              </a:ext>
            </a:extLst>
          </p:cNvPr>
          <p:cNvSpPr/>
          <p:nvPr/>
        </p:nvSpPr>
        <p:spPr>
          <a:xfrm>
            <a:off x="3179152" y="2530592"/>
            <a:ext cx="2815405" cy="1689243"/>
          </a:xfrm>
          <a:custGeom>
            <a:avLst/>
            <a:gdLst>
              <a:gd name="connsiteX0" fmla="*/ 0 w 2815405"/>
              <a:gd name="connsiteY0" fmla="*/ 0 h 1689243"/>
              <a:gd name="connsiteX1" fmla="*/ 2815405 w 2815405"/>
              <a:gd name="connsiteY1" fmla="*/ 0 h 1689243"/>
              <a:gd name="connsiteX2" fmla="*/ 2815405 w 2815405"/>
              <a:gd name="connsiteY2" fmla="*/ 1689243 h 1689243"/>
              <a:gd name="connsiteX3" fmla="*/ 0 w 2815405"/>
              <a:gd name="connsiteY3" fmla="*/ 1689243 h 1689243"/>
              <a:gd name="connsiteX4" fmla="*/ 0 w 2815405"/>
              <a:gd name="connsiteY4" fmla="*/ 0 h 168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405" h="1689243">
                <a:moveTo>
                  <a:pt x="0" y="0"/>
                </a:moveTo>
                <a:lnTo>
                  <a:pt x="2815405" y="0"/>
                </a:lnTo>
                <a:lnTo>
                  <a:pt x="2815405" y="1689243"/>
                </a:lnTo>
                <a:lnTo>
                  <a:pt x="0" y="168924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Forms of binary categorization …have been very central to western thinking (Harriet, 2012, p.21)</a:t>
            </a:r>
            <a:endParaRPr lang="en-US" sz="1800" kern="1200" dirty="0"/>
          </a:p>
        </p:txBody>
      </p:sp>
      <p:sp>
        <p:nvSpPr>
          <p:cNvPr id="9" name="Freeform: Shape 8">
            <a:extLst>
              <a:ext uri="{FF2B5EF4-FFF2-40B4-BE49-F238E27FC236}">
                <a16:creationId xmlns:a16="http://schemas.microsoft.com/office/drawing/2014/main" id="{CE448D79-AB08-404F-AC9B-F79958122B9E}"/>
              </a:ext>
            </a:extLst>
          </p:cNvPr>
          <p:cNvSpPr/>
          <p:nvPr/>
        </p:nvSpPr>
        <p:spPr>
          <a:xfrm>
            <a:off x="6276098" y="2530592"/>
            <a:ext cx="2815405" cy="1689243"/>
          </a:xfrm>
          <a:custGeom>
            <a:avLst/>
            <a:gdLst>
              <a:gd name="connsiteX0" fmla="*/ 0 w 2815405"/>
              <a:gd name="connsiteY0" fmla="*/ 0 h 1689243"/>
              <a:gd name="connsiteX1" fmla="*/ 2815405 w 2815405"/>
              <a:gd name="connsiteY1" fmla="*/ 0 h 1689243"/>
              <a:gd name="connsiteX2" fmla="*/ 2815405 w 2815405"/>
              <a:gd name="connsiteY2" fmla="*/ 1689243 h 1689243"/>
              <a:gd name="connsiteX3" fmla="*/ 0 w 2815405"/>
              <a:gd name="connsiteY3" fmla="*/ 1689243 h 1689243"/>
              <a:gd name="connsiteX4" fmla="*/ 0 w 2815405"/>
              <a:gd name="connsiteY4" fmla="*/ 0 h 168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405" h="1689243">
                <a:moveTo>
                  <a:pt x="0" y="0"/>
                </a:moveTo>
                <a:lnTo>
                  <a:pt x="2815405" y="0"/>
                </a:lnTo>
                <a:lnTo>
                  <a:pt x="2815405" y="1689243"/>
                </a:lnTo>
                <a:lnTo>
                  <a:pt x="0" y="1689243"/>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In the social sciences, as well as in social work, acceptance of and reliance on binary opposites (dichotomies) creates boundaries between groups of people, </a:t>
            </a:r>
            <a:endParaRPr lang="en-US" sz="1800" kern="1200"/>
          </a:p>
        </p:txBody>
      </p:sp>
      <p:sp>
        <p:nvSpPr>
          <p:cNvPr id="10" name="Freeform: Shape 9">
            <a:extLst>
              <a:ext uri="{FF2B5EF4-FFF2-40B4-BE49-F238E27FC236}">
                <a16:creationId xmlns:a16="http://schemas.microsoft.com/office/drawing/2014/main" id="{60ED6562-81A5-4D12-9B7F-06042DDB2642}"/>
              </a:ext>
            </a:extLst>
          </p:cNvPr>
          <p:cNvSpPr/>
          <p:nvPr/>
        </p:nvSpPr>
        <p:spPr>
          <a:xfrm>
            <a:off x="9373044" y="2530592"/>
            <a:ext cx="2815405" cy="1689243"/>
          </a:xfrm>
          <a:custGeom>
            <a:avLst/>
            <a:gdLst>
              <a:gd name="connsiteX0" fmla="*/ 0 w 2815405"/>
              <a:gd name="connsiteY0" fmla="*/ 0 h 1689243"/>
              <a:gd name="connsiteX1" fmla="*/ 2815405 w 2815405"/>
              <a:gd name="connsiteY1" fmla="*/ 0 h 1689243"/>
              <a:gd name="connsiteX2" fmla="*/ 2815405 w 2815405"/>
              <a:gd name="connsiteY2" fmla="*/ 1689243 h 1689243"/>
              <a:gd name="connsiteX3" fmla="*/ 0 w 2815405"/>
              <a:gd name="connsiteY3" fmla="*/ 1689243 h 1689243"/>
              <a:gd name="connsiteX4" fmla="*/ 0 w 2815405"/>
              <a:gd name="connsiteY4" fmla="*/ 0 h 168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405" h="1689243">
                <a:moveTo>
                  <a:pt x="0" y="0"/>
                </a:moveTo>
                <a:lnTo>
                  <a:pt x="2815405" y="0"/>
                </a:lnTo>
                <a:lnTo>
                  <a:pt x="2815405" y="1689243"/>
                </a:lnTo>
                <a:lnTo>
                  <a:pt x="0" y="1689243"/>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Examples: Us–them, Black–White, gay–straight, male–female, oppressed–oppressor, mentally ill–normal, and able-bodied–disabled. </a:t>
            </a:r>
            <a:endParaRPr lang="en-US" sz="1800" kern="1200"/>
          </a:p>
        </p:txBody>
      </p:sp>
      <p:sp>
        <p:nvSpPr>
          <p:cNvPr id="11" name="Freeform: Shape 10">
            <a:extLst>
              <a:ext uri="{FF2B5EF4-FFF2-40B4-BE49-F238E27FC236}">
                <a16:creationId xmlns:a16="http://schemas.microsoft.com/office/drawing/2014/main" id="{ED6AC4BE-11D6-4B6B-AC87-D94F940054FE}"/>
              </a:ext>
            </a:extLst>
          </p:cNvPr>
          <p:cNvSpPr/>
          <p:nvPr/>
        </p:nvSpPr>
        <p:spPr>
          <a:xfrm>
            <a:off x="1630679" y="4501376"/>
            <a:ext cx="2815405" cy="1689243"/>
          </a:xfrm>
          <a:custGeom>
            <a:avLst/>
            <a:gdLst>
              <a:gd name="connsiteX0" fmla="*/ 0 w 2815405"/>
              <a:gd name="connsiteY0" fmla="*/ 0 h 1689243"/>
              <a:gd name="connsiteX1" fmla="*/ 2815405 w 2815405"/>
              <a:gd name="connsiteY1" fmla="*/ 0 h 1689243"/>
              <a:gd name="connsiteX2" fmla="*/ 2815405 w 2815405"/>
              <a:gd name="connsiteY2" fmla="*/ 1689243 h 1689243"/>
              <a:gd name="connsiteX3" fmla="*/ 0 w 2815405"/>
              <a:gd name="connsiteY3" fmla="*/ 1689243 h 1689243"/>
              <a:gd name="connsiteX4" fmla="*/ 0 w 2815405"/>
              <a:gd name="connsiteY4" fmla="*/ 0 h 168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405" h="1689243">
                <a:moveTo>
                  <a:pt x="0" y="0"/>
                </a:moveTo>
                <a:lnTo>
                  <a:pt x="2815405" y="0"/>
                </a:lnTo>
                <a:lnTo>
                  <a:pt x="2815405" y="1689243"/>
                </a:lnTo>
                <a:lnTo>
                  <a:pt x="0" y="168924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Importantly within a binary one </a:t>
            </a:r>
            <a:r>
              <a:rPr lang="en-NZ" sz="1800" kern="1200" dirty="0" err="1"/>
              <a:t>one</a:t>
            </a:r>
            <a:r>
              <a:rPr lang="en-NZ" sz="1800" kern="1200" dirty="0"/>
              <a:t> group is often viewed or positioned as better/more superior to the other. </a:t>
            </a:r>
            <a:endParaRPr lang="en-US" sz="1800" kern="1200" dirty="0"/>
          </a:p>
        </p:txBody>
      </p:sp>
      <p:sp>
        <p:nvSpPr>
          <p:cNvPr id="12" name="Freeform: Shape 11">
            <a:extLst>
              <a:ext uri="{FF2B5EF4-FFF2-40B4-BE49-F238E27FC236}">
                <a16:creationId xmlns:a16="http://schemas.microsoft.com/office/drawing/2014/main" id="{A08F9C61-863E-45E4-9778-016EF1A9411C}"/>
              </a:ext>
            </a:extLst>
          </p:cNvPr>
          <p:cNvSpPr/>
          <p:nvPr/>
        </p:nvSpPr>
        <p:spPr>
          <a:xfrm>
            <a:off x="4727625" y="4501376"/>
            <a:ext cx="2815405" cy="1689243"/>
          </a:xfrm>
          <a:custGeom>
            <a:avLst/>
            <a:gdLst>
              <a:gd name="connsiteX0" fmla="*/ 0 w 2815405"/>
              <a:gd name="connsiteY0" fmla="*/ 0 h 1689243"/>
              <a:gd name="connsiteX1" fmla="*/ 2815405 w 2815405"/>
              <a:gd name="connsiteY1" fmla="*/ 0 h 1689243"/>
              <a:gd name="connsiteX2" fmla="*/ 2815405 w 2815405"/>
              <a:gd name="connsiteY2" fmla="*/ 1689243 h 1689243"/>
              <a:gd name="connsiteX3" fmla="*/ 0 w 2815405"/>
              <a:gd name="connsiteY3" fmla="*/ 1689243 h 1689243"/>
              <a:gd name="connsiteX4" fmla="*/ 0 w 2815405"/>
              <a:gd name="connsiteY4" fmla="*/ 0 h 168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405" h="1689243">
                <a:moveTo>
                  <a:pt x="0" y="0"/>
                </a:moveTo>
                <a:lnTo>
                  <a:pt x="2815405" y="0"/>
                </a:lnTo>
                <a:lnTo>
                  <a:pt x="2815405" y="1689243"/>
                </a:lnTo>
                <a:lnTo>
                  <a:pt x="0" y="168924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Binaries are in themselves oppressive, since they put limits on what we are expected, and thus able, to do (Harriet, 2012). </a:t>
            </a:r>
            <a:endParaRPr lang="en-US" sz="1800" kern="1200"/>
          </a:p>
        </p:txBody>
      </p:sp>
      <p:sp>
        <p:nvSpPr>
          <p:cNvPr id="13" name="Freeform: Shape 12">
            <a:extLst>
              <a:ext uri="{FF2B5EF4-FFF2-40B4-BE49-F238E27FC236}">
                <a16:creationId xmlns:a16="http://schemas.microsoft.com/office/drawing/2014/main" id="{33D6BC6A-ED0B-406A-8F19-819B0A2C8A9A}"/>
              </a:ext>
            </a:extLst>
          </p:cNvPr>
          <p:cNvSpPr/>
          <p:nvPr/>
        </p:nvSpPr>
        <p:spPr>
          <a:xfrm>
            <a:off x="7824571" y="4501376"/>
            <a:ext cx="2815405" cy="1689243"/>
          </a:xfrm>
          <a:custGeom>
            <a:avLst/>
            <a:gdLst>
              <a:gd name="connsiteX0" fmla="*/ 0 w 2815405"/>
              <a:gd name="connsiteY0" fmla="*/ 0 h 1689243"/>
              <a:gd name="connsiteX1" fmla="*/ 2815405 w 2815405"/>
              <a:gd name="connsiteY1" fmla="*/ 0 h 1689243"/>
              <a:gd name="connsiteX2" fmla="*/ 2815405 w 2815405"/>
              <a:gd name="connsiteY2" fmla="*/ 1689243 h 1689243"/>
              <a:gd name="connsiteX3" fmla="*/ 0 w 2815405"/>
              <a:gd name="connsiteY3" fmla="*/ 1689243 h 1689243"/>
              <a:gd name="connsiteX4" fmla="*/ 0 w 2815405"/>
              <a:gd name="connsiteY4" fmla="*/ 0 h 168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405" h="1689243">
                <a:moveTo>
                  <a:pt x="0" y="0"/>
                </a:moveTo>
                <a:lnTo>
                  <a:pt x="2815405" y="0"/>
                </a:lnTo>
                <a:lnTo>
                  <a:pt x="2815405" y="1689243"/>
                </a:lnTo>
                <a:lnTo>
                  <a:pt x="0" y="168924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Seeing things as binary opposites (or as dichotomies) often hide more than they reveal (here we can talk of false dichotomies) </a:t>
            </a:r>
            <a:endParaRPr lang="en-US" sz="1800" kern="1200"/>
          </a:p>
        </p:txBody>
      </p:sp>
      <p:pic>
        <p:nvPicPr>
          <p:cNvPr id="4" name="Picture 3">
            <a:extLst>
              <a:ext uri="{FF2B5EF4-FFF2-40B4-BE49-F238E27FC236}">
                <a16:creationId xmlns:a16="http://schemas.microsoft.com/office/drawing/2014/main" id="{B0C7E0F2-E547-409D-836B-44E201C7623B}"/>
              </a:ext>
            </a:extLst>
          </p:cNvPr>
          <p:cNvPicPr>
            <a:picLocks noChangeAspect="1"/>
          </p:cNvPicPr>
          <p:nvPr/>
        </p:nvPicPr>
        <p:blipFill>
          <a:blip r:embed="rId2"/>
          <a:stretch>
            <a:fillRect/>
          </a:stretch>
        </p:blipFill>
        <p:spPr>
          <a:xfrm>
            <a:off x="10080976" y="1"/>
            <a:ext cx="2111024" cy="2192594"/>
          </a:xfrm>
          <a:prstGeom prst="rect">
            <a:avLst/>
          </a:prstGeom>
        </p:spPr>
      </p:pic>
    </p:spTree>
    <p:extLst>
      <p:ext uri="{BB962C8B-B14F-4D97-AF65-F5344CB8AC3E}">
        <p14:creationId xmlns:p14="http://schemas.microsoft.com/office/powerpoint/2010/main" val="44276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1FA1-A48A-465F-9734-657861D4C250}"/>
              </a:ext>
            </a:extLst>
          </p:cNvPr>
          <p:cNvSpPr>
            <a:spLocks noGrp="1"/>
          </p:cNvSpPr>
          <p:nvPr>
            <p:ph type="title"/>
          </p:nvPr>
        </p:nvSpPr>
        <p:spPr>
          <a:xfrm>
            <a:off x="1024127" y="359074"/>
            <a:ext cx="9720072" cy="1499616"/>
          </a:xfrm>
        </p:spPr>
        <p:txBody>
          <a:bodyPr>
            <a:normAutofit/>
          </a:bodyPr>
          <a:lstStyle/>
          <a:p>
            <a:pPr algn="ctr"/>
            <a:r>
              <a:rPr lang="en-NZ" dirty="0"/>
              <a:t>From sex to Gender</a:t>
            </a:r>
          </a:p>
        </p:txBody>
      </p:sp>
      <p:sp>
        <p:nvSpPr>
          <p:cNvPr id="6" name="Freeform: Shape 5">
            <a:extLst>
              <a:ext uri="{FF2B5EF4-FFF2-40B4-BE49-F238E27FC236}">
                <a16:creationId xmlns:a16="http://schemas.microsoft.com/office/drawing/2014/main" id="{58A0AEDD-0B4E-48BF-A842-B2943CE9741E}"/>
              </a:ext>
            </a:extLst>
          </p:cNvPr>
          <p:cNvSpPr/>
          <p:nvPr/>
        </p:nvSpPr>
        <p:spPr>
          <a:xfrm>
            <a:off x="1823675" y="1701944"/>
            <a:ext cx="3867131" cy="2320278"/>
          </a:xfrm>
          <a:custGeom>
            <a:avLst/>
            <a:gdLst>
              <a:gd name="connsiteX0" fmla="*/ 0 w 3867131"/>
              <a:gd name="connsiteY0" fmla="*/ 0 h 2320278"/>
              <a:gd name="connsiteX1" fmla="*/ 3867131 w 3867131"/>
              <a:gd name="connsiteY1" fmla="*/ 0 h 2320278"/>
              <a:gd name="connsiteX2" fmla="*/ 3867131 w 3867131"/>
              <a:gd name="connsiteY2" fmla="*/ 2320278 h 2320278"/>
              <a:gd name="connsiteX3" fmla="*/ 0 w 3867131"/>
              <a:gd name="connsiteY3" fmla="*/ 2320278 h 2320278"/>
              <a:gd name="connsiteX4" fmla="*/ 0 w 3867131"/>
              <a:gd name="connsiteY4" fmla="*/ 0 h 232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131" h="2320278">
                <a:moveTo>
                  <a:pt x="0" y="0"/>
                </a:moveTo>
                <a:lnTo>
                  <a:pt x="3867131" y="0"/>
                </a:lnTo>
                <a:lnTo>
                  <a:pt x="3867131" y="2320278"/>
                </a:lnTo>
                <a:lnTo>
                  <a:pt x="0" y="23202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Sex  is  a  biological  categorization whereas  gender is the personal/social/cultural elaboration of (or what is built onto…) biological sex. </a:t>
            </a:r>
            <a:endParaRPr lang="en-US" sz="2200" kern="1200" dirty="0"/>
          </a:p>
        </p:txBody>
      </p:sp>
      <p:sp>
        <p:nvSpPr>
          <p:cNvPr id="7" name="Freeform: Shape 6">
            <a:extLst>
              <a:ext uri="{FF2B5EF4-FFF2-40B4-BE49-F238E27FC236}">
                <a16:creationId xmlns:a16="http://schemas.microsoft.com/office/drawing/2014/main" id="{C4BB6DFD-13F6-4091-B873-C02CB0342044}"/>
              </a:ext>
            </a:extLst>
          </p:cNvPr>
          <p:cNvSpPr/>
          <p:nvPr/>
        </p:nvSpPr>
        <p:spPr>
          <a:xfrm>
            <a:off x="6077520" y="1701944"/>
            <a:ext cx="3867131" cy="2320278"/>
          </a:xfrm>
          <a:custGeom>
            <a:avLst/>
            <a:gdLst>
              <a:gd name="connsiteX0" fmla="*/ 0 w 3867131"/>
              <a:gd name="connsiteY0" fmla="*/ 0 h 2320278"/>
              <a:gd name="connsiteX1" fmla="*/ 3867131 w 3867131"/>
              <a:gd name="connsiteY1" fmla="*/ 0 h 2320278"/>
              <a:gd name="connsiteX2" fmla="*/ 3867131 w 3867131"/>
              <a:gd name="connsiteY2" fmla="*/ 2320278 h 2320278"/>
              <a:gd name="connsiteX3" fmla="*/ 0 w 3867131"/>
              <a:gd name="connsiteY3" fmla="*/ 2320278 h 2320278"/>
              <a:gd name="connsiteX4" fmla="*/ 0 w 3867131"/>
              <a:gd name="connsiteY4" fmla="*/ 0 h 232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131" h="2320278">
                <a:moveTo>
                  <a:pt x="0" y="0"/>
                </a:moveTo>
                <a:lnTo>
                  <a:pt x="3867131" y="0"/>
                </a:lnTo>
                <a:lnTo>
                  <a:pt x="3867131" y="2320278"/>
                </a:lnTo>
                <a:lnTo>
                  <a:pt x="0" y="232027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dirty="0"/>
              <a:t>Gender builds on biological sex, but it exaggerates biological difference, and it  carries  biological  difference  into  areas of life  in  which  it </a:t>
            </a:r>
            <a:r>
              <a:rPr lang="en-NZ" sz="2200" dirty="0"/>
              <a:t> may be </a:t>
            </a:r>
            <a:r>
              <a:rPr lang="en-NZ" sz="2200" kern="1200" dirty="0"/>
              <a:t>completely  irrelevant.  </a:t>
            </a:r>
            <a:endParaRPr lang="en-US" sz="2200" kern="1200" dirty="0"/>
          </a:p>
        </p:txBody>
      </p:sp>
      <p:sp>
        <p:nvSpPr>
          <p:cNvPr id="8" name="Freeform: Shape 7">
            <a:extLst>
              <a:ext uri="{FF2B5EF4-FFF2-40B4-BE49-F238E27FC236}">
                <a16:creationId xmlns:a16="http://schemas.microsoft.com/office/drawing/2014/main" id="{B0046967-6656-4CDB-9F59-FE3273154E2D}"/>
              </a:ext>
            </a:extLst>
          </p:cNvPr>
          <p:cNvSpPr/>
          <p:nvPr/>
        </p:nvSpPr>
        <p:spPr>
          <a:xfrm>
            <a:off x="1823675" y="4408936"/>
            <a:ext cx="3867131" cy="2320278"/>
          </a:xfrm>
          <a:custGeom>
            <a:avLst/>
            <a:gdLst>
              <a:gd name="connsiteX0" fmla="*/ 0 w 3867131"/>
              <a:gd name="connsiteY0" fmla="*/ 0 h 2320278"/>
              <a:gd name="connsiteX1" fmla="*/ 3867131 w 3867131"/>
              <a:gd name="connsiteY1" fmla="*/ 0 h 2320278"/>
              <a:gd name="connsiteX2" fmla="*/ 3867131 w 3867131"/>
              <a:gd name="connsiteY2" fmla="*/ 2320278 h 2320278"/>
              <a:gd name="connsiteX3" fmla="*/ 0 w 3867131"/>
              <a:gd name="connsiteY3" fmla="*/ 2320278 h 2320278"/>
              <a:gd name="connsiteX4" fmla="*/ 0 w 3867131"/>
              <a:gd name="connsiteY4" fmla="*/ 0 h 232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131" h="2320278">
                <a:moveTo>
                  <a:pt x="0" y="0"/>
                </a:moveTo>
                <a:lnTo>
                  <a:pt x="3867131" y="0"/>
                </a:lnTo>
                <a:lnTo>
                  <a:pt x="3867131" y="2320278"/>
                </a:lnTo>
                <a:lnTo>
                  <a:pt x="0" y="232027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a:t>There  is  no biological  reason,  for  example,  why  women  should  “sway”  and  men  should  “swagger” (do they?) ,  or  why women should have red toenails and men should not. </a:t>
            </a:r>
            <a:endParaRPr lang="en-US" sz="2200" kern="1200"/>
          </a:p>
        </p:txBody>
      </p:sp>
      <p:sp>
        <p:nvSpPr>
          <p:cNvPr id="9" name="Freeform: Shape 8">
            <a:extLst>
              <a:ext uri="{FF2B5EF4-FFF2-40B4-BE49-F238E27FC236}">
                <a16:creationId xmlns:a16="http://schemas.microsoft.com/office/drawing/2014/main" id="{8D3F2393-4C76-48F3-B58D-3031076854FC}"/>
              </a:ext>
            </a:extLst>
          </p:cNvPr>
          <p:cNvSpPr/>
          <p:nvPr/>
        </p:nvSpPr>
        <p:spPr>
          <a:xfrm>
            <a:off x="6077520" y="4408936"/>
            <a:ext cx="3867131" cy="2320278"/>
          </a:xfrm>
          <a:custGeom>
            <a:avLst/>
            <a:gdLst>
              <a:gd name="connsiteX0" fmla="*/ 0 w 3867131"/>
              <a:gd name="connsiteY0" fmla="*/ 0 h 2320278"/>
              <a:gd name="connsiteX1" fmla="*/ 3867131 w 3867131"/>
              <a:gd name="connsiteY1" fmla="*/ 0 h 2320278"/>
              <a:gd name="connsiteX2" fmla="*/ 3867131 w 3867131"/>
              <a:gd name="connsiteY2" fmla="*/ 2320278 h 2320278"/>
              <a:gd name="connsiteX3" fmla="*/ 0 w 3867131"/>
              <a:gd name="connsiteY3" fmla="*/ 2320278 h 2320278"/>
              <a:gd name="connsiteX4" fmla="*/ 0 w 3867131"/>
              <a:gd name="connsiteY4" fmla="*/ 0 h 232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131" h="2320278">
                <a:moveTo>
                  <a:pt x="0" y="0"/>
                </a:moveTo>
                <a:lnTo>
                  <a:pt x="3867131" y="0"/>
                </a:lnTo>
                <a:lnTo>
                  <a:pt x="3867131" y="2320278"/>
                </a:lnTo>
                <a:lnTo>
                  <a:pt x="0" y="232027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NZ" sz="2200" kern="1200"/>
              <a:t>Likewise there is no reason (other than social norms) to associate pink with girls and blue with boys. </a:t>
            </a:r>
            <a:endParaRPr lang="en-US" sz="2200" kern="1200"/>
          </a:p>
        </p:txBody>
      </p:sp>
      <p:sp>
        <p:nvSpPr>
          <p:cNvPr id="3" name="Arrow: Up 2">
            <a:extLst>
              <a:ext uri="{FF2B5EF4-FFF2-40B4-BE49-F238E27FC236}">
                <a16:creationId xmlns:a16="http://schemas.microsoft.com/office/drawing/2014/main" id="{ABF0AEFC-C02A-AAE8-3412-EF42573F0E96}"/>
              </a:ext>
            </a:extLst>
          </p:cNvPr>
          <p:cNvSpPr/>
          <p:nvPr/>
        </p:nvSpPr>
        <p:spPr>
          <a:xfrm rot="3714579">
            <a:off x="717755" y="3106994"/>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TextBox 4">
            <a:extLst>
              <a:ext uri="{FF2B5EF4-FFF2-40B4-BE49-F238E27FC236}">
                <a16:creationId xmlns:a16="http://schemas.microsoft.com/office/drawing/2014/main" id="{5C3CDAEF-6F4A-963E-7E8A-CA3DF3A8DAFB}"/>
              </a:ext>
            </a:extLst>
          </p:cNvPr>
          <p:cNvSpPr txBox="1"/>
          <p:nvPr/>
        </p:nvSpPr>
        <p:spPr>
          <a:xfrm rot="19977664">
            <a:off x="169918" y="3717153"/>
            <a:ext cx="1911319" cy="646331"/>
          </a:xfrm>
          <a:prstGeom prst="rect">
            <a:avLst/>
          </a:prstGeom>
          <a:noFill/>
        </p:spPr>
        <p:txBody>
          <a:bodyPr wrap="square" rtlCol="0">
            <a:spAutoFit/>
          </a:bodyPr>
          <a:lstStyle/>
          <a:p>
            <a:r>
              <a:rPr lang="en-NZ" dirty="0"/>
              <a:t>This is a very important point</a:t>
            </a:r>
          </a:p>
        </p:txBody>
      </p:sp>
    </p:spTree>
    <p:extLst>
      <p:ext uri="{BB962C8B-B14F-4D97-AF65-F5344CB8AC3E}">
        <p14:creationId xmlns:p14="http://schemas.microsoft.com/office/powerpoint/2010/main" val="22914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8796-E94B-455F-AAC7-669E7D71D57C}"/>
              </a:ext>
            </a:extLst>
          </p:cNvPr>
          <p:cNvSpPr>
            <a:spLocks noGrp="1"/>
          </p:cNvSpPr>
          <p:nvPr>
            <p:ph type="title"/>
          </p:nvPr>
        </p:nvSpPr>
        <p:spPr>
          <a:xfrm>
            <a:off x="102705" y="211590"/>
            <a:ext cx="11986590" cy="1499616"/>
          </a:xfrm>
        </p:spPr>
        <p:txBody>
          <a:bodyPr>
            <a:normAutofit/>
          </a:bodyPr>
          <a:lstStyle/>
          <a:p>
            <a:pPr algn="ctr"/>
            <a:r>
              <a:rPr lang="en-NZ" sz="4300" dirty="0"/>
              <a:t>From SEX (biological) to  </a:t>
            </a:r>
            <a:br>
              <a:rPr lang="en-NZ" sz="4300" dirty="0"/>
            </a:br>
            <a:r>
              <a:rPr lang="en-NZ" sz="4300" dirty="0"/>
              <a:t>gender (Social/cultural)</a:t>
            </a:r>
          </a:p>
        </p:txBody>
      </p:sp>
      <p:sp>
        <p:nvSpPr>
          <p:cNvPr id="6" name="Freeform: Shape 5">
            <a:extLst>
              <a:ext uri="{FF2B5EF4-FFF2-40B4-BE49-F238E27FC236}">
                <a16:creationId xmlns:a16="http://schemas.microsoft.com/office/drawing/2014/main" id="{A2BB102A-E431-4722-A8F3-24E534BBAE0B}"/>
              </a:ext>
            </a:extLst>
          </p:cNvPr>
          <p:cNvSpPr/>
          <p:nvPr/>
        </p:nvSpPr>
        <p:spPr>
          <a:xfrm>
            <a:off x="393290" y="2038657"/>
            <a:ext cx="3594919" cy="2156951"/>
          </a:xfrm>
          <a:custGeom>
            <a:avLst/>
            <a:gdLst>
              <a:gd name="connsiteX0" fmla="*/ 0 w 3594919"/>
              <a:gd name="connsiteY0" fmla="*/ 0 h 2156951"/>
              <a:gd name="connsiteX1" fmla="*/ 3594919 w 3594919"/>
              <a:gd name="connsiteY1" fmla="*/ 0 h 2156951"/>
              <a:gd name="connsiteX2" fmla="*/ 3594919 w 3594919"/>
              <a:gd name="connsiteY2" fmla="*/ 2156951 h 2156951"/>
              <a:gd name="connsiteX3" fmla="*/ 0 w 3594919"/>
              <a:gd name="connsiteY3" fmla="*/ 2156951 h 2156951"/>
              <a:gd name="connsiteX4" fmla="*/ 0 w 3594919"/>
              <a:gd name="connsiteY4" fmla="*/ 0 h 21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919" h="2156951">
                <a:moveTo>
                  <a:pt x="0" y="0"/>
                </a:moveTo>
                <a:lnTo>
                  <a:pt x="3594919" y="0"/>
                </a:lnTo>
                <a:lnTo>
                  <a:pt x="3594919" y="2156951"/>
                </a:lnTo>
                <a:lnTo>
                  <a:pt x="0" y="215695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Sex refers to “the base of biological sex differences”  </a:t>
            </a:r>
          </a:p>
          <a:p>
            <a:pPr marL="0" lvl="0" indent="0" algn="ctr" defTabSz="933450">
              <a:lnSpc>
                <a:spcPct val="90000"/>
              </a:lnSpc>
              <a:spcBef>
                <a:spcPct val="0"/>
              </a:spcBef>
              <a:spcAft>
                <a:spcPct val="35000"/>
              </a:spcAft>
              <a:buNone/>
            </a:pPr>
            <a:r>
              <a:rPr lang="en-NZ" sz="2100" kern="1200" dirty="0"/>
              <a:t>for example, male, female, inter-sex</a:t>
            </a:r>
            <a:endParaRPr lang="en-US" sz="2100" kern="1200" dirty="0"/>
          </a:p>
        </p:txBody>
      </p:sp>
      <p:sp>
        <p:nvSpPr>
          <p:cNvPr id="7" name="Freeform: Shape 6">
            <a:extLst>
              <a:ext uri="{FF2B5EF4-FFF2-40B4-BE49-F238E27FC236}">
                <a16:creationId xmlns:a16="http://schemas.microsoft.com/office/drawing/2014/main" id="{EBA66813-6F18-4651-8C3D-62623D8E166D}"/>
              </a:ext>
            </a:extLst>
          </p:cNvPr>
          <p:cNvSpPr/>
          <p:nvPr/>
        </p:nvSpPr>
        <p:spPr>
          <a:xfrm>
            <a:off x="4347700" y="2038657"/>
            <a:ext cx="3594919" cy="2156951"/>
          </a:xfrm>
          <a:custGeom>
            <a:avLst/>
            <a:gdLst>
              <a:gd name="connsiteX0" fmla="*/ 0 w 3594919"/>
              <a:gd name="connsiteY0" fmla="*/ 0 h 2156951"/>
              <a:gd name="connsiteX1" fmla="*/ 3594919 w 3594919"/>
              <a:gd name="connsiteY1" fmla="*/ 0 h 2156951"/>
              <a:gd name="connsiteX2" fmla="*/ 3594919 w 3594919"/>
              <a:gd name="connsiteY2" fmla="*/ 2156951 h 2156951"/>
              <a:gd name="connsiteX3" fmla="*/ 0 w 3594919"/>
              <a:gd name="connsiteY3" fmla="*/ 2156951 h 2156951"/>
              <a:gd name="connsiteX4" fmla="*/ 0 w 3594919"/>
              <a:gd name="connsiteY4" fmla="*/ 0 h 21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919" h="2156951">
                <a:moveTo>
                  <a:pt x="0" y="0"/>
                </a:moveTo>
                <a:lnTo>
                  <a:pt x="3594919" y="0"/>
                </a:lnTo>
                <a:lnTo>
                  <a:pt x="3594919" y="2156951"/>
                </a:lnTo>
                <a:lnTo>
                  <a:pt x="0" y="2156951"/>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a:t>Gender: refers to the socio-cultural aspects of being a man or woman that  is,  how  society  sets  the  rules (or norms) for  masculinity  and  femininity (Andermahr et al. 2000)</a:t>
            </a:r>
            <a:endParaRPr lang="en-US" sz="2100" kern="1200"/>
          </a:p>
        </p:txBody>
      </p:sp>
      <p:sp>
        <p:nvSpPr>
          <p:cNvPr id="8" name="Freeform: Shape 7">
            <a:extLst>
              <a:ext uri="{FF2B5EF4-FFF2-40B4-BE49-F238E27FC236}">
                <a16:creationId xmlns:a16="http://schemas.microsoft.com/office/drawing/2014/main" id="{95EF911B-63B5-4443-8E80-3303E1891984}"/>
              </a:ext>
            </a:extLst>
          </p:cNvPr>
          <p:cNvSpPr/>
          <p:nvPr/>
        </p:nvSpPr>
        <p:spPr>
          <a:xfrm>
            <a:off x="8302111" y="2038657"/>
            <a:ext cx="3594919" cy="2156951"/>
          </a:xfrm>
          <a:custGeom>
            <a:avLst/>
            <a:gdLst>
              <a:gd name="connsiteX0" fmla="*/ 0 w 3594919"/>
              <a:gd name="connsiteY0" fmla="*/ 0 h 2156951"/>
              <a:gd name="connsiteX1" fmla="*/ 3594919 w 3594919"/>
              <a:gd name="connsiteY1" fmla="*/ 0 h 2156951"/>
              <a:gd name="connsiteX2" fmla="*/ 3594919 w 3594919"/>
              <a:gd name="connsiteY2" fmla="*/ 2156951 h 2156951"/>
              <a:gd name="connsiteX3" fmla="*/ 0 w 3594919"/>
              <a:gd name="connsiteY3" fmla="*/ 2156951 h 2156951"/>
              <a:gd name="connsiteX4" fmla="*/ 0 w 3594919"/>
              <a:gd name="connsiteY4" fmla="*/ 0 h 21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919" h="2156951">
                <a:moveTo>
                  <a:pt x="0" y="0"/>
                </a:moveTo>
                <a:lnTo>
                  <a:pt x="3594919" y="0"/>
                </a:lnTo>
                <a:lnTo>
                  <a:pt x="3594919" y="2156951"/>
                </a:lnTo>
                <a:lnTo>
                  <a:pt x="0" y="2156951"/>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a:t>Gender therefore is not something fixed, but something that varies according to time, place and culture. </a:t>
            </a:r>
            <a:endParaRPr lang="en-US" sz="2100" kern="1200"/>
          </a:p>
        </p:txBody>
      </p:sp>
      <p:sp>
        <p:nvSpPr>
          <p:cNvPr id="10" name="Freeform: Shape 9">
            <a:extLst>
              <a:ext uri="{FF2B5EF4-FFF2-40B4-BE49-F238E27FC236}">
                <a16:creationId xmlns:a16="http://schemas.microsoft.com/office/drawing/2014/main" id="{D3635F86-52EA-4F04-B69D-E35DED4DABBA}"/>
              </a:ext>
            </a:extLst>
          </p:cNvPr>
          <p:cNvSpPr/>
          <p:nvPr/>
        </p:nvSpPr>
        <p:spPr>
          <a:xfrm>
            <a:off x="2370495" y="4555100"/>
            <a:ext cx="3594919" cy="2156951"/>
          </a:xfrm>
          <a:custGeom>
            <a:avLst/>
            <a:gdLst>
              <a:gd name="connsiteX0" fmla="*/ 0 w 3594919"/>
              <a:gd name="connsiteY0" fmla="*/ 0 h 2156951"/>
              <a:gd name="connsiteX1" fmla="*/ 3594919 w 3594919"/>
              <a:gd name="connsiteY1" fmla="*/ 0 h 2156951"/>
              <a:gd name="connsiteX2" fmla="*/ 3594919 w 3594919"/>
              <a:gd name="connsiteY2" fmla="*/ 2156951 h 2156951"/>
              <a:gd name="connsiteX3" fmla="*/ 0 w 3594919"/>
              <a:gd name="connsiteY3" fmla="*/ 2156951 h 2156951"/>
              <a:gd name="connsiteX4" fmla="*/ 0 w 3594919"/>
              <a:gd name="connsiteY4" fmla="*/ 0 h 21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919" h="2156951">
                <a:moveTo>
                  <a:pt x="0" y="0"/>
                </a:moveTo>
                <a:lnTo>
                  <a:pt x="3594919" y="0"/>
                </a:lnTo>
                <a:lnTo>
                  <a:pt x="3594919" y="2156951"/>
                </a:lnTo>
                <a:lnTo>
                  <a:pt x="0" y="2156951"/>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a:t>Sex is biological. </a:t>
            </a:r>
            <a:endParaRPr lang="en-US" sz="2100" kern="1200"/>
          </a:p>
        </p:txBody>
      </p:sp>
      <p:sp>
        <p:nvSpPr>
          <p:cNvPr id="11" name="Freeform: Shape 10">
            <a:extLst>
              <a:ext uri="{FF2B5EF4-FFF2-40B4-BE49-F238E27FC236}">
                <a16:creationId xmlns:a16="http://schemas.microsoft.com/office/drawing/2014/main" id="{810B0D95-8A7A-4CC3-833D-9E96656ABE7C}"/>
              </a:ext>
            </a:extLst>
          </p:cNvPr>
          <p:cNvSpPr/>
          <p:nvPr/>
        </p:nvSpPr>
        <p:spPr>
          <a:xfrm>
            <a:off x="6324906" y="4555100"/>
            <a:ext cx="3594919" cy="2156951"/>
          </a:xfrm>
          <a:custGeom>
            <a:avLst/>
            <a:gdLst>
              <a:gd name="connsiteX0" fmla="*/ 0 w 3594919"/>
              <a:gd name="connsiteY0" fmla="*/ 0 h 2156951"/>
              <a:gd name="connsiteX1" fmla="*/ 3594919 w 3594919"/>
              <a:gd name="connsiteY1" fmla="*/ 0 h 2156951"/>
              <a:gd name="connsiteX2" fmla="*/ 3594919 w 3594919"/>
              <a:gd name="connsiteY2" fmla="*/ 2156951 h 2156951"/>
              <a:gd name="connsiteX3" fmla="*/ 0 w 3594919"/>
              <a:gd name="connsiteY3" fmla="*/ 2156951 h 2156951"/>
              <a:gd name="connsiteX4" fmla="*/ 0 w 3594919"/>
              <a:gd name="connsiteY4" fmla="*/ 0 h 21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919" h="2156951">
                <a:moveTo>
                  <a:pt x="0" y="0"/>
                </a:moveTo>
                <a:lnTo>
                  <a:pt x="3594919" y="0"/>
                </a:lnTo>
                <a:lnTo>
                  <a:pt x="3594919" y="2156951"/>
                </a:lnTo>
                <a:lnTo>
                  <a:pt x="0" y="2156951"/>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a:t>Gender is culturally defined and socially constructed </a:t>
            </a:r>
            <a:endParaRPr lang="en-US" sz="2100" kern="1200"/>
          </a:p>
        </p:txBody>
      </p:sp>
    </p:spTree>
    <p:extLst>
      <p:ext uri="{BB962C8B-B14F-4D97-AF65-F5344CB8AC3E}">
        <p14:creationId xmlns:p14="http://schemas.microsoft.com/office/powerpoint/2010/main" val="241423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8796-E94B-455F-AAC7-669E7D71D57C}"/>
              </a:ext>
            </a:extLst>
          </p:cNvPr>
          <p:cNvSpPr>
            <a:spLocks noGrp="1"/>
          </p:cNvSpPr>
          <p:nvPr>
            <p:ph type="title"/>
          </p:nvPr>
        </p:nvSpPr>
        <p:spPr>
          <a:xfrm>
            <a:off x="1024128" y="585216"/>
            <a:ext cx="9720072" cy="1499616"/>
          </a:xfrm>
        </p:spPr>
        <p:txBody>
          <a:bodyPr>
            <a:normAutofit/>
          </a:bodyPr>
          <a:lstStyle/>
          <a:p>
            <a:pPr algn="ctr"/>
            <a:r>
              <a:rPr lang="en-NZ" dirty="0"/>
              <a:t>Gender</a:t>
            </a:r>
          </a:p>
        </p:txBody>
      </p:sp>
      <p:sp>
        <p:nvSpPr>
          <p:cNvPr id="6" name="Freeform: Shape 5">
            <a:extLst>
              <a:ext uri="{FF2B5EF4-FFF2-40B4-BE49-F238E27FC236}">
                <a16:creationId xmlns:a16="http://schemas.microsoft.com/office/drawing/2014/main" id="{F4C79CB1-2DB8-48B3-80A1-31C18BEA5B4B}"/>
              </a:ext>
            </a:extLst>
          </p:cNvPr>
          <p:cNvSpPr/>
          <p:nvPr/>
        </p:nvSpPr>
        <p:spPr>
          <a:xfrm>
            <a:off x="553942" y="2517608"/>
            <a:ext cx="2646298" cy="1587778"/>
          </a:xfrm>
          <a:custGeom>
            <a:avLst/>
            <a:gdLst>
              <a:gd name="connsiteX0" fmla="*/ 0 w 2646298"/>
              <a:gd name="connsiteY0" fmla="*/ 0 h 1587778"/>
              <a:gd name="connsiteX1" fmla="*/ 2646298 w 2646298"/>
              <a:gd name="connsiteY1" fmla="*/ 0 h 1587778"/>
              <a:gd name="connsiteX2" fmla="*/ 2646298 w 2646298"/>
              <a:gd name="connsiteY2" fmla="*/ 1587778 h 1587778"/>
              <a:gd name="connsiteX3" fmla="*/ 0 w 2646298"/>
              <a:gd name="connsiteY3" fmla="*/ 1587778 h 1587778"/>
              <a:gd name="connsiteX4" fmla="*/ 0 w 2646298"/>
              <a:gd name="connsiteY4" fmla="*/ 0 h 1587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298" h="1587778">
                <a:moveTo>
                  <a:pt x="0" y="0"/>
                </a:moveTo>
                <a:lnTo>
                  <a:pt x="2646298" y="0"/>
                </a:lnTo>
                <a:lnTo>
                  <a:pt x="2646298" y="1587778"/>
                </a:lnTo>
                <a:lnTo>
                  <a:pt x="0" y="15877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Gender (as conceptualised in the social sciences) is a different concept that biological sex. </a:t>
            </a:r>
            <a:endParaRPr lang="en-US" sz="1800" kern="1200" dirty="0"/>
          </a:p>
        </p:txBody>
      </p:sp>
      <p:sp>
        <p:nvSpPr>
          <p:cNvPr id="8" name="Freeform: Shape 7">
            <a:extLst>
              <a:ext uri="{FF2B5EF4-FFF2-40B4-BE49-F238E27FC236}">
                <a16:creationId xmlns:a16="http://schemas.microsoft.com/office/drawing/2014/main" id="{9778C93C-2169-4B10-974F-38C3284402D0}"/>
              </a:ext>
            </a:extLst>
          </p:cNvPr>
          <p:cNvSpPr/>
          <p:nvPr/>
        </p:nvSpPr>
        <p:spPr>
          <a:xfrm>
            <a:off x="3464870" y="2517608"/>
            <a:ext cx="2646298" cy="1587778"/>
          </a:xfrm>
          <a:custGeom>
            <a:avLst/>
            <a:gdLst>
              <a:gd name="connsiteX0" fmla="*/ 0 w 2646298"/>
              <a:gd name="connsiteY0" fmla="*/ 0 h 1587778"/>
              <a:gd name="connsiteX1" fmla="*/ 2646298 w 2646298"/>
              <a:gd name="connsiteY1" fmla="*/ 0 h 1587778"/>
              <a:gd name="connsiteX2" fmla="*/ 2646298 w 2646298"/>
              <a:gd name="connsiteY2" fmla="*/ 1587778 h 1587778"/>
              <a:gd name="connsiteX3" fmla="*/ 0 w 2646298"/>
              <a:gd name="connsiteY3" fmla="*/ 1587778 h 1587778"/>
              <a:gd name="connsiteX4" fmla="*/ 0 w 2646298"/>
              <a:gd name="connsiteY4" fmla="*/ 0 h 1587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298" h="1587778">
                <a:moveTo>
                  <a:pt x="0" y="0"/>
                </a:moveTo>
                <a:lnTo>
                  <a:pt x="2646298" y="0"/>
                </a:lnTo>
                <a:lnTo>
                  <a:pt x="2646298" y="1587778"/>
                </a:lnTo>
                <a:lnTo>
                  <a:pt x="0" y="158777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a:t>Gender is the socially, culturally and personally defined aspects of what it means to have(or be) a particular gender. It is a social construction.</a:t>
            </a:r>
          </a:p>
        </p:txBody>
      </p:sp>
      <p:sp>
        <p:nvSpPr>
          <p:cNvPr id="9" name="Freeform: Shape 8">
            <a:extLst>
              <a:ext uri="{FF2B5EF4-FFF2-40B4-BE49-F238E27FC236}">
                <a16:creationId xmlns:a16="http://schemas.microsoft.com/office/drawing/2014/main" id="{ABC50EF9-8885-462E-8070-E5A48A502BC7}"/>
              </a:ext>
            </a:extLst>
          </p:cNvPr>
          <p:cNvSpPr/>
          <p:nvPr/>
        </p:nvSpPr>
        <p:spPr>
          <a:xfrm>
            <a:off x="6375798" y="2517608"/>
            <a:ext cx="2646298" cy="1587778"/>
          </a:xfrm>
          <a:custGeom>
            <a:avLst/>
            <a:gdLst>
              <a:gd name="connsiteX0" fmla="*/ 0 w 2646298"/>
              <a:gd name="connsiteY0" fmla="*/ 0 h 1587778"/>
              <a:gd name="connsiteX1" fmla="*/ 2646298 w 2646298"/>
              <a:gd name="connsiteY1" fmla="*/ 0 h 1587778"/>
              <a:gd name="connsiteX2" fmla="*/ 2646298 w 2646298"/>
              <a:gd name="connsiteY2" fmla="*/ 1587778 h 1587778"/>
              <a:gd name="connsiteX3" fmla="*/ 0 w 2646298"/>
              <a:gd name="connsiteY3" fmla="*/ 1587778 h 1587778"/>
              <a:gd name="connsiteX4" fmla="*/ 0 w 2646298"/>
              <a:gd name="connsiteY4" fmla="*/ 0 h 1587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298" h="1587778">
                <a:moveTo>
                  <a:pt x="0" y="0"/>
                </a:moveTo>
                <a:lnTo>
                  <a:pt x="2646298" y="0"/>
                </a:lnTo>
                <a:lnTo>
                  <a:pt x="2646298" y="1587778"/>
                </a:lnTo>
                <a:lnTo>
                  <a:pt x="0" y="158777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dirty="0"/>
              <a:t>We are socialised into gender through our primary socialisation and the gender norms that exist in our cultural and social contexts </a:t>
            </a:r>
            <a:endParaRPr lang="en-US" sz="1600" kern="1200" dirty="0"/>
          </a:p>
        </p:txBody>
      </p:sp>
      <p:sp>
        <p:nvSpPr>
          <p:cNvPr id="10" name="Freeform: Shape 9">
            <a:extLst>
              <a:ext uri="{FF2B5EF4-FFF2-40B4-BE49-F238E27FC236}">
                <a16:creationId xmlns:a16="http://schemas.microsoft.com/office/drawing/2014/main" id="{F61A4DDD-46D1-4507-BD37-0CC4D712F2EE}"/>
              </a:ext>
            </a:extLst>
          </p:cNvPr>
          <p:cNvSpPr/>
          <p:nvPr/>
        </p:nvSpPr>
        <p:spPr>
          <a:xfrm>
            <a:off x="9286727" y="2517608"/>
            <a:ext cx="2646298" cy="1587778"/>
          </a:xfrm>
          <a:custGeom>
            <a:avLst/>
            <a:gdLst>
              <a:gd name="connsiteX0" fmla="*/ 0 w 2646298"/>
              <a:gd name="connsiteY0" fmla="*/ 0 h 1587778"/>
              <a:gd name="connsiteX1" fmla="*/ 2646298 w 2646298"/>
              <a:gd name="connsiteY1" fmla="*/ 0 h 1587778"/>
              <a:gd name="connsiteX2" fmla="*/ 2646298 w 2646298"/>
              <a:gd name="connsiteY2" fmla="*/ 1587778 h 1587778"/>
              <a:gd name="connsiteX3" fmla="*/ 0 w 2646298"/>
              <a:gd name="connsiteY3" fmla="*/ 1587778 h 1587778"/>
              <a:gd name="connsiteX4" fmla="*/ 0 w 2646298"/>
              <a:gd name="connsiteY4" fmla="*/ 0 h 1587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298" h="1587778">
                <a:moveTo>
                  <a:pt x="0" y="0"/>
                </a:moveTo>
                <a:lnTo>
                  <a:pt x="2646298" y="0"/>
                </a:lnTo>
                <a:lnTo>
                  <a:pt x="2646298" y="1587778"/>
                </a:lnTo>
                <a:lnTo>
                  <a:pt x="0" y="158777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a:t>People seem to make a big deal about gender (fixed norms?). What is the first question we ask a new parent? </a:t>
            </a:r>
            <a:endParaRPr lang="en-US" sz="1600" kern="1200"/>
          </a:p>
        </p:txBody>
      </p:sp>
      <p:sp>
        <p:nvSpPr>
          <p:cNvPr id="11" name="Freeform: Shape 10">
            <a:extLst>
              <a:ext uri="{FF2B5EF4-FFF2-40B4-BE49-F238E27FC236}">
                <a16:creationId xmlns:a16="http://schemas.microsoft.com/office/drawing/2014/main" id="{F30080A7-9AAA-4B37-A84F-91D080D2920F}"/>
              </a:ext>
            </a:extLst>
          </p:cNvPr>
          <p:cNvSpPr/>
          <p:nvPr/>
        </p:nvSpPr>
        <p:spPr>
          <a:xfrm>
            <a:off x="2009406" y="4370017"/>
            <a:ext cx="2646298" cy="1587778"/>
          </a:xfrm>
          <a:custGeom>
            <a:avLst/>
            <a:gdLst>
              <a:gd name="connsiteX0" fmla="*/ 0 w 2646298"/>
              <a:gd name="connsiteY0" fmla="*/ 0 h 1587778"/>
              <a:gd name="connsiteX1" fmla="*/ 2646298 w 2646298"/>
              <a:gd name="connsiteY1" fmla="*/ 0 h 1587778"/>
              <a:gd name="connsiteX2" fmla="*/ 2646298 w 2646298"/>
              <a:gd name="connsiteY2" fmla="*/ 1587778 h 1587778"/>
              <a:gd name="connsiteX3" fmla="*/ 0 w 2646298"/>
              <a:gd name="connsiteY3" fmla="*/ 1587778 h 1587778"/>
              <a:gd name="connsiteX4" fmla="*/ 0 w 2646298"/>
              <a:gd name="connsiteY4" fmla="*/ 0 h 1587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298" h="1587778">
                <a:moveTo>
                  <a:pt x="0" y="0"/>
                </a:moveTo>
                <a:lnTo>
                  <a:pt x="2646298" y="0"/>
                </a:lnTo>
                <a:lnTo>
                  <a:pt x="2646298" y="1587778"/>
                </a:lnTo>
                <a:lnTo>
                  <a:pt x="0" y="158777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b="1" kern="1200" dirty="0">
                <a:solidFill>
                  <a:schemeClr val="tx1"/>
                </a:solidFill>
                <a:hlinkClick r:id="rId2">
                  <a:extLst>
                    <a:ext uri="{A12FA001-AC4F-418D-AE19-62706E023703}">
                      <ahyp:hlinkClr xmlns:ahyp="http://schemas.microsoft.com/office/drawing/2018/hyperlinkcolor" val="tx"/>
                    </a:ext>
                  </a:extLst>
                </a:hlinkClick>
              </a:rPr>
              <a:t>Watch Girl toys vs boy toys: The experiment</a:t>
            </a:r>
            <a:endParaRPr lang="en-US" sz="1600" b="1" kern="1200" dirty="0">
              <a:solidFill>
                <a:schemeClr val="tx1"/>
              </a:solidFill>
            </a:endParaRPr>
          </a:p>
        </p:txBody>
      </p:sp>
      <p:sp>
        <p:nvSpPr>
          <p:cNvPr id="12" name="Freeform: Shape 11">
            <a:extLst>
              <a:ext uri="{FF2B5EF4-FFF2-40B4-BE49-F238E27FC236}">
                <a16:creationId xmlns:a16="http://schemas.microsoft.com/office/drawing/2014/main" id="{A61B7864-704E-41C2-8B5B-FC47E7F22BCE}"/>
              </a:ext>
            </a:extLst>
          </p:cNvPr>
          <p:cNvSpPr/>
          <p:nvPr/>
        </p:nvSpPr>
        <p:spPr>
          <a:xfrm>
            <a:off x="4920334" y="4370017"/>
            <a:ext cx="2646298" cy="1587778"/>
          </a:xfrm>
          <a:custGeom>
            <a:avLst/>
            <a:gdLst>
              <a:gd name="connsiteX0" fmla="*/ 0 w 2646298"/>
              <a:gd name="connsiteY0" fmla="*/ 0 h 1587778"/>
              <a:gd name="connsiteX1" fmla="*/ 2646298 w 2646298"/>
              <a:gd name="connsiteY1" fmla="*/ 0 h 1587778"/>
              <a:gd name="connsiteX2" fmla="*/ 2646298 w 2646298"/>
              <a:gd name="connsiteY2" fmla="*/ 1587778 h 1587778"/>
              <a:gd name="connsiteX3" fmla="*/ 0 w 2646298"/>
              <a:gd name="connsiteY3" fmla="*/ 1587778 h 1587778"/>
              <a:gd name="connsiteX4" fmla="*/ 0 w 2646298"/>
              <a:gd name="connsiteY4" fmla="*/ 0 h 1587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298" h="1587778">
                <a:moveTo>
                  <a:pt x="0" y="0"/>
                </a:moveTo>
                <a:lnTo>
                  <a:pt x="2646298" y="0"/>
                </a:lnTo>
                <a:lnTo>
                  <a:pt x="2646298" y="1587778"/>
                </a:lnTo>
                <a:lnTo>
                  <a:pt x="0" y="15877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dirty="0"/>
              <a:t>We are further socialised into particular gender roles, which carry gender expectations. </a:t>
            </a:r>
            <a:endParaRPr lang="en-US" sz="1600" kern="1200" dirty="0"/>
          </a:p>
        </p:txBody>
      </p:sp>
      <p:sp>
        <p:nvSpPr>
          <p:cNvPr id="13" name="Freeform: Shape 12">
            <a:extLst>
              <a:ext uri="{FF2B5EF4-FFF2-40B4-BE49-F238E27FC236}">
                <a16:creationId xmlns:a16="http://schemas.microsoft.com/office/drawing/2014/main" id="{861E33EA-42B8-4539-AC35-2CE4A5152294}"/>
              </a:ext>
            </a:extLst>
          </p:cNvPr>
          <p:cNvSpPr/>
          <p:nvPr/>
        </p:nvSpPr>
        <p:spPr>
          <a:xfrm>
            <a:off x="7831262" y="4370017"/>
            <a:ext cx="2646298" cy="1587778"/>
          </a:xfrm>
          <a:custGeom>
            <a:avLst/>
            <a:gdLst>
              <a:gd name="connsiteX0" fmla="*/ 0 w 2646298"/>
              <a:gd name="connsiteY0" fmla="*/ 0 h 1587778"/>
              <a:gd name="connsiteX1" fmla="*/ 2646298 w 2646298"/>
              <a:gd name="connsiteY1" fmla="*/ 0 h 1587778"/>
              <a:gd name="connsiteX2" fmla="*/ 2646298 w 2646298"/>
              <a:gd name="connsiteY2" fmla="*/ 1587778 h 1587778"/>
              <a:gd name="connsiteX3" fmla="*/ 0 w 2646298"/>
              <a:gd name="connsiteY3" fmla="*/ 1587778 h 1587778"/>
              <a:gd name="connsiteX4" fmla="*/ 0 w 2646298"/>
              <a:gd name="connsiteY4" fmla="*/ 0 h 1587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298" h="1587778">
                <a:moveTo>
                  <a:pt x="0" y="0"/>
                </a:moveTo>
                <a:lnTo>
                  <a:pt x="2646298" y="0"/>
                </a:lnTo>
                <a:lnTo>
                  <a:pt x="2646298" y="1587778"/>
                </a:lnTo>
                <a:lnTo>
                  <a:pt x="0" y="158777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a:t>The institutions of society (e.g. religion, education, media etc.) continue this socialization process (and reinforce particular discourses of gender=hegemony). </a:t>
            </a:r>
            <a:endParaRPr lang="en-US" sz="1600" kern="1200"/>
          </a:p>
        </p:txBody>
      </p:sp>
    </p:spTree>
    <p:extLst>
      <p:ext uri="{BB962C8B-B14F-4D97-AF65-F5344CB8AC3E}">
        <p14:creationId xmlns:p14="http://schemas.microsoft.com/office/powerpoint/2010/main" val="370865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8796-E94B-455F-AAC7-669E7D71D57C}"/>
              </a:ext>
            </a:extLst>
          </p:cNvPr>
          <p:cNvSpPr>
            <a:spLocks noGrp="1"/>
          </p:cNvSpPr>
          <p:nvPr>
            <p:ph type="title"/>
          </p:nvPr>
        </p:nvSpPr>
        <p:spPr>
          <a:xfrm>
            <a:off x="1023937" y="270190"/>
            <a:ext cx="9720072" cy="1499616"/>
          </a:xfrm>
        </p:spPr>
        <p:txBody>
          <a:bodyPr>
            <a:normAutofit/>
          </a:bodyPr>
          <a:lstStyle/>
          <a:p>
            <a:pPr algn="ctr"/>
            <a:r>
              <a:rPr lang="en-NZ" dirty="0"/>
              <a:t>Gender</a:t>
            </a:r>
          </a:p>
        </p:txBody>
      </p:sp>
      <p:sp>
        <p:nvSpPr>
          <p:cNvPr id="7" name="Freeform: Shape 6">
            <a:extLst>
              <a:ext uri="{FF2B5EF4-FFF2-40B4-BE49-F238E27FC236}">
                <a16:creationId xmlns:a16="http://schemas.microsoft.com/office/drawing/2014/main" id="{1BD8AB9B-DC01-49D9-8759-F873C8C1D646}"/>
              </a:ext>
            </a:extLst>
          </p:cNvPr>
          <p:cNvSpPr/>
          <p:nvPr/>
        </p:nvSpPr>
        <p:spPr>
          <a:xfrm>
            <a:off x="687203" y="1681476"/>
            <a:ext cx="2515719" cy="1471899"/>
          </a:xfrm>
          <a:custGeom>
            <a:avLst/>
            <a:gdLst>
              <a:gd name="connsiteX0" fmla="*/ 0 w 2367154"/>
              <a:gd name="connsiteY0" fmla="*/ 0 h 1420292"/>
              <a:gd name="connsiteX1" fmla="*/ 2367154 w 2367154"/>
              <a:gd name="connsiteY1" fmla="*/ 0 h 1420292"/>
              <a:gd name="connsiteX2" fmla="*/ 2367154 w 2367154"/>
              <a:gd name="connsiteY2" fmla="*/ 1420292 h 1420292"/>
              <a:gd name="connsiteX3" fmla="*/ 0 w 2367154"/>
              <a:gd name="connsiteY3" fmla="*/ 1420292 h 1420292"/>
              <a:gd name="connsiteX4" fmla="*/ 0 w 2367154"/>
              <a:gd name="connsiteY4" fmla="*/ 0 h 142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154" h="1420292">
                <a:moveTo>
                  <a:pt x="0" y="0"/>
                </a:moveTo>
                <a:lnTo>
                  <a:pt x="2367154" y="0"/>
                </a:lnTo>
                <a:lnTo>
                  <a:pt x="2367154" y="1420292"/>
                </a:lnTo>
                <a:lnTo>
                  <a:pt x="0" y="142029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In sociology gender is seen as representative concept that contains a number of component parts. </a:t>
            </a:r>
            <a:endParaRPr lang="en-US" sz="1800" kern="1200" dirty="0"/>
          </a:p>
        </p:txBody>
      </p:sp>
      <p:sp>
        <p:nvSpPr>
          <p:cNvPr id="8" name="Freeform: Shape 7">
            <a:extLst>
              <a:ext uri="{FF2B5EF4-FFF2-40B4-BE49-F238E27FC236}">
                <a16:creationId xmlns:a16="http://schemas.microsoft.com/office/drawing/2014/main" id="{1384B7BF-E1D1-4E7E-842B-04020D0DBEF2}"/>
              </a:ext>
            </a:extLst>
          </p:cNvPr>
          <p:cNvSpPr/>
          <p:nvPr/>
        </p:nvSpPr>
        <p:spPr>
          <a:xfrm>
            <a:off x="3454494" y="1681476"/>
            <a:ext cx="2515719" cy="1471899"/>
          </a:xfrm>
          <a:custGeom>
            <a:avLst/>
            <a:gdLst>
              <a:gd name="connsiteX0" fmla="*/ 0 w 2367154"/>
              <a:gd name="connsiteY0" fmla="*/ 0 h 1420292"/>
              <a:gd name="connsiteX1" fmla="*/ 2367154 w 2367154"/>
              <a:gd name="connsiteY1" fmla="*/ 0 h 1420292"/>
              <a:gd name="connsiteX2" fmla="*/ 2367154 w 2367154"/>
              <a:gd name="connsiteY2" fmla="*/ 1420292 h 1420292"/>
              <a:gd name="connsiteX3" fmla="*/ 0 w 2367154"/>
              <a:gd name="connsiteY3" fmla="*/ 1420292 h 1420292"/>
              <a:gd name="connsiteX4" fmla="*/ 0 w 2367154"/>
              <a:gd name="connsiteY4" fmla="*/ 0 h 142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154" h="1420292">
                <a:moveTo>
                  <a:pt x="0" y="0"/>
                </a:moveTo>
                <a:lnTo>
                  <a:pt x="2367154" y="0"/>
                </a:lnTo>
                <a:lnTo>
                  <a:pt x="2367154" y="1420292"/>
                </a:lnTo>
                <a:lnTo>
                  <a:pt x="0" y="142029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It includes how individuals see themselves. </a:t>
            </a:r>
          </a:p>
          <a:p>
            <a:pPr marL="0" lvl="0" indent="0" algn="ctr" defTabSz="755650">
              <a:lnSpc>
                <a:spcPct val="90000"/>
              </a:lnSpc>
              <a:spcBef>
                <a:spcPct val="0"/>
              </a:spcBef>
              <a:spcAft>
                <a:spcPct val="35000"/>
              </a:spcAft>
              <a:buNone/>
            </a:pPr>
            <a:r>
              <a:rPr lang="en-NZ" sz="2000" b="1" kern="1200" dirty="0"/>
              <a:t>Gender identity.</a:t>
            </a:r>
            <a:endParaRPr lang="en-US" sz="2000" b="1" kern="1200" dirty="0"/>
          </a:p>
        </p:txBody>
      </p:sp>
      <p:sp>
        <p:nvSpPr>
          <p:cNvPr id="9" name="Freeform: Shape 8">
            <a:extLst>
              <a:ext uri="{FF2B5EF4-FFF2-40B4-BE49-F238E27FC236}">
                <a16:creationId xmlns:a16="http://schemas.microsoft.com/office/drawing/2014/main" id="{99611FA2-548F-4C6E-8A48-0EAC0D4CD1FA}"/>
              </a:ext>
            </a:extLst>
          </p:cNvPr>
          <p:cNvSpPr/>
          <p:nvPr/>
        </p:nvSpPr>
        <p:spPr>
          <a:xfrm>
            <a:off x="6221786" y="1681476"/>
            <a:ext cx="2515719" cy="1471899"/>
          </a:xfrm>
          <a:custGeom>
            <a:avLst/>
            <a:gdLst>
              <a:gd name="connsiteX0" fmla="*/ 0 w 2367154"/>
              <a:gd name="connsiteY0" fmla="*/ 0 h 1420292"/>
              <a:gd name="connsiteX1" fmla="*/ 2367154 w 2367154"/>
              <a:gd name="connsiteY1" fmla="*/ 0 h 1420292"/>
              <a:gd name="connsiteX2" fmla="*/ 2367154 w 2367154"/>
              <a:gd name="connsiteY2" fmla="*/ 1420292 h 1420292"/>
              <a:gd name="connsiteX3" fmla="*/ 0 w 2367154"/>
              <a:gd name="connsiteY3" fmla="*/ 1420292 h 1420292"/>
              <a:gd name="connsiteX4" fmla="*/ 0 w 2367154"/>
              <a:gd name="connsiteY4" fmla="*/ 0 h 142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154" h="1420292">
                <a:moveTo>
                  <a:pt x="0" y="0"/>
                </a:moveTo>
                <a:lnTo>
                  <a:pt x="2367154" y="0"/>
                </a:lnTo>
                <a:lnTo>
                  <a:pt x="2367154" y="1420292"/>
                </a:lnTo>
                <a:lnTo>
                  <a:pt x="0" y="1420292"/>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How others perceive them and expect them to behave. </a:t>
            </a:r>
          </a:p>
          <a:p>
            <a:pPr marL="0" lvl="0" indent="0" algn="ctr" defTabSz="755650">
              <a:lnSpc>
                <a:spcPct val="90000"/>
              </a:lnSpc>
              <a:spcBef>
                <a:spcPct val="0"/>
              </a:spcBef>
              <a:spcAft>
                <a:spcPct val="35000"/>
              </a:spcAft>
              <a:buNone/>
            </a:pPr>
            <a:r>
              <a:rPr lang="en-NZ" sz="2000" b="1" kern="1200" dirty="0"/>
              <a:t>Gender norms </a:t>
            </a:r>
            <a:endParaRPr lang="en-US" sz="2000" b="1" kern="1200" dirty="0"/>
          </a:p>
        </p:txBody>
      </p:sp>
      <p:sp>
        <p:nvSpPr>
          <p:cNvPr id="10" name="Freeform: Shape 9">
            <a:extLst>
              <a:ext uri="{FF2B5EF4-FFF2-40B4-BE49-F238E27FC236}">
                <a16:creationId xmlns:a16="http://schemas.microsoft.com/office/drawing/2014/main" id="{98058314-E759-47CB-8150-C3EBF9CE568D}"/>
              </a:ext>
            </a:extLst>
          </p:cNvPr>
          <p:cNvSpPr/>
          <p:nvPr/>
        </p:nvSpPr>
        <p:spPr>
          <a:xfrm>
            <a:off x="8989077" y="1681476"/>
            <a:ext cx="2515719" cy="1471899"/>
          </a:xfrm>
          <a:custGeom>
            <a:avLst/>
            <a:gdLst>
              <a:gd name="connsiteX0" fmla="*/ 0 w 2367154"/>
              <a:gd name="connsiteY0" fmla="*/ 0 h 1420292"/>
              <a:gd name="connsiteX1" fmla="*/ 2367154 w 2367154"/>
              <a:gd name="connsiteY1" fmla="*/ 0 h 1420292"/>
              <a:gd name="connsiteX2" fmla="*/ 2367154 w 2367154"/>
              <a:gd name="connsiteY2" fmla="*/ 1420292 h 1420292"/>
              <a:gd name="connsiteX3" fmla="*/ 0 w 2367154"/>
              <a:gd name="connsiteY3" fmla="*/ 1420292 h 1420292"/>
              <a:gd name="connsiteX4" fmla="*/ 0 w 2367154"/>
              <a:gd name="connsiteY4" fmla="*/ 0 h 142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154" h="1420292">
                <a:moveTo>
                  <a:pt x="0" y="0"/>
                </a:moveTo>
                <a:lnTo>
                  <a:pt x="2367154" y="0"/>
                </a:lnTo>
                <a:lnTo>
                  <a:pt x="2367154" y="1420292"/>
                </a:lnTo>
                <a:lnTo>
                  <a:pt x="0" y="142029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dirty="0"/>
              <a:t>The assumed tasks and functions that people should do based on gender</a:t>
            </a:r>
          </a:p>
          <a:p>
            <a:pPr marL="0" lvl="0" indent="0" algn="ctr" defTabSz="711200">
              <a:lnSpc>
                <a:spcPct val="90000"/>
              </a:lnSpc>
              <a:spcBef>
                <a:spcPct val="0"/>
              </a:spcBef>
              <a:spcAft>
                <a:spcPct val="35000"/>
              </a:spcAft>
              <a:buNone/>
            </a:pPr>
            <a:r>
              <a:rPr lang="en-NZ" sz="2000" b="1" kern="1200" dirty="0"/>
              <a:t>Gender roles</a:t>
            </a:r>
          </a:p>
        </p:txBody>
      </p:sp>
      <p:sp>
        <p:nvSpPr>
          <p:cNvPr id="11" name="Freeform: Shape 10">
            <a:extLst>
              <a:ext uri="{FF2B5EF4-FFF2-40B4-BE49-F238E27FC236}">
                <a16:creationId xmlns:a16="http://schemas.microsoft.com/office/drawing/2014/main" id="{F4C65F71-C336-47FE-A685-971D4A4B36BE}"/>
              </a:ext>
            </a:extLst>
          </p:cNvPr>
          <p:cNvSpPr/>
          <p:nvPr/>
        </p:nvSpPr>
        <p:spPr>
          <a:xfrm>
            <a:off x="687203" y="3398694"/>
            <a:ext cx="2515719" cy="1471899"/>
          </a:xfrm>
          <a:custGeom>
            <a:avLst/>
            <a:gdLst>
              <a:gd name="connsiteX0" fmla="*/ 0 w 2367154"/>
              <a:gd name="connsiteY0" fmla="*/ 0 h 1420292"/>
              <a:gd name="connsiteX1" fmla="*/ 2367154 w 2367154"/>
              <a:gd name="connsiteY1" fmla="*/ 0 h 1420292"/>
              <a:gd name="connsiteX2" fmla="*/ 2367154 w 2367154"/>
              <a:gd name="connsiteY2" fmla="*/ 1420292 h 1420292"/>
              <a:gd name="connsiteX3" fmla="*/ 0 w 2367154"/>
              <a:gd name="connsiteY3" fmla="*/ 1420292 h 1420292"/>
              <a:gd name="connsiteX4" fmla="*/ 0 w 2367154"/>
              <a:gd name="connsiteY4" fmla="*/ 0 h 142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154" h="1420292">
                <a:moveTo>
                  <a:pt x="0" y="0"/>
                </a:moveTo>
                <a:lnTo>
                  <a:pt x="2367154" y="0"/>
                </a:lnTo>
                <a:lnTo>
                  <a:pt x="2367154" y="1420292"/>
                </a:lnTo>
                <a:lnTo>
                  <a:pt x="0" y="1420292"/>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The interactions that they have with     others.</a:t>
            </a:r>
          </a:p>
          <a:p>
            <a:pPr marL="0" lvl="0" indent="0" algn="ctr" defTabSz="755650">
              <a:lnSpc>
                <a:spcPct val="90000"/>
              </a:lnSpc>
              <a:spcBef>
                <a:spcPct val="0"/>
              </a:spcBef>
              <a:spcAft>
                <a:spcPct val="35000"/>
              </a:spcAft>
              <a:buNone/>
            </a:pPr>
            <a:r>
              <a:rPr lang="en-NZ" sz="2000" b="1" kern="1200" dirty="0"/>
              <a:t>Gender relations </a:t>
            </a:r>
            <a:endParaRPr lang="en-US" sz="2000" b="1" kern="1200" dirty="0"/>
          </a:p>
        </p:txBody>
      </p:sp>
      <p:sp>
        <p:nvSpPr>
          <p:cNvPr id="12" name="Freeform: Shape 11">
            <a:extLst>
              <a:ext uri="{FF2B5EF4-FFF2-40B4-BE49-F238E27FC236}">
                <a16:creationId xmlns:a16="http://schemas.microsoft.com/office/drawing/2014/main" id="{186F90CF-10C2-4686-A7D3-B1CE57BF0510}"/>
              </a:ext>
            </a:extLst>
          </p:cNvPr>
          <p:cNvSpPr/>
          <p:nvPr/>
        </p:nvSpPr>
        <p:spPr>
          <a:xfrm>
            <a:off x="3454494" y="3398694"/>
            <a:ext cx="2515719" cy="1471899"/>
          </a:xfrm>
          <a:custGeom>
            <a:avLst/>
            <a:gdLst>
              <a:gd name="connsiteX0" fmla="*/ 0 w 2367154"/>
              <a:gd name="connsiteY0" fmla="*/ 0 h 1420292"/>
              <a:gd name="connsiteX1" fmla="*/ 2367154 w 2367154"/>
              <a:gd name="connsiteY1" fmla="*/ 0 h 1420292"/>
              <a:gd name="connsiteX2" fmla="*/ 2367154 w 2367154"/>
              <a:gd name="connsiteY2" fmla="*/ 1420292 h 1420292"/>
              <a:gd name="connsiteX3" fmla="*/ 0 w 2367154"/>
              <a:gd name="connsiteY3" fmla="*/ 1420292 h 1420292"/>
              <a:gd name="connsiteX4" fmla="*/ 0 w 2367154"/>
              <a:gd name="connsiteY4" fmla="*/ 0 h 142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154" h="1420292">
                <a:moveTo>
                  <a:pt x="0" y="0"/>
                </a:moveTo>
                <a:lnTo>
                  <a:pt x="2367154" y="0"/>
                </a:lnTo>
                <a:lnTo>
                  <a:pt x="2367154" y="1420292"/>
                </a:lnTo>
                <a:lnTo>
                  <a:pt x="0" y="142029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And how they may present (or express) themselves </a:t>
            </a:r>
          </a:p>
          <a:p>
            <a:pPr marL="0" lvl="0" indent="0" algn="ctr" defTabSz="755650">
              <a:lnSpc>
                <a:spcPct val="90000"/>
              </a:lnSpc>
              <a:spcBef>
                <a:spcPct val="0"/>
              </a:spcBef>
              <a:spcAft>
                <a:spcPct val="35000"/>
              </a:spcAft>
              <a:buNone/>
            </a:pPr>
            <a:r>
              <a:rPr lang="en-NZ" sz="2000" b="1" kern="1200" dirty="0"/>
              <a:t>Gender expression </a:t>
            </a:r>
            <a:endParaRPr lang="en-US" sz="2000" b="1" kern="1200" dirty="0"/>
          </a:p>
        </p:txBody>
      </p:sp>
      <p:sp>
        <p:nvSpPr>
          <p:cNvPr id="13" name="Freeform: Shape 12">
            <a:extLst>
              <a:ext uri="{FF2B5EF4-FFF2-40B4-BE49-F238E27FC236}">
                <a16:creationId xmlns:a16="http://schemas.microsoft.com/office/drawing/2014/main" id="{4EADEA09-E89C-457E-8DB7-7AA9F5BFEC0D}"/>
              </a:ext>
            </a:extLst>
          </p:cNvPr>
          <p:cNvSpPr/>
          <p:nvPr/>
        </p:nvSpPr>
        <p:spPr>
          <a:xfrm>
            <a:off x="6221786" y="3398694"/>
            <a:ext cx="2515719" cy="1471899"/>
          </a:xfrm>
          <a:custGeom>
            <a:avLst/>
            <a:gdLst>
              <a:gd name="connsiteX0" fmla="*/ 0 w 2367154"/>
              <a:gd name="connsiteY0" fmla="*/ 0 h 1420292"/>
              <a:gd name="connsiteX1" fmla="*/ 2367154 w 2367154"/>
              <a:gd name="connsiteY1" fmla="*/ 0 h 1420292"/>
              <a:gd name="connsiteX2" fmla="*/ 2367154 w 2367154"/>
              <a:gd name="connsiteY2" fmla="*/ 1420292 h 1420292"/>
              <a:gd name="connsiteX3" fmla="*/ 0 w 2367154"/>
              <a:gd name="connsiteY3" fmla="*/ 1420292 h 1420292"/>
              <a:gd name="connsiteX4" fmla="*/ 0 w 2367154"/>
              <a:gd name="connsiteY4" fmla="*/ 0 h 142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154" h="1420292">
                <a:moveTo>
                  <a:pt x="0" y="0"/>
                </a:moveTo>
                <a:lnTo>
                  <a:pt x="2367154" y="0"/>
                </a:lnTo>
                <a:lnTo>
                  <a:pt x="2367154" y="1420292"/>
                </a:lnTo>
                <a:lnTo>
                  <a:pt x="0" y="142029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dirty="0"/>
              <a:t>Gender is not a binary.  </a:t>
            </a:r>
            <a:endParaRPr lang="en-US" sz="2400" kern="1200" dirty="0"/>
          </a:p>
        </p:txBody>
      </p:sp>
      <p:sp>
        <p:nvSpPr>
          <p:cNvPr id="14" name="Freeform: Shape 13">
            <a:extLst>
              <a:ext uri="{FF2B5EF4-FFF2-40B4-BE49-F238E27FC236}">
                <a16:creationId xmlns:a16="http://schemas.microsoft.com/office/drawing/2014/main" id="{516694A1-816A-41AC-B959-7EDDF8B9F301}"/>
              </a:ext>
            </a:extLst>
          </p:cNvPr>
          <p:cNvSpPr/>
          <p:nvPr/>
        </p:nvSpPr>
        <p:spPr>
          <a:xfrm>
            <a:off x="8989077" y="3398694"/>
            <a:ext cx="2515719" cy="1471899"/>
          </a:xfrm>
          <a:custGeom>
            <a:avLst/>
            <a:gdLst>
              <a:gd name="connsiteX0" fmla="*/ 0 w 2367154"/>
              <a:gd name="connsiteY0" fmla="*/ 0 h 1420292"/>
              <a:gd name="connsiteX1" fmla="*/ 2367154 w 2367154"/>
              <a:gd name="connsiteY1" fmla="*/ 0 h 1420292"/>
              <a:gd name="connsiteX2" fmla="*/ 2367154 w 2367154"/>
              <a:gd name="connsiteY2" fmla="*/ 1420292 h 1420292"/>
              <a:gd name="connsiteX3" fmla="*/ 0 w 2367154"/>
              <a:gd name="connsiteY3" fmla="*/ 1420292 h 1420292"/>
              <a:gd name="connsiteX4" fmla="*/ 0 w 2367154"/>
              <a:gd name="connsiteY4" fmla="*/ 0 h 142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154" h="1420292">
                <a:moveTo>
                  <a:pt x="0" y="0"/>
                </a:moveTo>
                <a:lnTo>
                  <a:pt x="2367154" y="0"/>
                </a:lnTo>
                <a:lnTo>
                  <a:pt x="2367154" y="1420292"/>
                </a:lnTo>
                <a:lnTo>
                  <a:pt x="0" y="1420292"/>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Rather gender is seen as comprising a spectrum of feminine and masculine. </a:t>
            </a:r>
            <a:endParaRPr lang="en-US" sz="1800" kern="1200" dirty="0"/>
          </a:p>
        </p:txBody>
      </p:sp>
      <p:sp>
        <p:nvSpPr>
          <p:cNvPr id="15" name="Freeform: Shape 14">
            <a:extLst>
              <a:ext uri="{FF2B5EF4-FFF2-40B4-BE49-F238E27FC236}">
                <a16:creationId xmlns:a16="http://schemas.microsoft.com/office/drawing/2014/main" id="{4DF3C9F5-EAD4-4210-B8CA-A360AA5F7B67}"/>
              </a:ext>
            </a:extLst>
          </p:cNvPr>
          <p:cNvSpPr/>
          <p:nvPr/>
        </p:nvSpPr>
        <p:spPr>
          <a:xfrm>
            <a:off x="3454494" y="5115911"/>
            <a:ext cx="2515719" cy="1471899"/>
          </a:xfrm>
          <a:custGeom>
            <a:avLst/>
            <a:gdLst>
              <a:gd name="connsiteX0" fmla="*/ 0 w 2367154"/>
              <a:gd name="connsiteY0" fmla="*/ 0 h 1420292"/>
              <a:gd name="connsiteX1" fmla="*/ 2367154 w 2367154"/>
              <a:gd name="connsiteY1" fmla="*/ 0 h 1420292"/>
              <a:gd name="connsiteX2" fmla="*/ 2367154 w 2367154"/>
              <a:gd name="connsiteY2" fmla="*/ 1420292 h 1420292"/>
              <a:gd name="connsiteX3" fmla="*/ 0 w 2367154"/>
              <a:gd name="connsiteY3" fmla="*/ 1420292 h 1420292"/>
              <a:gd name="connsiteX4" fmla="*/ 0 w 2367154"/>
              <a:gd name="connsiteY4" fmla="*/ 0 h 142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154" h="1420292">
                <a:moveTo>
                  <a:pt x="0" y="0"/>
                </a:moveTo>
                <a:lnTo>
                  <a:pt x="2367154" y="0"/>
                </a:lnTo>
                <a:lnTo>
                  <a:pt x="2367154" y="1420292"/>
                </a:lnTo>
                <a:lnTo>
                  <a:pt x="0" y="142029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Both men and women can exhibit a spectrum of gender traits that aren’t purely masculine or feminine. </a:t>
            </a:r>
            <a:endParaRPr lang="en-US" sz="1800" kern="1200"/>
          </a:p>
        </p:txBody>
      </p:sp>
      <p:sp>
        <p:nvSpPr>
          <p:cNvPr id="16" name="Freeform: Shape 15">
            <a:extLst>
              <a:ext uri="{FF2B5EF4-FFF2-40B4-BE49-F238E27FC236}">
                <a16:creationId xmlns:a16="http://schemas.microsoft.com/office/drawing/2014/main" id="{9FA9D662-2249-4B17-9E5A-76B829B60C18}"/>
              </a:ext>
            </a:extLst>
          </p:cNvPr>
          <p:cNvSpPr/>
          <p:nvPr/>
        </p:nvSpPr>
        <p:spPr>
          <a:xfrm>
            <a:off x="6221786" y="5115911"/>
            <a:ext cx="2515719" cy="1471899"/>
          </a:xfrm>
          <a:custGeom>
            <a:avLst/>
            <a:gdLst>
              <a:gd name="connsiteX0" fmla="*/ 0 w 2367154"/>
              <a:gd name="connsiteY0" fmla="*/ 0 h 1420292"/>
              <a:gd name="connsiteX1" fmla="*/ 2367154 w 2367154"/>
              <a:gd name="connsiteY1" fmla="*/ 0 h 1420292"/>
              <a:gd name="connsiteX2" fmla="*/ 2367154 w 2367154"/>
              <a:gd name="connsiteY2" fmla="*/ 1420292 h 1420292"/>
              <a:gd name="connsiteX3" fmla="*/ 0 w 2367154"/>
              <a:gd name="connsiteY3" fmla="*/ 1420292 h 1420292"/>
              <a:gd name="connsiteX4" fmla="*/ 0 w 2367154"/>
              <a:gd name="connsiteY4" fmla="*/ 0 h 142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154" h="1420292">
                <a:moveTo>
                  <a:pt x="0" y="0"/>
                </a:moveTo>
                <a:lnTo>
                  <a:pt x="2367154" y="0"/>
                </a:lnTo>
                <a:lnTo>
                  <a:pt x="2367154" y="1420292"/>
                </a:lnTo>
                <a:lnTo>
                  <a:pt x="0" y="1420292"/>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For instance, someone might be a cisgender woman but have a more masculine gender expression.</a:t>
            </a:r>
            <a:endParaRPr lang="en-US" sz="1800" kern="1200"/>
          </a:p>
        </p:txBody>
      </p:sp>
    </p:spTree>
    <p:extLst>
      <p:ext uri="{BB962C8B-B14F-4D97-AF65-F5344CB8AC3E}">
        <p14:creationId xmlns:p14="http://schemas.microsoft.com/office/powerpoint/2010/main" val="100900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7E88-BA95-4086-AEE5-EBF309C9535E}"/>
              </a:ext>
            </a:extLst>
          </p:cNvPr>
          <p:cNvSpPr>
            <a:spLocks noGrp="1"/>
          </p:cNvSpPr>
          <p:nvPr>
            <p:ph type="title"/>
          </p:nvPr>
        </p:nvSpPr>
        <p:spPr>
          <a:xfrm>
            <a:off x="834887" y="585216"/>
            <a:ext cx="11251096" cy="1499616"/>
          </a:xfrm>
        </p:spPr>
        <p:txBody>
          <a:bodyPr/>
          <a:lstStyle/>
          <a:p>
            <a:r>
              <a:rPr lang="en-NZ" dirty="0"/>
              <a:t>Trans-Gender, Cis-gender, A-gender</a:t>
            </a:r>
          </a:p>
        </p:txBody>
      </p:sp>
      <p:sp>
        <p:nvSpPr>
          <p:cNvPr id="6" name="Freeform: Shape 5">
            <a:extLst>
              <a:ext uri="{FF2B5EF4-FFF2-40B4-BE49-F238E27FC236}">
                <a16:creationId xmlns:a16="http://schemas.microsoft.com/office/drawing/2014/main" id="{25DD666F-B09C-4E0B-BEE3-886F05F218AC}"/>
              </a:ext>
            </a:extLst>
          </p:cNvPr>
          <p:cNvSpPr/>
          <p:nvPr/>
        </p:nvSpPr>
        <p:spPr>
          <a:xfrm>
            <a:off x="1024128" y="2201400"/>
            <a:ext cx="3129795" cy="1877877"/>
          </a:xfrm>
          <a:custGeom>
            <a:avLst/>
            <a:gdLst>
              <a:gd name="connsiteX0" fmla="*/ 0 w 3129795"/>
              <a:gd name="connsiteY0" fmla="*/ 0 h 1877877"/>
              <a:gd name="connsiteX1" fmla="*/ 3129795 w 3129795"/>
              <a:gd name="connsiteY1" fmla="*/ 0 h 1877877"/>
              <a:gd name="connsiteX2" fmla="*/ 3129795 w 3129795"/>
              <a:gd name="connsiteY2" fmla="*/ 1877877 h 1877877"/>
              <a:gd name="connsiteX3" fmla="*/ 0 w 3129795"/>
              <a:gd name="connsiteY3" fmla="*/ 1877877 h 1877877"/>
              <a:gd name="connsiteX4" fmla="*/ 0 w 3129795"/>
              <a:gd name="connsiteY4" fmla="*/ 0 h 187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795" h="1877877">
                <a:moveTo>
                  <a:pt x="0" y="0"/>
                </a:moveTo>
                <a:lnTo>
                  <a:pt x="3129795" y="0"/>
                </a:lnTo>
                <a:lnTo>
                  <a:pt x="3129795" y="1877877"/>
                </a:lnTo>
                <a:lnTo>
                  <a:pt x="0" y="1877877"/>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Transgender (trans) and gender diverse are umbrella terms for people whose gender is different from their assigned sex at birth.</a:t>
            </a:r>
            <a:endParaRPr lang="en-US" sz="1900" kern="1200"/>
          </a:p>
        </p:txBody>
      </p:sp>
      <p:sp>
        <p:nvSpPr>
          <p:cNvPr id="7" name="Freeform: Shape 6">
            <a:extLst>
              <a:ext uri="{FF2B5EF4-FFF2-40B4-BE49-F238E27FC236}">
                <a16:creationId xmlns:a16="http://schemas.microsoft.com/office/drawing/2014/main" id="{520642C2-BDF0-4C01-992A-0E1572DC7E8C}"/>
              </a:ext>
            </a:extLst>
          </p:cNvPr>
          <p:cNvSpPr/>
          <p:nvPr/>
        </p:nvSpPr>
        <p:spPr>
          <a:xfrm>
            <a:off x="4466903" y="2201400"/>
            <a:ext cx="3129795" cy="1877877"/>
          </a:xfrm>
          <a:custGeom>
            <a:avLst/>
            <a:gdLst>
              <a:gd name="connsiteX0" fmla="*/ 0 w 3129795"/>
              <a:gd name="connsiteY0" fmla="*/ 0 h 1877877"/>
              <a:gd name="connsiteX1" fmla="*/ 3129795 w 3129795"/>
              <a:gd name="connsiteY1" fmla="*/ 0 h 1877877"/>
              <a:gd name="connsiteX2" fmla="*/ 3129795 w 3129795"/>
              <a:gd name="connsiteY2" fmla="*/ 1877877 h 1877877"/>
              <a:gd name="connsiteX3" fmla="*/ 0 w 3129795"/>
              <a:gd name="connsiteY3" fmla="*/ 1877877 h 1877877"/>
              <a:gd name="connsiteX4" fmla="*/ 0 w 3129795"/>
              <a:gd name="connsiteY4" fmla="*/ 0 h 187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795" h="1877877">
                <a:moveTo>
                  <a:pt x="0" y="0"/>
                </a:moveTo>
                <a:lnTo>
                  <a:pt x="3129795" y="0"/>
                </a:lnTo>
                <a:lnTo>
                  <a:pt x="3129795" y="1877877"/>
                </a:lnTo>
                <a:lnTo>
                  <a:pt x="0" y="1877877"/>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Cisgender (cis) is a term for people whose gender is the same as their assigned sex at birth. </a:t>
            </a:r>
            <a:endParaRPr lang="en-US" sz="1900" kern="1200"/>
          </a:p>
        </p:txBody>
      </p:sp>
      <p:sp>
        <p:nvSpPr>
          <p:cNvPr id="8" name="Freeform: Shape 7">
            <a:extLst>
              <a:ext uri="{FF2B5EF4-FFF2-40B4-BE49-F238E27FC236}">
                <a16:creationId xmlns:a16="http://schemas.microsoft.com/office/drawing/2014/main" id="{124A6C4F-BFC8-48D0-9D5B-F0FBEB122522}"/>
              </a:ext>
            </a:extLst>
          </p:cNvPr>
          <p:cNvSpPr/>
          <p:nvPr/>
        </p:nvSpPr>
        <p:spPr>
          <a:xfrm>
            <a:off x="7909679" y="2201400"/>
            <a:ext cx="3129795" cy="1877877"/>
          </a:xfrm>
          <a:custGeom>
            <a:avLst/>
            <a:gdLst>
              <a:gd name="connsiteX0" fmla="*/ 0 w 3129795"/>
              <a:gd name="connsiteY0" fmla="*/ 0 h 1877877"/>
              <a:gd name="connsiteX1" fmla="*/ 3129795 w 3129795"/>
              <a:gd name="connsiteY1" fmla="*/ 0 h 1877877"/>
              <a:gd name="connsiteX2" fmla="*/ 3129795 w 3129795"/>
              <a:gd name="connsiteY2" fmla="*/ 1877877 h 1877877"/>
              <a:gd name="connsiteX3" fmla="*/ 0 w 3129795"/>
              <a:gd name="connsiteY3" fmla="*/ 1877877 h 1877877"/>
              <a:gd name="connsiteX4" fmla="*/ 0 w 3129795"/>
              <a:gd name="connsiteY4" fmla="*/ 0 h 187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795" h="1877877">
                <a:moveTo>
                  <a:pt x="0" y="0"/>
                </a:moveTo>
                <a:lnTo>
                  <a:pt x="3129795" y="0"/>
                </a:lnTo>
                <a:lnTo>
                  <a:pt x="3129795" y="1877877"/>
                </a:lnTo>
                <a:lnTo>
                  <a:pt x="0" y="1877877"/>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Often one’s gender (identity and expression) aligns with one’s biological sex</a:t>
            </a:r>
            <a:endParaRPr lang="en-US" sz="1900" kern="1200"/>
          </a:p>
        </p:txBody>
      </p:sp>
      <p:sp>
        <p:nvSpPr>
          <p:cNvPr id="9" name="Freeform: Shape 8">
            <a:extLst>
              <a:ext uri="{FF2B5EF4-FFF2-40B4-BE49-F238E27FC236}">
                <a16:creationId xmlns:a16="http://schemas.microsoft.com/office/drawing/2014/main" id="{6B4A2BAD-6E73-4911-9D68-4D1015E14BA2}"/>
              </a:ext>
            </a:extLst>
          </p:cNvPr>
          <p:cNvSpPr/>
          <p:nvPr/>
        </p:nvSpPr>
        <p:spPr>
          <a:xfrm>
            <a:off x="2745515" y="4392257"/>
            <a:ext cx="3129795" cy="1877877"/>
          </a:xfrm>
          <a:custGeom>
            <a:avLst/>
            <a:gdLst>
              <a:gd name="connsiteX0" fmla="*/ 0 w 3129795"/>
              <a:gd name="connsiteY0" fmla="*/ 0 h 1877877"/>
              <a:gd name="connsiteX1" fmla="*/ 3129795 w 3129795"/>
              <a:gd name="connsiteY1" fmla="*/ 0 h 1877877"/>
              <a:gd name="connsiteX2" fmla="*/ 3129795 w 3129795"/>
              <a:gd name="connsiteY2" fmla="*/ 1877877 h 1877877"/>
              <a:gd name="connsiteX3" fmla="*/ 0 w 3129795"/>
              <a:gd name="connsiteY3" fmla="*/ 1877877 h 1877877"/>
              <a:gd name="connsiteX4" fmla="*/ 0 w 3129795"/>
              <a:gd name="connsiteY4" fmla="*/ 0 h 187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795" h="1877877">
                <a:moveTo>
                  <a:pt x="0" y="0"/>
                </a:moveTo>
                <a:lnTo>
                  <a:pt x="3129795" y="0"/>
                </a:lnTo>
                <a:lnTo>
                  <a:pt x="3129795" y="1877877"/>
                </a:lnTo>
                <a:lnTo>
                  <a:pt x="0" y="1877877"/>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This is termed cis gender (e.g. cis female, assigned female and identify as female or as a woman; cis male, assigned male at birth and identify as male or a “man”) </a:t>
            </a:r>
            <a:endParaRPr lang="en-US" sz="1900" kern="1200"/>
          </a:p>
        </p:txBody>
      </p:sp>
      <p:sp>
        <p:nvSpPr>
          <p:cNvPr id="10" name="Freeform: Shape 9">
            <a:extLst>
              <a:ext uri="{FF2B5EF4-FFF2-40B4-BE49-F238E27FC236}">
                <a16:creationId xmlns:a16="http://schemas.microsoft.com/office/drawing/2014/main" id="{E55D3B37-63B9-4A0A-90AB-B60C716BB8BA}"/>
              </a:ext>
            </a:extLst>
          </p:cNvPr>
          <p:cNvSpPr/>
          <p:nvPr/>
        </p:nvSpPr>
        <p:spPr>
          <a:xfrm>
            <a:off x="6188291" y="4392257"/>
            <a:ext cx="3129795" cy="1877877"/>
          </a:xfrm>
          <a:custGeom>
            <a:avLst/>
            <a:gdLst>
              <a:gd name="connsiteX0" fmla="*/ 0 w 3129795"/>
              <a:gd name="connsiteY0" fmla="*/ 0 h 1877877"/>
              <a:gd name="connsiteX1" fmla="*/ 3129795 w 3129795"/>
              <a:gd name="connsiteY1" fmla="*/ 0 h 1877877"/>
              <a:gd name="connsiteX2" fmla="*/ 3129795 w 3129795"/>
              <a:gd name="connsiteY2" fmla="*/ 1877877 h 1877877"/>
              <a:gd name="connsiteX3" fmla="*/ 0 w 3129795"/>
              <a:gd name="connsiteY3" fmla="*/ 1877877 h 1877877"/>
              <a:gd name="connsiteX4" fmla="*/ 0 w 3129795"/>
              <a:gd name="connsiteY4" fmla="*/ 0 h 187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795" h="1877877">
                <a:moveTo>
                  <a:pt x="0" y="0"/>
                </a:moveTo>
                <a:lnTo>
                  <a:pt x="3129795" y="0"/>
                </a:lnTo>
                <a:lnTo>
                  <a:pt x="3129795" y="1877877"/>
                </a:lnTo>
                <a:lnTo>
                  <a:pt x="0" y="1877877"/>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Agender is a term used by people who do not identify with any gender. </a:t>
            </a:r>
            <a:endParaRPr lang="en-US" sz="1900" kern="1200" dirty="0"/>
          </a:p>
        </p:txBody>
      </p:sp>
    </p:spTree>
    <p:extLst>
      <p:ext uri="{BB962C8B-B14F-4D97-AF65-F5344CB8AC3E}">
        <p14:creationId xmlns:p14="http://schemas.microsoft.com/office/powerpoint/2010/main" val="367718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0" name="Rectangle 19">
            <a:extLst>
              <a:ext uri="{FF2B5EF4-FFF2-40B4-BE49-F238E27FC236}">
                <a16:creationId xmlns:a16="http://schemas.microsoft.com/office/drawing/2014/main" id="{209699A8-9F52-4C34-9606-370C555BC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TextBox 4"/>
          <p:cNvSpPr txBox="1">
            <a:spLocks noGrp="1" noChangeArrowheads="1"/>
          </p:cNvSpPr>
          <p:nvPr>
            <p:ph type="title"/>
          </p:nvPr>
        </p:nvSpPr>
        <p:spPr bwMode="auto">
          <a:xfrm>
            <a:off x="965199" y="1240780"/>
            <a:ext cx="6086857" cy="4376440"/>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None/>
            </a:pPr>
            <a:r>
              <a:rPr lang="en-US" altLang="en-US" sz="4400">
                <a:latin typeface="+mj-lt"/>
              </a:rPr>
              <a:t>Karakia | MANAWA MAI</a:t>
            </a:r>
          </a:p>
        </p:txBody>
      </p:sp>
      <p:sp>
        <p:nvSpPr>
          <p:cNvPr id="3" name="Text Placeholder 2"/>
          <p:cNvSpPr>
            <a:spLocks noGrp="1"/>
          </p:cNvSpPr>
          <p:nvPr>
            <p:ph type="body" idx="1"/>
          </p:nvPr>
        </p:nvSpPr>
        <p:spPr>
          <a:xfrm>
            <a:off x="7692459" y="194310"/>
            <a:ext cx="4251874" cy="6366510"/>
          </a:xfrm>
          <a:effectLst/>
        </p:spPr>
        <p:txBody>
          <a:bodyPr vert="horz" lIns="91440" tIns="45720" rIns="91440" bIns="45720" rtlCol="0" anchor="ctr">
            <a:normAutofit/>
          </a:bodyPr>
          <a:lstStyle/>
          <a:p>
            <a:pPr algn="ctr">
              <a:lnSpc>
                <a:spcPct val="90000"/>
              </a:lnSpc>
            </a:pPr>
            <a:r>
              <a:rPr lang="en-US" sz="2000" cap="none"/>
              <a:t>Manawa </a:t>
            </a:r>
            <a:r>
              <a:rPr lang="en-US" sz="2000" cap="none" err="1"/>
              <a:t>mai</a:t>
            </a:r>
            <a:r>
              <a:rPr lang="en-US" sz="2000" cap="none"/>
              <a:t> te mauri </a:t>
            </a:r>
            <a:r>
              <a:rPr lang="en-US" sz="2000" cap="none" err="1"/>
              <a:t>nuku</a:t>
            </a:r>
            <a:endParaRPr lang="en-US" sz="2000" cap="none"/>
          </a:p>
          <a:p>
            <a:pPr algn="ctr">
              <a:lnSpc>
                <a:spcPct val="90000"/>
              </a:lnSpc>
            </a:pPr>
            <a:r>
              <a:rPr lang="en-US" sz="2000" cap="none"/>
              <a:t>Manawa </a:t>
            </a:r>
            <a:r>
              <a:rPr lang="en-US" sz="2000" cap="none" err="1"/>
              <a:t>mai</a:t>
            </a:r>
            <a:r>
              <a:rPr lang="en-US" sz="2000" cap="none"/>
              <a:t> te mauri </a:t>
            </a:r>
            <a:r>
              <a:rPr lang="en-US" sz="2000" cap="none" err="1"/>
              <a:t>rangi</a:t>
            </a:r>
            <a:endParaRPr lang="en-US" sz="2000" cap="none"/>
          </a:p>
          <a:p>
            <a:pPr algn="ctr">
              <a:lnSpc>
                <a:spcPct val="90000"/>
              </a:lnSpc>
            </a:pPr>
            <a:r>
              <a:rPr lang="en-US" sz="2000" cap="none"/>
              <a:t>Ko te mauri kai au</a:t>
            </a:r>
          </a:p>
          <a:p>
            <a:pPr algn="ctr">
              <a:lnSpc>
                <a:spcPct val="90000"/>
              </a:lnSpc>
            </a:pPr>
            <a:r>
              <a:rPr lang="en-US" sz="2000" cap="none"/>
              <a:t>He mauri </a:t>
            </a:r>
            <a:r>
              <a:rPr lang="en-US" sz="2000" cap="none" err="1"/>
              <a:t>tipua</a:t>
            </a:r>
            <a:endParaRPr lang="en-US" sz="2000" cap="none"/>
          </a:p>
          <a:p>
            <a:pPr algn="ctr">
              <a:lnSpc>
                <a:spcPct val="90000"/>
              </a:lnSpc>
            </a:pPr>
            <a:r>
              <a:rPr lang="en-US" sz="2000" cap="none"/>
              <a:t>Ka </a:t>
            </a:r>
            <a:r>
              <a:rPr lang="en-US" sz="2000" cap="none" err="1"/>
              <a:t>pakaru</a:t>
            </a:r>
            <a:r>
              <a:rPr lang="en-US" sz="2000" cap="none"/>
              <a:t> </a:t>
            </a:r>
            <a:r>
              <a:rPr lang="en-US" sz="2000" cap="none" err="1"/>
              <a:t>mai</a:t>
            </a:r>
            <a:r>
              <a:rPr lang="en-US" sz="2000" cap="none"/>
              <a:t> te po</a:t>
            </a:r>
          </a:p>
          <a:p>
            <a:pPr algn="ctr">
              <a:lnSpc>
                <a:spcPct val="90000"/>
              </a:lnSpc>
            </a:pPr>
            <a:r>
              <a:rPr lang="en-US" sz="2000" cap="none"/>
              <a:t>Tau </a:t>
            </a:r>
            <a:r>
              <a:rPr lang="en-US" sz="2000" cap="none" err="1"/>
              <a:t>mai</a:t>
            </a:r>
            <a:r>
              <a:rPr lang="en-US" sz="2000" cap="none"/>
              <a:t> te mauri</a:t>
            </a:r>
          </a:p>
          <a:p>
            <a:pPr algn="ctr">
              <a:lnSpc>
                <a:spcPct val="90000"/>
              </a:lnSpc>
            </a:pPr>
            <a:r>
              <a:rPr lang="en-US" sz="2000" cap="none" err="1"/>
              <a:t>Haumi</a:t>
            </a:r>
            <a:r>
              <a:rPr lang="en-US" sz="2000" cap="none"/>
              <a:t> e, hui e, </a:t>
            </a:r>
            <a:r>
              <a:rPr lang="en-US" sz="2000" cap="none" err="1"/>
              <a:t>taiki</a:t>
            </a:r>
            <a:r>
              <a:rPr lang="en-US" sz="2000" cap="none"/>
              <a:t> e</a:t>
            </a:r>
          </a:p>
          <a:p>
            <a:pPr algn="l">
              <a:lnSpc>
                <a:spcPct val="90000"/>
              </a:lnSpc>
            </a:pPr>
            <a:endParaRPr lang="en-US" sz="1300" cap="none"/>
          </a:p>
          <a:p>
            <a:pPr algn="l">
              <a:lnSpc>
                <a:spcPct val="90000"/>
              </a:lnSpc>
            </a:pPr>
            <a:endParaRPr lang="en-US" sz="1300" cap="none"/>
          </a:p>
          <a:p>
            <a:pPr algn="ctr">
              <a:lnSpc>
                <a:spcPct val="90000"/>
              </a:lnSpc>
            </a:pPr>
            <a:r>
              <a:rPr lang="en-US" sz="1300" cap="none"/>
              <a:t>Embrace the life force of the earth, embrace the life force of the sky</a:t>
            </a:r>
          </a:p>
          <a:p>
            <a:pPr algn="ctr">
              <a:lnSpc>
                <a:spcPct val="90000"/>
              </a:lnSpc>
            </a:pPr>
            <a:r>
              <a:rPr lang="en-US" sz="1300" cap="none"/>
              <a:t>The life force I have fathered is powerful, and shatters all darkness</a:t>
            </a:r>
          </a:p>
          <a:p>
            <a:pPr algn="ctr">
              <a:lnSpc>
                <a:spcPct val="90000"/>
              </a:lnSpc>
            </a:pPr>
            <a:r>
              <a:rPr lang="en-US" sz="1300" cap="none"/>
              <a:t>Come great life force, </a:t>
            </a:r>
          </a:p>
          <a:p>
            <a:pPr algn="ctr">
              <a:lnSpc>
                <a:spcPct val="90000"/>
              </a:lnSpc>
            </a:pPr>
            <a:r>
              <a:rPr lang="en-US" sz="1300" cap="none"/>
              <a:t>Join it, gather it, it is done</a:t>
            </a:r>
          </a:p>
          <a:p>
            <a:pPr algn="l">
              <a:lnSpc>
                <a:spcPct val="90000"/>
              </a:lnSpc>
            </a:pPr>
            <a:endParaRPr lang="en-US" sz="1300" cap="none"/>
          </a:p>
          <a:p>
            <a:pPr algn="l">
              <a:lnSpc>
                <a:spcPct val="90000"/>
              </a:lnSpc>
            </a:pPr>
            <a:endParaRPr lang="en-US" sz="1300"/>
          </a:p>
        </p:txBody>
      </p:sp>
      <p:cxnSp>
        <p:nvCxnSpPr>
          <p:cNvPr id="22" name="Straight Connector 21">
            <a:extLst>
              <a:ext uri="{FF2B5EF4-FFF2-40B4-BE49-F238E27FC236}">
                <a16:creationId xmlns:a16="http://schemas.microsoft.com/office/drawing/2014/main" id="{90CF8BA8-E7AA-4F97-9E4C-CD11742FA0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10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1B7D-531A-405D-B6E6-733F2B5DAE90}"/>
              </a:ext>
            </a:extLst>
          </p:cNvPr>
          <p:cNvSpPr>
            <a:spLocks noGrp="1"/>
          </p:cNvSpPr>
          <p:nvPr>
            <p:ph type="title"/>
          </p:nvPr>
        </p:nvSpPr>
        <p:spPr/>
        <p:txBody>
          <a:bodyPr/>
          <a:lstStyle/>
          <a:p>
            <a:pPr algn="ctr"/>
            <a:r>
              <a:rPr lang="de-DE" dirty="0"/>
              <a:t>Transgender, gender diverse and non-binary </a:t>
            </a:r>
            <a:endParaRPr lang="en-NZ" dirty="0"/>
          </a:p>
        </p:txBody>
      </p:sp>
      <p:sp>
        <p:nvSpPr>
          <p:cNvPr id="6" name="Freeform: Shape 5">
            <a:extLst>
              <a:ext uri="{FF2B5EF4-FFF2-40B4-BE49-F238E27FC236}">
                <a16:creationId xmlns:a16="http://schemas.microsoft.com/office/drawing/2014/main" id="{43BF01A6-64E5-4819-924A-CBEC5E8B353A}"/>
              </a:ext>
            </a:extLst>
          </p:cNvPr>
          <p:cNvSpPr/>
          <p:nvPr/>
        </p:nvSpPr>
        <p:spPr>
          <a:xfrm>
            <a:off x="1024128" y="2323290"/>
            <a:ext cx="3037522" cy="1822513"/>
          </a:xfrm>
          <a:custGeom>
            <a:avLst/>
            <a:gdLst>
              <a:gd name="connsiteX0" fmla="*/ 0 w 3037522"/>
              <a:gd name="connsiteY0" fmla="*/ 0 h 1822513"/>
              <a:gd name="connsiteX1" fmla="*/ 3037522 w 3037522"/>
              <a:gd name="connsiteY1" fmla="*/ 0 h 1822513"/>
              <a:gd name="connsiteX2" fmla="*/ 3037522 w 3037522"/>
              <a:gd name="connsiteY2" fmla="*/ 1822513 h 1822513"/>
              <a:gd name="connsiteX3" fmla="*/ 0 w 3037522"/>
              <a:gd name="connsiteY3" fmla="*/ 1822513 h 1822513"/>
              <a:gd name="connsiteX4" fmla="*/ 0 w 3037522"/>
              <a:gd name="connsiteY4" fmla="*/ 0 h 182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22" h="1822513">
                <a:moveTo>
                  <a:pt x="0" y="0"/>
                </a:moveTo>
                <a:lnTo>
                  <a:pt x="3037522" y="0"/>
                </a:lnTo>
                <a:lnTo>
                  <a:pt x="3037522" y="1822513"/>
                </a:lnTo>
                <a:lnTo>
                  <a:pt x="0" y="1822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Transgender, gender diverse and non-binary are used to describe people whose gender identity (their internal sense of self) is different from the gender they were assigned at birth </a:t>
            </a:r>
            <a:endParaRPr lang="en-US" sz="1700" kern="1200" dirty="0"/>
          </a:p>
        </p:txBody>
      </p:sp>
      <p:sp>
        <p:nvSpPr>
          <p:cNvPr id="7" name="Freeform: Shape 6">
            <a:extLst>
              <a:ext uri="{FF2B5EF4-FFF2-40B4-BE49-F238E27FC236}">
                <a16:creationId xmlns:a16="http://schemas.microsoft.com/office/drawing/2014/main" id="{47900F0F-46FE-462F-BE65-CB15C3FD0082}"/>
              </a:ext>
            </a:extLst>
          </p:cNvPr>
          <p:cNvSpPr/>
          <p:nvPr/>
        </p:nvSpPr>
        <p:spPr>
          <a:xfrm>
            <a:off x="4365403" y="2323290"/>
            <a:ext cx="3037522" cy="1822513"/>
          </a:xfrm>
          <a:custGeom>
            <a:avLst/>
            <a:gdLst>
              <a:gd name="connsiteX0" fmla="*/ 0 w 3037522"/>
              <a:gd name="connsiteY0" fmla="*/ 0 h 1822513"/>
              <a:gd name="connsiteX1" fmla="*/ 3037522 w 3037522"/>
              <a:gd name="connsiteY1" fmla="*/ 0 h 1822513"/>
              <a:gd name="connsiteX2" fmla="*/ 3037522 w 3037522"/>
              <a:gd name="connsiteY2" fmla="*/ 1822513 h 1822513"/>
              <a:gd name="connsiteX3" fmla="*/ 0 w 3037522"/>
              <a:gd name="connsiteY3" fmla="*/ 1822513 h 1822513"/>
              <a:gd name="connsiteX4" fmla="*/ 0 w 3037522"/>
              <a:gd name="connsiteY4" fmla="*/ 0 h 182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22" h="1822513">
                <a:moveTo>
                  <a:pt x="0" y="0"/>
                </a:moveTo>
                <a:lnTo>
                  <a:pt x="3037522" y="0"/>
                </a:lnTo>
                <a:lnTo>
                  <a:pt x="3037522" y="1822513"/>
                </a:lnTo>
                <a:lnTo>
                  <a:pt x="0" y="182251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Gender identity is your internal knowledge of your gender. </a:t>
            </a:r>
            <a:endParaRPr lang="en-US" sz="1700" kern="1200"/>
          </a:p>
        </p:txBody>
      </p:sp>
      <p:sp>
        <p:nvSpPr>
          <p:cNvPr id="8" name="Freeform: Shape 7">
            <a:extLst>
              <a:ext uri="{FF2B5EF4-FFF2-40B4-BE49-F238E27FC236}">
                <a16:creationId xmlns:a16="http://schemas.microsoft.com/office/drawing/2014/main" id="{5ECDB829-C9D6-4D0D-B469-537DB23C271A}"/>
              </a:ext>
            </a:extLst>
          </p:cNvPr>
          <p:cNvSpPr/>
          <p:nvPr/>
        </p:nvSpPr>
        <p:spPr>
          <a:xfrm>
            <a:off x="7706678" y="2323290"/>
            <a:ext cx="3037522" cy="1822513"/>
          </a:xfrm>
          <a:custGeom>
            <a:avLst/>
            <a:gdLst>
              <a:gd name="connsiteX0" fmla="*/ 0 w 3037522"/>
              <a:gd name="connsiteY0" fmla="*/ 0 h 1822513"/>
              <a:gd name="connsiteX1" fmla="*/ 3037522 w 3037522"/>
              <a:gd name="connsiteY1" fmla="*/ 0 h 1822513"/>
              <a:gd name="connsiteX2" fmla="*/ 3037522 w 3037522"/>
              <a:gd name="connsiteY2" fmla="*/ 1822513 h 1822513"/>
              <a:gd name="connsiteX3" fmla="*/ 0 w 3037522"/>
              <a:gd name="connsiteY3" fmla="*/ 1822513 h 1822513"/>
              <a:gd name="connsiteX4" fmla="*/ 0 w 3037522"/>
              <a:gd name="connsiteY4" fmla="*/ 0 h 182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22" h="1822513">
                <a:moveTo>
                  <a:pt x="0" y="0"/>
                </a:moveTo>
                <a:lnTo>
                  <a:pt x="3037522" y="0"/>
                </a:lnTo>
                <a:lnTo>
                  <a:pt x="3037522" y="1822513"/>
                </a:lnTo>
                <a:lnTo>
                  <a:pt x="0" y="1822513"/>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For example, your knowledge that you’re a man, a woman, or another gender. </a:t>
            </a:r>
            <a:endParaRPr lang="en-US" sz="1700" kern="1200"/>
          </a:p>
        </p:txBody>
      </p:sp>
      <p:sp>
        <p:nvSpPr>
          <p:cNvPr id="9" name="Freeform: Shape 8">
            <a:extLst>
              <a:ext uri="{FF2B5EF4-FFF2-40B4-BE49-F238E27FC236}">
                <a16:creationId xmlns:a16="http://schemas.microsoft.com/office/drawing/2014/main" id="{3B927180-C43C-4647-8203-D5EAD428C690}"/>
              </a:ext>
            </a:extLst>
          </p:cNvPr>
          <p:cNvSpPr/>
          <p:nvPr/>
        </p:nvSpPr>
        <p:spPr>
          <a:xfrm>
            <a:off x="2694765" y="4449556"/>
            <a:ext cx="3037522" cy="1822513"/>
          </a:xfrm>
          <a:custGeom>
            <a:avLst/>
            <a:gdLst>
              <a:gd name="connsiteX0" fmla="*/ 0 w 3037522"/>
              <a:gd name="connsiteY0" fmla="*/ 0 h 1822513"/>
              <a:gd name="connsiteX1" fmla="*/ 3037522 w 3037522"/>
              <a:gd name="connsiteY1" fmla="*/ 0 h 1822513"/>
              <a:gd name="connsiteX2" fmla="*/ 3037522 w 3037522"/>
              <a:gd name="connsiteY2" fmla="*/ 1822513 h 1822513"/>
              <a:gd name="connsiteX3" fmla="*/ 0 w 3037522"/>
              <a:gd name="connsiteY3" fmla="*/ 1822513 h 1822513"/>
              <a:gd name="connsiteX4" fmla="*/ 0 w 3037522"/>
              <a:gd name="connsiteY4" fmla="*/ 0 h 182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22" h="1822513">
                <a:moveTo>
                  <a:pt x="0" y="0"/>
                </a:moveTo>
                <a:lnTo>
                  <a:pt x="3037522" y="0"/>
                </a:lnTo>
                <a:lnTo>
                  <a:pt x="3037522" y="1822513"/>
                </a:lnTo>
                <a:lnTo>
                  <a:pt x="0" y="1822513"/>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Gender expression is how a person presents their gender on the outside, often through behaviour, clothing, hairstyle, voice or body characteristics.</a:t>
            </a:r>
            <a:endParaRPr lang="en-US" sz="1700" kern="1200"/>
          </a:p>
        </p:txBody>
      </p:sp>
      <p:sp>
        <p:nvSpPr>
          <p:cNvPr id="10" name="Freeform: Shape 9">
            <a:extLst>
              <a:ext uri="{FF2B5EF4-FFF2-40B4-BE49-F238E27FC236}">
                <a16:creationId xmlns:a16="http://schemas.microsoft.com/office/drawing/2014/main" id="{C2648E53-02E7-4083-BC58-80908CA1CFB6}"/>
              </a:ext>
            </a:extLst>
          </p:cNvPr>
          <p:cNvSpPr/>
          <p:nvPr/>
        </p:nvSpPr>
        <p:spPr>
          <a:xfrm>
            <a:off x="6036040" y="4449556"/>
            <a:ext cx="3037522" cy="1822513"/>
          </a:xfrm>
          <a:custGeom>
            <a:avLst/>
            <a:gdLst>
              <a:gd name="connsiteX0" fmla="*/ 0 w 3037522"/>
              <a:gd name="connsiteY0" fmla="*/ 0 h 1822513"/>
              <a:gd name="connsiteX1" fmla="*/ 3037522 w 3037522"/>
              <a:gd name="connsiteY1" fmla="*/ 0 h 1822513"/>
              <a:gd name="connsiteX2" fmla="*/ 3037522 w 3037522"/>
              <a:gd name="connsiteY2" fmla="*/ 1822513 h 1822513"/>
              <a:gd name="connsiteX3" fmla="*/ 0 w 3037522"/>
              <a:gd name="connsiteY3" fmla="*/ 1822513 h 1822513"/>
              <a:gd name="connsiteX4" fmla="*/ 0 w 3037522"/>
              <a:gd name="connsiteY4" fmla="*/ 0 h 182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22" h="1822513">
                <a:moveTo>
                  <a:pt x="0" y="0"/>
                </a:moveTo>
                <a:lnTo>
                  <a:pt x="3037522" y="0"/>
                </a:lnTo>
                <a:lnTo>
                  <a:pt x="3037522" y="1822513"/>
                </a:lnTo>
                <a:lnTo>
                  <a:pt x="0" y="182251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Some people don't neatly fit into the categories of "man" or "woman," or “male” or “female.” Some people's gender changes over time. Some people don't identify with any gender at all and prefer the term non-binary. </a:t>
            </a:r>
            <a:endParaRPr lang="en-US" sz="1700" kern="1200"/>
          </a:p>
        </p:txBody>
      </p:sp>
    </p:spTree>
    <p:extLst>
      <p:ext uri="{BB962C8B-B14F-4D97-AF65-F5344CB8AC3E}">
        <p14:creationId xmlns:p14="http://schemas.microsoft.com/office/powerpoint/2010/main" val="44536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7E88-BA95-4086-AEE5-EBF309C9535E}"/>
              </a:ext>
            </a:extLst>
          </p:cNvPr>
          <p:cNvSpPr>
            <a:spLocks noGrp="1"/>
          </p:cNvSpPr>
          <p:nvPr>
            <p:ph type="title"/>
          </p:nvPr>
        </p:nvSpPr>
        <p:spPr>
          <a:xfrm>
            <a:off x="1024128" y="585216"/>
            <a:ext cx="9720072" cy="1499616"/>
          </a:xfrm>
        </p:spPr>
        <p:txBody>
          <a:bodyPr>
            <a:normAutofit/>
          </a:bodyPr>
          <a:lstStyle/>
          <a:p>
            <a:r>
              <a:rPr lang="en-NZ" dirty="0"/>
              <a:t>Trans-Gender and Non binary</a:t>
            </a:r>
            <a:br>
              <a:rPr lang="en-NZ" dirty="0"/>
            </a:br>
            <a:endParaRPr lang="en-NZ" dirty="0"/>
          </a:p>
        </p:txBody>
      </p:sp>
      <p:sp>
        <p:nvSpPr>
          <p:cNvPr id="6" name="Freeform: Shape 5">
            <a:extLst>
              <a:ext uri="{FF2B5EF4-FFF2-40B4-BE49-F238E27FC236}">
                <a16:creationId xmlns:a16="http://schemas.microsoft.com/office/drawing/2014/main" id="{F576E659-74E8-4187-AF82-C2286CDEBAC9}"/>
              </a:ext>
            </a:extLst>
          </p:cNvPr>
          <p:cNvSpPr/>
          <p:nvPr/>
        </p:nvSpPr>
        <p:spPr>
          <a:xfrm>
            <a:off x="781050" y="2025614"/>
            <a:ext cx="3245881" cy="1947529"/>
          </a:xfrm>
          <a:custGeom>
            <a:avLst/>
            <a:gdLst>
              <a:gd name="connsiteX0" fmla="*/ 0 w 3245881"/>
              <a:gd name="connsiteY0" fmla="*/ 0 h 1947529"/>
              <a:gd name="connsiteX1" fmla="*/ 3245881 w 3245881"/>
              <a:gd name="connsiteY1" fmla="*/ 0 h 1947529"/>
              <a:gd name="connsiteX2" fmla="*/ 3245881 w 3245881"/>
              <a:gd name="connsiteY2" fmla="*/ 1947529 h 1947529"/>
              <a:gd name="connsiteX3" fmla="*/ 0 w 3245881"/>
              <a:gd name="connsiteY3" fmla="*/ 1947529 h 1947529"/>
              <a:gd name="connsiteX4" fmla="*/ 0 w 3245881"/>
              <a:gd name="connsiteY4" fmla="*/ 0 h 194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881" h="1947529">
                <a:moveTo>
                  <a:pt x="0" y="0"/>
                </a:moveTo>
                <a:lnTo>
                  <a:pt x="3245881" y="0"/>
                </a:lnTo>
                <a:lnTo>
                  <a:pt x="3245881" y="1947529"/>
                </a:lnTo>
                <a:lnTo>
                  <a:pt x="0" y="194752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Transgender identity is generally defined as a “cross-gender identification,” however transgender identities go beyond the male/female dichotomy and embrace a range of gender diverse identities </a:t>
            </a:r>
            <a:endParaRPr lang="en-US" sz="1800" kern="1200" dirty="0"/>
          </a:p>
        </p:txBody>
      </p:sp>
      <p:sp>
        <p:nvSpPr>
          <p:cNvPr id="7" name="Freeform: Shape 6">
            <a:extLst>
              <a:ext uri="{FF2B5EF4-FFF2-40B4-BE49-F238E27FC236}">
                <a16:creationId xmlns:a16="http://schemas.microsoft.com/office/drawing/2014/main" id="{A5A3BC1B-FA54-4655-8FC0-A3B997A2FCCE}"/>
              </a:ext>
            </a:extLst>
          </p:cNvPr>
          <p:cNvSpPr/>
          <p:nvPr/>
        </p:nvSpPr>
        <p:spPr>
          <a:xfrm>
            <a:off x="4351520" y="2025614"/>
            <a:ext cx="3245881" cy="1947529"/>
          </a:xfrm>
          <a:custGeom>
            <a:avLst/>
            <a:gdLst>
              <a:gd name="connsiteX0" fmla="*/ 0 w 3245881"/>
              <a:gd name="connsiteY0" fmla="*/ 0 h 1947529"/>
              <a:gd name="connsiteX1" fmla="*/ 3245881 w 3245881"/>
              <a:gd name="connsiteY1" fmla="*/ 0 h 1947529"/>
              <a:gd name="connsiteX2" fmla="*/ 3245881 w 3245881"/>
              <a:gd name="connsiteY2" fmla="*/ 1947529 h 1947529"/>
              <a:gd name="connsiteX3" fmla="*/ 0 w 3245881"/>
              <a:gd name="connsiteY3" fmla="*/ 1947529 h 1947529"/>
              <a:gd name="connsiteX4" fmla="*/ 0 w 3245881"/>
              <a:gd name="connsiteY4" fmla="*/ 0 h 194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881" h="1947529">
                <a:moveTo>
                  <a:pt x="0" y="0"/>
                </a:moveTo>
                <a:lnTo>
                  <a:pt x="3245881" y="0"/>
                </a:lnTo>
                <a:lnTo>
                  <a:pt x="3245881" y="1947529"/>
                </a:lnTo>
                <a:lnTo>
                  <a:pt x="0" y="194752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Including Non binary</a:t>
            </a:r>
            <a:endParaRPr lang="en-US" sz="1800" kern="1200"/>
          </a:p>
        </p:txBody>
      </p:sp>
      <p:sp>
        <p:nvSpPr>
          <p:cNvPr id="8" name="Freeform: Shape 7">
            <a:extLst>
              <a:ext uri="{FF2B5EF4-FFF2-40B4-BE49-F238E27FC236}">
                <a16:creationId xmlns:a16="http://schemas.microsoft.com/office/drawing/2014/main" id="{7138986E-AE4E-46BB-BC26-C2008DE6930C}"/>
              </a:ext>
            </a:extLst>
          </p:cNvPr>
          <p:cNvSpPr/>
          <p:nvPr/>
        </p:nvSpPr>
        <p:spPr>
          <a:xfrm>
            <a:off x="7921990" y="2025614"/>
            <a:ext cx="3245881" cy="1947529"/>
          </a:xfrm>
          <a:custGeom>
            <a:avLst/>
            <a:gdLst>
              <a:gd name="connsiteX0" fmla="*/ 0 w 3245881"/>
              <a:gd name="connsiteY0" fmla="*/ 0 h 1947529"/>
              <a:gd name="connsiteX1" fmla="*/ 3245881 w 3245881"/>
              <a:gd name="connsiteY1" fmla="*/ 0 h 1947529"/>
              <a:gd name="connsiteX2" fmla="*/ 3245881 w 3245881"/>
              <a:gd name="connsiteY2" fmla="*/ 1947529 h 1947529"/>
              <a:gd name="connsiteX3" fmla="*/ 0 w 3245881"/>
              <a:gd name="connsiteY3" fmla="*/ 1947529 h 1947529"/>
              <a:gd name="connsiteX4" fmla="*/ 0 w 3245881"/>
              <a:gd name="connsiteY4" fmla="*/ 0 h 194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881" h="1947529">
                <a:moveTo>
                  <a:pt x="0" y="0"/>
                </a:moveTo>
                <a:lnTo>
                  <a:pt x="3245881" y="0"/>
                </a:lnTo>
                <a:lnTo>
                  <a:pt x="3245881" y="1947529"/>
                </a:lnTo>
                <a:lnTo>
                  <a:pt x="0" y="194752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Nonbinary genders do not fit the man/woman gender binary. Like the term transgender, nonbinary can be an umbrella term. </a:t>
            </a:r>
            <a:endParaRPr lang="en-US" sz="1800" kern="1200"/>
          </a:p>
        </p:txBody>
      </p:sp>
      <p:sp>
        <p:nvSpPr>
          <p:cNvPr id="9" name="Freeform: Shape 8">
            <a:extLst>
              <a:ext uri="{FF2B5EF4-FFF2-40B4-BE49-F238E27FC236}">
                <a16:creationId xmlns:a16="http://schemas.microsoft.com/office/drawing/2014/main" id="{40F56F0C-A211-49B6-910F-0D13DBB361F7}"/>
              </a:ext>
            </a:extLst>
          </p:cNvPr>
          <p:cNvSpPr/>
          <p:nvPr/>
        </p:nvSpPr>
        <p:spPr>
          <a:xfrm>
            <a:off x="781050" y="4297731"/>
            <a:ext cx="3245881" cy="1947529"/>
          </a:xfrm>
          <a:custGeom>
            <a:avLst/>
            <a:gdLst>
              <a:gd name="connsiteX0" fmla="*/ 0 w 3245881"/>
              <a:gd name="connsiteY0" fmla="*/ 0 h 1947529"/>
              <a:gd name="connsiteX1" fmla="*/ 3245881 w 3245881"/>
              <a:gd name="connsiteY1" fmla="*/ 0 h 1947529"/>
              <a:gd name="connsiteX2" fmla="*/ 3245881 w 3245881"/>
              <a:gd name="connsiteY2" fmla="*/ 1947529 h 1947529"/>
              <a:gd name="connsiteX3" fmla="*/ 0 w 3245881"/>
              <a:gd name="connsiteY3" fmla="*/ 1947529 h 1947529"/>
              <a:gd name="connsiteX4" fmla="*/ 0 w 3245881"/>
              <a:gd name="connsiteY4" fmla="*/ 0 h 194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881" h="1947529">
                <a:moveTo>
                  <a:pt x="0" y="0"/>
                </a:moveTo>
                <a:lnTo>
                  <a:pt x="3245881" y="0"/>
                </a:lnTo>
                <a:lnTo>
                  <a:pt x="3245881" y="1947529"/>
                </a:lnTo>
                <a:lnTo>
                  <a:pt x="0" y="1947529"/>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People under this umbrella may also describe themselves using one or more of a wide variety of terms (like genderqueer or genderfluid) or may simply use ‘nonbinary’ or ‘nb’.</a:t>
            </a:r>
            <a:endParaRPr lang="en-US" sz="1800" kern="1200"/>
          </a:p>
        </p:txBody>
      </p:sp>
      <p:sp>
        <p:nvSpPr>
          <p:cNvPr id="10" name="Freeform: Shape 9">
            <a:extLst>
              <a:ext uri="{FF2B5EF4-FFF2-40B4-BE49-F238E27FC236}">
                <a16:creationId xmlns:a16="http://schemas.microsoft.com/office/drawing/2014/main" id="{6A3E0930-FDD8-4214-A948-F8E56926E966}"/>
              </a:ext>
            </a:extLst>
          </p:cNvPr>
          <p:cNvSpPr/>
          <p:nvPr/>
        </p:nvSpPr>
        <p:spPr>
          <a:xfrm>
            <a:off x="4351520" y="4297731"/>
            <a:ext cx="3245881" cy="1947529"/>
          </a:xfrm>
          <a:custGeom>
            <a:avLst/>
            <a:gdLst>
              <a:gd name="connsiteX0" fmla="*/ 0 w 3245881"/>
              <a:gd name="connsiteY0" fmla="*/ 0 h 1947529"/>
              <a:gd name="connsiteX1" fmla="*/ 3245881 w 3245881"/>
              <a:gd name="connsiteY1" fmla="*/ 0 h 1947529"/>
              <a:gd name="connsiteX2" fmla="*/ 3245881 w 3245881"/>
              <a:gd name="connsiteY2" fmla="*/ 1947529 h 1947529"/>
              <a:gd name="connsiteX3" fmla="*/ 0 w 3245881"/>
              <a:gd name="connsiteY3" fmla="*/ 1947529 h 1947529"/>
              <a:gd name="connsiteX4" fmla="*/ 0 w 3245881"/>
              <a:gd name="connsiteY4" fmla="*/ 0 h 194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881" h="1947529">
                <a:moveTo>
                  <a:pt x="0" y="0"/>
                </a:moveTo>
                <a:lnTo>
                  <a:pt x="3245881" y="0"/>
                </a:lnTo>
                <a:lnTo>
                  <a:pt x="3245881" y="1947529"/>
                </a:lnTo>
                <a:lnTo>
                  <a:pt x="0" y="1947529"/>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Approximately one third of people who identity as  transgender  do not identify as either male or female. </a:t>
            </a:r>
            <a:r>
              <a:rPr lang="en-NZ" sz="1800" kern="1200" dirty="0" err="1"/>
              <a:t>Lamm</a:t>
            </a:r>
            <a:r>
              <a:rPr lang="en-NZ" sz="1800" kern="1200" dirty="0"/>
              <a:t> 2019).  </a:t>
            </a:r>
            <a:endParaRPr lang="en-US" sz="1800" kern="1200" dirty="0"/>
          </a:p>
        </p:txBody>
      </p:sp>
      <p:sp>
        <p:nvSpPr>
          <p:cNvPr id="11" name="Freeform: Shape 10">
            <a:extLst>
              <a:ext uri="{FF2B5EF4-FFF2-40B4-BE49-F238E27FC236}">
                <a16:creationId xmlns:a16="http://schemas.microsoft.com/office/drawing/2014/main" id="{482B0181-D4F2-40E8-AAF0-C0943FA541E6}"/>
              </a:ext>
            </a:extLst>
          </p:cNvPr>
          <p:cNvSpPr/>
          <p:nvPr/>
        </p:nvSpPr>
        <p:spPr>
          <a:xfrm>
            <a:off x="7921990" y="4297731"/>
            <a:ext cx="3245881" cy="1947529"/>
          </a:xfrm>
          <a:custGeom>
            <a:avLst/>
            <a:gdLst>
              <a:gd name="connsiteX0" fmla="*/ 0 w 3245881"/>
              <a:gd name="connsiteY0" fmla="*/ 0 h 1947529"/>
              <a:gd name="connsiteX1" fmla="*/ 3245881 w 3245881"/>
              <a:gd name="connsiteY1" fmla="*/ 0 h 1947529"/>
              <a:gd name="connsiteX2" fmla="*/ 3245881 w 3245881"/>
              <a:gd name="connsiteY2" fmla="*/ 1947529 h 1947529"/>
              <a:gd name="connsiteX3" fmla="*/ 0 w 3245881"/>
              <a:gd name="connsiteY3" fmla="*/ 1947529 h 1947529"/>
              <a:gd name="connsiteX4" fmla="*/ 0 w 3245881"/>
              <a:gd name="connsiteY4" fmla="*/ 0 h 194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881" h="1947529">
                <a:moveTo>
                  <a:pt x="0" y="0"/>
                </a:moveTo>
                <a:lnTo>
                  <a:pt x="3245881" y="0"/>
                </a:lnTo>
                <a:lnTo>
                  <a:pt x="3245881" y="1947529"/>
                </a:lnTo>
                <a:lnTo>
                  <a:pt x="0" y="194752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The terms transgender/gender diverse and non-binary are not indicative of sexual orientation. </a:t>
            </a:r>
            <a:endParaRPr lang="en-US" sz="1800" kern="1200"/>
          </a:p>
        </p:txBody>
      </p:sp>
    </p:spTree>
    <p:extLst>
      <p:ext uri="{BB962C8B-B14F-4D97-AF65-F5344CB8AC3E}">
        <p14:creationId xmlns:p14="http://schemas.microsoft.com/office/powerpoint/2010/main" val="315976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A6FAF-B488-45E8-BB07-71C3FBD386C5}"/>
              </a:ext>
            </a:extLst>
          </p:cNvPr>
          <p:cNvSpPr>
            <a:spLocks noGrp="1"/>
          </p:cNvSpPr>
          <p:nvPr>
            <p:ph type="title"/>
          </p:nvPr>
        </p:nvSpPr>
        <p:spPr/>
        <p:txBody>
          <a:bodyPr/>
          <a:lstStyle/>
          <a:p>
            <a:pPr algn="ctr"/>
            <a:r>
              <a:rPr lang="en-NZ" dirty="0"/>
              <a:t>Diverse Gender identities </a:t>
            </a:r>
          </a:p>
        </p:txBody>
      </p:sp>
      <p:sp>
        <p:nvSpPr>
          <p:cNvPr id="6" name="Freeform: Shape 5">
            <a:extLst>
              <a:ext uri="{FF2B5EF4-FFF2-40B4-BE49-F238E27FC236}">
                <a16:creationId xmlns:a16="http://schemas.microsoft.com/office/drawing/2014/main" id="{72BCC4F7-A59B-4EA6-8FDD-F0A2F2A46CEF}"/>
              </a:ext>
            </a:extLst>
          </p:cNvPr>
          <p:cNvSpPr/>
          <p:nvPr/>
        </p:nvSpPr>
        <p:spPr>
          <a:xfrm>
            <a:off x="501445" y="1965222"/>
            <a:ext cx="3465870" cy="2079522"/>
          </a:xfrm>
          <a:custGeom>
            <a:avLst/>
            <a:gdLst>
              <a:gd name="connsiteX0" fmla="*/ 0 w 3465870"/>
              <a:gd name="connsiteY0" fmla="*/ 0 h 2079522"/>
              <a:gd name="connsiteX1" fmla="*/ 3465870 w 3465870"/>
              <a:gd name="connsiteY1" fmla="*/ 0 h 2079522"/>
              <a:gd name="connsiteX2" fmla="*/ 3465870 w 3465870"/>
              <a:gd name="connsiteY2" fmla="*/ 2079522 h 2079522"/>
              <a:gd name="connsiteX3" fmla="*/ 0 w 3465870"/>
              <a:gd name="connsiteY3" fmla="*/ 2079522 h 2079522"/>
              <a:gd name="connsiteX4" fmla="*/ 0 w 3465870"/>
              <a:gd name="connsiteY4" fmla="*/ 0 h 2079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870" h="2079522">
                <a:moveTo>
                  <a:pt x="0" y="0"/>
                </a:moveTo>
                <a:lnTo>
                  <a:pt x="3465870" y="0"/>
                </a:lnTo>
                <a:lnTo>
                  <a:pt x="3465870" y="2079522"/>
                </a:lnTo>
                <a:lnTo>
                  <a:pt x="0" y="207952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Non-binary people are nothing new. Non-binary people aren’t confused about their gender identity or following a new fad. </a:t>
            </a:r>
            <a:endParaRPr lang="en-US" sz="1700" kern="1200"/>
          </a:p>
        </p:txBody>
      </p:sp>
      <p:sp>
        <p:nvSpPr>
          <p:cNvPr id="7" name="Freeform: Shape 6">
            <a:extLst>
              <a:ext uri="{FF2B5EF4-FFF2-40B4-BE49-F238E27FC236}">
                <a16:creationId xmlns:a16="http://schemas.microsoft.com/office/drawing/2014/main" id="{4677AA46-C1F1-4E17-826D-DE54066AEE27}"/>
              </a:ext>
            </a:extLst>
          </p:cNvPr>
          <p:cNvSpPr/>
          <p:nvPr/>
        </p:nvSpPr>
        <p:spPr>
          <a:xfrm>
            <a:off x="4313903" y="1965222"/>
            <a:ext cx="3465870" cy="2079522"/>
          </a:xfrm>
          <a:custGeom>
            <a:avLst/>
            <a:gdLst>
              <a:gd name="connsiteX0" fmla="*/ 0 w 3465870"/>
              <a:gd name="connsiteY0" fmla="*/ 0 h 2079522"/>
              <a:gd name="connsiteX1" fmla="*/ 3465870 w 3465870"/>
              <a:gd name="connsiteY1" fmla="*/ 0 h 2079522"/>
              <a:gd name="connsiteX2" fmla="*/ 3465870 w 3465870"/>
              <a:gd name="connsiteY2" fmla="*/ 2079522 h 2079522"/>
              <a:gd name="connsiteX3" fmla="*/ 0 w 3465870"/>
              <a:gd name="connsiteY3" fmla="*/ 2079522 h 2079522"/>
              <a:gd name="connsiteX4" fmla="*/ 0 w 3465870"/>
              <a:gd name="connsiteY4" fmla="*/ 0 h 2079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870" h="2079522">
                <a:moveTo>
                  <a:pt x="0" y="0"/>
                </a:moveTo>
                <a:lnTo>
                  <a:pt x="3465870" y="0"/>
                </a:lnTo>
                <a:lnTo>
                  <a:pt x="3465870" y="2079522"/>
                </a:lnTo>
                <a:lnTo>
                  <a:pt x="0" y="207952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Non-binary identities have been recognized for millennia by cultures and societies around the world.</a:t>
            </a:r>
            <a:endParaRPr lang="en-US" sz="1700" kern="1200"/>
          </a:p>
        </p:txBody>
      </p:sp>
      <p:sp>
        <p:nvSpPr>
          <p:cNvPr id="8" name="Freeform: Shape 7">
            <a:extLst>
              <a:ext uri="{FF2B5EF4-FFF2-40B4-BE49-F238E27FC236}">
                <a16:creationId xmlns:a16="http://schemas.microsoft.com/office/drawing/2014/main" id="{A4F8B9F0-433A-454A-BBE5-53A18AC76C17}"/>
              </a:ext>
            </a:extLst>
          </p:cNvPr>
          <p:cNvSpPr/>
          <p:nvPr/>
        </p:nvSpPr>
        <p:spPr>
          <a:xfrm>
            <a:off x="8126361" y="1965222"/>
            <a:ext cx="3465870" cy="2079522"/>
          </a:xfrm>
          <a:custGeom>
            <a:avLst/>
            <a:gdLst>
              <a:gd name="connsiteX0" fmla="*/ 0 w 3465870"/>
              <a:gd name="connsiteY0" fmla="*/ 0 h 2079522"/>
              <a:gd name="connsiteX1" fmla="*/ 3465870 w 3465870"/>
              <a:gd name="connsiteY1" fmla="*/ 0 h 2079522"/>
              <a:gd name="connsiteX2" fmla="*/ 3465870 w 3465870"/>
              <a:gd name="connsiteY2" fmla="*/ 2079522 h 2079522"/>
              <a:gd name="connsiteX3" fmla="*/ 0 w 3465870"/>
              <a:gd name="connsiteY3" fmla="*/ 2079522 h 2079522"/>
              <a:gd name="connsiteX4" fmla="*/ 0 w 3465870"/>
              <a:gd name="connsiteY4" fmla="*/ 0 h 2079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870" h="2079522">
                <a:moveTo>
                  <a:pt x="0" y="0"/>
                </a:moveTo>
                <a:lnTo>
                  <a:pt x="3465870" y="0"/>
                </a:lnTo>
                <a:lnTo>
                  <a:pt x="3465870" y="2079522"/>
                </a:lnTo>
                <a:lnTo>
                  <a:pt x="0" y="2079522"/>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For Māori Takatāpui meaning ‘intimate companion of the same sex has been reclaimed to embrace all Māori who identify with diverse sexes, genders and sexualities including whakawāhine, tangata ira tāne, lesbian, gay, bisexual, trans, intersex, and queer (Kerekere, 2016). </a:t>
            </a:r>
            <a:endParaRPr lang="en-US" sz="1700" kern="1200"/>
          </a:p>
        </p:txBody>
      </p:sp>
      <p:sp>
        <p:nvSpPr>
          <p:cNvPr id="9" name="Freeform: Shape 8">
            <a:extLst>
              <a:ext uri="{FF2B5EF4-FFF2-40B4-BE49-F238E27FC236}">
                <a16:creationId xmlns:a16="http://schemas.microsoft.com/office/drawing/2014/main" id="{CF390F0F-8B7C-4BAE-B1AC-AE4604A642BD}"/>
              </a:ext>
            </a:extLst>
          </p:cNvPr>
          <p:cNvSpPr/>
          <p:nvPr/>
        </p:nvSpPr>
        <p:spPr>
          <a:xfrm>
            <a:off x="2407674" y="4391332"/>
            <a:ext cx="3465870" cy="2079522"/>
          </a:xfrm>
          <a:custGeom>
            <a:avLst/>
            <a:gdLst>
              <a:gd name="connsiteX0" fmla="*/ 0 w 3465870"/>
              <a:gd name="connsiteY0" fmla="*/ 0 h 2079522"/>
              <a:gd name="connsiteX1" fmla="*/ 3465870 w 3465870"/>
              <a:gd name="connsiteY1" fmla="*/ 0 h 2079522"/>
              <a:gd name="connsiteX2" fmla="*/ 3465870 w 3465870"/>
              <a:gd name="connsiteY2" fmla="*/ 2079522 h 2079522"/>
              <a:gd name="connsiteX3" fmla="*/ 0 w 3465870"/>
              <a:gd name="connsiteY3" fmla="*/ 2079522 h 2079522"/>
              <a:gd name="connsiteX4" fmla="*/ 0 w 3465870"/>
              <a:gd name="connsiteY4" fmla="*/ 0 h 2079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870" h="2079522">
                <a:moveTo>
                  <a:pt x="0" y="0"/>
                </a:moveTo>
                <a:lnTo>
                  <a:pt x="3465870" y="0"/>
                </a:lnTo>
                <a:lnTo>
                  <a:pt x="3465870" y="2079522"/>
                </a:lnTo>
                <a:lnTo>
                  <a:pt x="0" y="207952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Read: GROWING UP TAKATĀPUI: Whānau Journeys</a:t>
            </a:r>
            <a:endParaRPr lang="en-US" sz="1700" kern="1200"/>
          </a:p>
        </p:txBody>
      </p:sp>
      <p:sp>
        <p:nvSpPr>
          <p:cNvPr id="10" name="Freeform: Shape 9">
            <a:extLst>
              <a:ext uri="{FF2B5EF4-FFF2-40B4-BE49-F238E27FC236}">
                <a16:creationId xmlns:a16="http://schemas.microsoft.com/office/drawing/2014/main" id="{4BBAFA06-18FB-4DB8-8B06-CB2F71EE3969}"/>
              </a:ext>
            </a:extLst>
          </p:cNvPr>
          <p:cNvSpPr/>
          <p:nvPr/>
        </p:nvSpPr>
        <p:spPr>
          <a:xfrm>
            <a:off x="6220132" y="4391332"/>
            <a:ext cx="3465870" cy="2079522"/>
          </a:xfrm>
          <a:custGeom>
            <a:avLst/>
            <a:gdLst>
              <a:gd name="connsiteX0" fmla="*/ 0 w 3465870"/>
              <a:gd name="connsiteY0" fmla="*/ 0 h 2079522"/>
              <a:gd name="connsiteX1" fmla="*/ 3465870 w 3465870"/>
              <a:gd name="connsiteY1" fmla="*/ 0 h 2079522"/>
              <a:gd name="connsiteX2" fmla="*/ 3465870 w 3465870"/>
              <a:gd name="connsiteY2" fmla="*/ 2079522 h 2079522"/>
              <a:gd name="connsiteX3" fmla="*/ 0 w 3465870"/>
              <a:gd name="connsiteY3" fmla="*/ 2079522 h 2079522"/>
              <a:gd name="connsiteX4" fmla="*/ 0 w 3465870"/>
              <a:gd name="connsiteY4" fmla="*/ 0 h 2079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870" h="2079522">
                <a:moveTo>
                  <a:pt x="0" y="0"/>
                </a:moveTo>
                <a:lnTo>
                  <a:pt x="3465870" y="0"/>
                </a:lnTo>
                <a:lnTo>
                  <a:pt x="3465870" y="2079522"/>
                </a:lnTo>
                <a:lnTo>
                  <a:pt x="0" y="2079522"/>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In the Pacific context other diverse gender identities include fa'afafine, fakaleiti and fakafefine</a:t>
            </a:r>
            <a:endParaRPr lang="en-US" sz="1700" kern="1200"/>
          </a:p>
        </p:txBody>
      </p:sp>
    </p:spTree>
    <p:extLst>
      <p:ext uri="{BB962C8B-B14F-4D97-AF65-F5344CB8AC3E}">
        <p14:creationId xmlns:p14="http://schemas.microsoft.com/office/powerpoint/2010/main" val="13390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47054-86A8-40A0-AC84-29019D535C03}"/>
              </a:ext>
            </a:extLst>
          </p:cNvPr>
          <p:cNvSpPr>
            <a:spLocks noGrp="1"/>
          </p:cNvSpPr>
          <p:nvPr>
            <p:ph type="title"/>
          </p:nvPr>
        </p:nvSpPr>
        <p:spPr>
          <a:xfrm>
            <a:off x="1024128" y="585216"/>
            <a:ext cx="9720072" cy="1499616"/>
          </a:xfrm>
        </p:spPr>
        <p:txBody>
          <a:bodyPr>
            <a:normAutofit/>
          </a:bodyPr>
          <a:lstStyle/>
          <a:p>
            <a:r>
              <a:rPr lang="en-NZ" dirty="0"/>
              <a:t>break</a:t>
            </a:r>
            <a:endParaRPr lang="en-NZ"/>
          </a:p>
        </p:txBody>
      </p:sp>
      <p:pic>
        <p:nvPicPr>
          <p:cNvPr id="7" name="Graphic 6" descr="Coffee">
            <a:extLst>
              <a:ext uri="{FF2B5EF4-FFF2-40B4-BE49-F238E27FC236}">
                <a16:creationId xmlns:a16="http://schemas.microsoft.com/office/drawing/2014/main" id="{8A6DCED4-C8CC-BCB1-894D-A4B1C09324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2655" y="354608"/>
            <a:ext cx="6322742" cy="6322742"/>
          </a:xfrm>
          <a:prstGeom prst="rect">
            <a:avLst/>
          </a:prstGeom>
        </p:spPr>
      </p:pic>
    </p:spTree>
    <p:extLst>
      <p:ext uri="{BB962C8B-B14F-4D97-AF65-F5344CB8AC3E}">
        <p14:creationId xmlns:p14="http://schemas.microsoft.com/office/powerpoint/2010/main" val="3601505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B36BD24-ABC4-4A70-845D-D142717DB440}"/>
              </a:ext>
            </a:extLst>
          </p:cNvPr>
          <p:cNvPicPr>
            <a:picLocks noChangeAspect="1"/>
          </p:cNvPicPr>
          <p:nvPr/>
        </p:nvPicPr>
        <p:blipFill rotWithShape="1">
          <a:blip r:embed="rId2">
            <a:alphaModFix amt="45000"/>
          </a:blip>
          <a:srcRect t="60688" r="1" b="1193"/>
          <a:stretch/>
        </p:blipFill>
        <p:spPr>
          <a:xfrm>
            <a:off x="20" y="-1"/>
            <a:ext cx="12188932" cy="6858000"/>
          </a:xfrm>
          <a:prstGeom prst="rect">
            <a:avLst/>
          </a:prstGeom>
        </p:spPr>
      </p:pic>
      <p:sp>
        <p:nvSpPr>
          <p:cNvPr id="2" name="Title 1">
            <a:extLst>
              <a:ext uri="{FF2B5EF4-FFF2-40B4-BE49-F238E27FC236}">
                <a16:creationId xmlns:a16="http://schemas.microsoft.com/office/drawing/2014/main" id="{F0ED4F58-F7A6-4853-BAB3-454076C398B5}"/>
              </a:ext>
            </a:extLst>
          </p:cNvPr>
          <p:cNvSpPr>
            <a:spLocks noGrp="1"/>
          </p:cNvSpPr>
          <p:nvPr>
            <p:ph type="ctrTitle"/>
          </p:nvPr>
        </p:nvSpPr>
        <p:spPr>
          <a:xfrm>
            <a:off x="643467" y="643467"/>
            <a:ext cx="7164674" cy="5571066"/>
          </a:xfrm>
        </p:spPr>
        <p:txBody>
          <a:bodyPr>
            <a:normAutofit/>
          </a:bodyPr>
          <a:lstStyle/>
          <a:p>
            <a:r>
              <a:rPr lang="en-NZ" sz="6600">
                <a:solidFill>
                  <a:schemeClr val="tx1"/>
                </a:solidFill>
              </a:rPr>
              <a:t>Feminist/gender theories of inequality</a:t>
            </a:r>
          </a:p>
        </p:txBody>
      </p:sp>
      <p:cxnSp>
        <p:nvCxnSpPr>
          <p:cNvPr id="24" name="Straight Connector 23">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9071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756D-B7EF-4908-A20D-D7830C35E9A4}"/>
              </a:ext>
            </a:extLst>
          </p:cNvPr>
          <p:cNvSpPr>
            <a:spLocks noGrp="1"/>
          </p:cNvSpPr>
          <p:nvPr>
            <p:ph type="title"/>
          </p:nvPr>
        </p:nvSpPr>
        <p:spPr>
          <a:xfrm>
            <a:off x="1024128" y="585216"/>
            <a:ext cx="9720072" cy="1499616"/>
          </a:xfrm>
        </p:spPr>
        <p:txBody>
          <a:bodyPr>
            <a:normAutofit/>
          </a:bodyPr>
          <a:lstStyle/>
          <a:p>
            <a:r>
              <a:rPr lang="en-NZ" dirty="0"/>
              <a:t>Gender theorising </a:t>
            </a:r>
          </a:p>
        </p:txBody>
      </p:sp>
      <p:sp>
        <p:nvSpPr>
          <p:cNvPr id="7" name="Freeform: Shape 6">
            <a:extLst>
              <a:ext uri="{FF2B5EF4-FFF2-40B4-BE49-F238E27FC236}">
                <a16:creationId xmlns:a16="http://schemas.microsoft.com/office/drawing/2014/main" id="{E9F27EB3-604A-4AEE-8241-C5A0660937D9}"/>
              </a:ext>
            </a:extLst>
          </p:cNvPr>
          <p:cNvSpPr/>
          <p:nvPr/>
        </p:nvSpPr>
        <p:spPr>
          <a:xfrm>
            <a:off x="331150" y="2076568"/>
            <a:ext cx="3405259" cy="2043155"/>
          </a:xfrm>
          <a:custGeom>
            <a:avLst/>
            <a:gdLst>
              <a:gd name="connsiteX0" fmla="*/ 0 w 3405259"/>
              <a:gd name="connsiteY0" fmla="*/ 0 h 2043155"/>
              <a:gd name="connsiteX1" fmla="*/ 3405259 w 3405259"/>
              <a:gd name="connsiteY1" fmla="*/ 0 h 2043155"/>
              <a:gd name="connsiteX2" fmla="*/ 3405259 w 3405259"/>
              <a:gd name="connsiteY2" fmla="*/ 2043155 h 2043155"/>
              <a:gd name="connsiteX3" fmla="*/ 0 w 3405259"/>
              <a:gd name="connsiteY3" fmla="*/ 2043155 h 2043155"/>
              <a:gd name="connsiteX4" fmla="*/ 0 w 3405259"/>
              <a:gd name="connsiteY4" fmla="*/ 0 h 204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59" h="2043155">
                <a:moveTo>
                  <a:pt x="0" y="0"/>
                </a:moveTo>
                <a:lnTo>
                  <a:pt x="3405259" y="0"/>
                </a:lnTo>
                <a:lnTo>
                  <a:pt x="3405259" y="2043155"/>
                </a:lnTo>
                <a:lnTo>
                  <a:pt x="0" y="204315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Much gender theorizing has come from within ‘</a:t>
            </a:r>
            <a:r>
              <a:rPr lang="en-NZ" sz="2100" kern="1200" dirty="0" err="1"/>
              <a:t>womens</a:t>
            </a:r>
            <a:r>
              <a:rPr lang="en-NZ" sz="2100" kern="1200" dirty="0"/>
              <a:t> movements’ and in academic feminist writing.</a:t>
            </a:r>
            <a:endParaRPr lang="en-US" sz="2100" kern="1200" dirty="0"/>
          </a:p>
        </p:txBody>
      </p:sp>
      <p:sp>
        <p:nvSpPr>
          <p:cNvPr id="8" name="Freeform: Shape 7">
            <a:extLst>
              <a:ext uri="{FF2B5EF4-FFF2-40B4-BE49-F238E27FC236}">
                <a16:creationId xmlns:a16="http://schemas.microsoft.com/office/drawing/2014/main" id="{90688BF0-B657-4135-8845-16680CD06E39}"/>
              </a:ext>
            </a:extLst>
          </p:cNvPr>
          <p:cNvSpPr/>
          <p:nvPr/>
        </p:nvSpPr>
        <p:spPr>
          <a:xfrm>
            <a:off x="4181534" y="2076569"/>
            <a:ext cx="3405259" cy="2043155"/>
          </a:xfrm>
          <a:custGeom>
            <a:avLst/>
            <a:gdLst>
              <a:gd name="connsiteX0" fmla="*/ 0 w 3405259"/>
              <a:gd name="connsiteY0" fmla="*/ 0 h 2043155"/>
              <a:gd name="connsiteX1" fmla="*/ 3405259 w 3405259"/>
              <a:gd name="connsiteY1" fmla="*/ 0 h 2043155"/>
              <a:gd name="connsiteX2" fmla="*/ 3405259 w 3405259"/>
              <a:gd name="connsiteY2" fmla="*/ 2043155 h 2043155"/>
              <a:gd name="connsiteX3" fmla="*/ 0 w 3405259"/>
              <a:gd name="connsiteY3" fmla="*/ 2043155 h 2043155"/>
              <a:gd name="connsiteX4" fmla="*/ 0 w 3405259"/>
              <a:gd name="connsiteY4" fmla="*/ 0 h 204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59" h="2043155">
                <a:moveTo>
                  <a:pt x="0" y="0"/>
                </a:moveTo>
                <a:lnTo>
                  <a:pt x="3405259" y="0"/>
                </a:lnTo>
                <a:lnTo>
                  <a:pt x="3405259" y="2043155"/>
                </a:lnTo>
                <a:lnTo>
                  <a:pt x="0" y="204315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Three main features of feminist theorising. </a:t>
            </a:r>
            <a:endParaRPr lang="en-US" sz="2100" kern="1200" dirty="0"/>
          </a:p>
        </p:txBody>
      </p:sp>
      <p:sp>
        <p:nvSpPr>
          <p:cNvPr id="9" name="Freeform: Shape 8">
            <a:extLst>
              <a:ext uri="{FF2B5EF4-FFF2-40B4-BE49-F238E27FC236}">
                <a16:creationId xmlns:a16="http://schemas.microsoft.com/office/drawing/2014/main" id="{ED2AE680-5E99-47E9-B748-FB20E46B4CC4}"/>
              </a:ext>
            </a:extLst>
          </p:cNvPr>
          <p:cNvSpPr/>
          <p:nvPr/>
        </p:nvSpPr>
        <p:spPr>
          <a:xfrm>
            <a:off x="8031919" y="2084832"/>
            <a:ext cx="3405259" cy="2043155"/>
          </a:xfrm>
          <a:custGeom>
            <a:avLst/>
            <a:gdLst>
              <a:gd name="connsiteX0" fmla="*/ 0 w 3405259"/>
              <a:gd name="connsiteY0" fmla="*/ 0 h 2043155"/>
              <a:gd name="connsiteX1" fmla="*/ 3405259 w 3405259"/>
              <a:gd name="connsiteY1" fmla="*/ 0 h 2043155"/>
              <a:gd name="connsiteX2" fmla="*/ 3405259 w 3405259"/>
              <a:gd name="connsiteY2" fmla="*/ 2043155 h 2043155"/>
              <a:gd name="connsiteX3" fmla="*/ 0 w 3405259"/>
              <a:gd name="connsiteY3" fmla="*/ 2043155 h 2043155"/>
              <a:gd name="connsiteX4" fmla="*/ 0 w 3405259"/>
              <a:gd name="connsiteY4" fmla="*/ 0 h 204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59" h="2043155">
                <a:moveTo>
                  <a:pt x="0" y="0"/>
                </a:moveTo>
                <a:lnTo>
                  <a:pt x="3405259" y="0"/>
                </a:lnTo>
                <a:lnTo>
                  <a:pt x="3405259" y="2043155"/>
                </a:lnTo>
                <a:lnTo>
                  <a:pt x="0" y="2043155"/>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a:t>(1) a (not necessarily exclusive) focus on the inequities, strains, and contradictions inherent in gender arrangements</a:t>
            </a:r>
            <a:endParaRPr lang="en-US" sz="2100" kern="1200"/>
          </a:p>
        </p:txBody>
      </p:sp>
      <p:sp>
        <p:nvSpPr>
          <p:cNvPr id="10" name="Freeform: Shape 9">
            <a:extLst>
              <a:ext uri="{FF2B5EF4-FFF2-40B4-BE49-F238E27FC236}">
                <a16:creationId xmlns:a16="http://schemas.microsoft.com/office/drawing/2014/main" id="{A572B448-E5BF-4A3B-A817-6A9B13985868}"/>
              </a:ext>
            </a:extLst>
          </p:cNvPr>
          <p:cNvSpPr/>
          <p:nvPr/>
        </p:nvSpPr>
        <p:spPr>
          <a:xfrm>
            <a:off x="2033780" y="4460251"/>
            <a:ext cx="3405259" cy="2043155"/>
          </a:xfrm>
          <a:custGeom>
            <a:avLst/>
            <a:gdLst>
              <a:gd name="connsiteX0" fmla="*/ 0 w 3405259"/>
              <a:gd name="connsiteY0" fmla="*/ 0 h 2043155"/>
              <a:gd name="connsiteX1" fmla="*/ 3405259 w 3405259"/>
              <a:gd name="connsiteY1" fmla="*/ 0 h 2043155"/>
              <a:gd name="connsiteX2" fmla="*/ 3405259 w 3405259"/>
              <a:gd name="connsiteY2" fmla="*/ 2043155 h 2043155"/>
              <a:gd name="connsiteX3" fmla="*/ 0 w 3405259"/>
              <a:gd name="connsiteY3" fmla="*/ 2043155 h 2043155"/>
              <a:gd name="connsiteX4" fmla="*/ 0 w 3405259"/>
              <a:gd name="connsiteY4" fmla="*/ 0 h 204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59" h="2043155">
                <a:moveTo>
                  <a:pt x="0" y="0"/>
                </a:moveTo>
                <a:lnTo>
                  <a:pt x="3405259" y="0"/>
                </a:lnTo>
                <a:lnTo>
                  <a:pt x="3405259" y="2043155"/>
                </a:lnTo>
                <a:lnTo>
                  <a:pt x="0" y="2043155"/>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a:t>(2) an assumption that gender relations are not immutable, but rather changeable social creations.</a:t>
            </a:r>
            <a:endParaRPr lang="en-US" sz="2100" kern="1200"/>
          </a:p>
        </p:txBody>
      </p:sp>
      <p:sp>
        <p:nvSpPr>
          <p:cNvPr id="11" name="Freeform: Shape 10">
            <a:extLst>
              <a:ext uri="{FF2B5EF4-FFF2-40B4-BE49-F238E27FC236}">
                <a16:creationId xmlns:a16="http://schemas.microsoft.com/office/drawing/2014/main" id="{08C91A33-9AA9-4AFB-9838-C5F6BD576724}"/>
              </a:ext>
            </a:extLst>
          </p:cNvPr>
          <p:cNvSpPr/>
          <p:nvPr/>
        </p:nvSpPr>
        <p:spPr>
          <a:xfrm>
            <a:off x="5779565" y="4460251"/>
            <a:ext cx="3405259" cy="2043155"/>
          </a:xfrm>
          <a:custGeom>
            <a:avLst/>
            <a:gdLst>
              <a:gd name="connsiteX0" fmla="*/ 0 w 3405259"/>
              <a:gd name="connsiteY0" fmla="*/ 0 h 2043155"/>
              <a:gd name="connsiteX1" fmla="*/ 3405259 w 3405259"/>
              <a:gd name="connsiteY1" fmla="*/ 0 h 2043155"/>
              <a:gd name="connsiteX2" fmla="*/ 3405259 w 3405259"/>
              <a:gd name="connsiteY2" fmla="*/ 2043155 h 2043155"/>
              <a:gd name="connsiteX3" fmla="*/ 0 w 3405259"/>
              <a:gd name="connsiteY3" fmla="*/ 2043155 h 2043155"/>
              <a:gd name="connsiteX4" fmla="*/ 0 w 3405259"/>
              <a:gd name="connsiteY4" fmla="*/ 0 h 204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59" h="2043155">
                <a:moveTo>
                  <a:pt x="0" y="0"/>
                </a:moveTo>
                <a:lnTo>
                  <a:pt x="3405259" y="0"/>
                </a:lnTo>
                <a:lnTo>
                  <a:pt x="3405259" y="2043155"/>
                </a:lnTo>
                <a:lnTo>
                  <a:pt x="0" y="2043155"/>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(3) a normative commitment that societies should develop equitable gender arrangements (</a:t>
            </a:r>
            <a:r>
              <a:rPr lang="en-NZ" sz="2100" kern="1200" dirty="0" err="1"/>
              <a:t>Chafetz</a:t>
            </a:r>
            <a:r>
              <a:rPr lang="en-NZ" sz="2100" kern="1200" dirty="0"/>
              <a:t>, 1999)</a:t>
            </a:r>
          </a:p>
          <a:p>
            <a:pPr marL="0" lvl="0" indent="0" algn="ctr" defTabSz="933450">
              <a:lnSpc>
                <a:spcPct val="90000"/>
              </a:lnSpc>
              <a:spcBef>
                <a:spcPct val="0"/>
              </a:spcBef>
              <a:spcAft>
                <a:spcPct val="35000"/>
              </a:spcAft>
              <a:buNone/>
            </a:pPr>
            <a:endParaRPr lang="en-US" sz="2100" kern="1200" dirty="0"/>
          </a:p>
        </p:txBody>
      </p:sp>
    </p:spTree>
    <p:extLst>
      <p:ext uri="{BB962C8B-B14F-4D97-AF65-F5344CB8AC3E}">
        <p14:creationId xmlns:p14="http://schemas.microsoft.com/office/powerpoint/2010/main" val="241991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DF88-357B-43A7-AF44-70BD37FF4D42}"/>
              </a:ext>
            </a:extLst>
          </p:cNvPr>
          <p:cNvSpPr>
            <a:spLocks noGrp="1"/>
          </p:cNvSpPr>
          <p:nvPr>
            <p:ph type="title"/>
          </p:nvPr>
        </p:nvSpPr>
        <p:spPr/>
        <p:txBody>
          <a:bodyPr>
            <a:normAutofit/>
          </a:bodyPr>
          <a:lstStyle/>
          <a:p>
            <a:pPr algn="ctr"/>
            <a:r>
              <a:rPr lang="en-NZ" sz="3600" dirty="0">
                <a:latin typeface="Arial" panose="020B0604020202020204" pitchFamily="34" charset="0"/>
              </a:rPr>
              <a:t>Some Common Reactions when Looking at Gender Inequality</a:t>
            </a:r>
            <a:endParaRPr lang="en-NZ" sz="3600" dirty="0"/>
          </a:p>
        </p:txBody>
      </p:sp>
      <p:sp>
        <p:nvSpPr>
          <p:cNvPr id="12" name="Freeform: Shape 11">
            <a:extLst>
              <a:ext uri="{FF2B5EF4-FFF2-40B4-BE49-F238E27FC236}">
                <a16:creationId xmlns:a16="http://schemas.microsoft.com/office/drawing/2014/main" id="{42103B14-5465-4381-88D1-8A6FE1822212}"/>
              </a:ext>
            </a:extLst>
          </p:cNvPr>
          <p:cNvSpPr/>
          <p:nvPr/>
        </p:nvSpPr>
        <p:spPr>
          <a:xfrm>
            <a:off x="700226" y="2193307"/>
            <a:ext cx="3356995" cy="2014197"/>
          </a:xfrm>
          <a:custGeom>
            <a:avLst/>
            <a:gdLst>
              <a:gd name="connsiteX0" fmla="*/ 0 w 3356995"/>
              <a:gd name="connsiteY0" fmla="*/ 0 h 2014197"/>
              <a:gd name="connsiteX1" fmla="*/ 3356995 w 3356995"/>
              <a:gd name="connsiteY1" fmla="*/ 0 h 2014197"/>
              <a:gd name="connsiteX2" fmla="*/ 3356995 w 3356995"/>
              <a:gd name="connsiteY2" fmla="*/ 2014197 h 2014197"/>
              <a:gd name="connsiteX3" fmla="*/ 0 w 3356995"/>
              <a:gd name="connsiteY3" fmla="*/ 2014197 h 2014197"/>
              <a:gd name="connsiteX4" fmla="*/ 0 w 3356995"/>
              <a:gd name="connsiteY4" fmla="*/ 0 h 20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995" h="2014197">
                <a:moveTo>
                  <a:pt x="0" y="0"/>
                </a:moveTo>
                <a:lnTo>
                  <a:pt x="3356995" y="0"/>
                </a:lnTo>
                <a:lnTo>
                  <a:pt x="3356995" y="2014197"/>
                </a:lnTo>
                <a:lnTo>
                  <a:pt x="0" y="2014197"/>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One common reaction is to see a discussion involving the hardships women experience as meaning that the speaker is claiming that ‘men have it easy’, or that gender inequality is ‘men’s fault’.</a:t>
            </a:r>
            <a:endParaRPr lang="en-US" sz="1900" kern="1200" dirty="0"/>
          </a:p>
        </p:txBody>
      </p:sp>
      <p:sp>
        <p:nvSpPr>
          <p:cNvPr id="13" name="Freeform: Shape 12">
            <a:extLst>
              <a:ext uri="{FF2B5EF4-FFF2-40B4-BE49-F238E27FC236}">
                <a16:creationId xmlns:a16="http://schemas.microsoft.com/office/drawing/2014/main" id="{8445C2DF-B873-4160-AC8D-B14050268171}"/>
              </a:ext>
            </a:extLst>
          </p:cNvPr>
          <p:cNvSpPr/>
          <p:nvPr/>
        </p:nvSpPr>
        <p:spPr>
          <a:xfrm>
            <a:off x="4392922" y="2193307"/>
            <a:ext cx="3356995" cy="2014197"/>
          </a:xfrm>
          <a:custGeom>
            <a:avLst/>
            <a:gdLst>
              <a:gd name="connsiteX0" fmla="*/ 0 w 3356995"/>
              <a:gd name="connsiteY0" fmla="*/ 0 h 2014197"/>
              <a:gd name="connsiteX1" fmla="*/ 3356995 w 3356995"/>
              <a:gd name="connsiteY1" fmla="*/ 0 h 2014197"/>
              <a:gd name="connsiteX2" fmla="*/ 3356995 w 3356995"/>
              <a:gd name="connsiteY2" fmla="*/ 2014197 h 2014197"/>
              <a:gd name="connsiteX3" fmla="*/ 0 w 3356995"/>
              <a:gd name="connsiteY3" fmla="*/ 2014197 h 2014197"/>
              <a:gd name="connsiteX4" fmla="*/ 0 w 3356995"/>
              <a:gd name="connsiteY4" fmla="*/ 0 h 20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995" h="2014197">
                <a:moveTo>
                  <a:pt x="0" y="0"/>
                </a:moveTo>
                <a:lnTo>
                  <a:pt x="3356995" y="0"/>
                </a:lnTo>
                <a:lnTo>
                  <a:pt x="3356995" y="2014197"/>
                </a:lnTo>
                <a:lnTo>
                  <a:pt x="0" y="2014197"/>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Gender inequality affects everyone. </a:t>
            </a:r>
            <a:endParaRPr lang="en-US" sz="1900" kern="1200"/>
          </a:p>
        </p:txBody>
      </p:sp>
      <p:sp>
        <p:nvSpPr>
          <p:cNvPr id="14" name="Freeform: Shape 13">
            <a:extLst>
              <a:ext uri="{FF2B5EF4-FFF2-40B4-BE49-F238E27FC236}">
                <a16:creationId xmlns:a16="http://schemas.microsoft.com/office/drawing/2014/main" id="{7C1A323B-7C44-41B8-AA84-29D74EC7F385}"/>
              </a:ext>
            </a:extLst>
          </p:cNvPr>
          <p:cNvSpPr/>
          <p:nvPr/>
        </p:nvSpPr>
        <p:spPr>
          <a:xfrm>
            <a:off x="8085617" y="2193307"/>
            <a:ext cx="3356995" cy="2014197"/>
          </a:xfrm>
          <a:custGeom>
            <a:avLst/>
            <a:gdLst>
              <a:gd name="connsiteX0" fmla="*/ 0 w 3356995"/>
              <a:gd name="connsiteY0" fmla="*/ 0 h 2014197"/>
              <a:gd name="connsiteX1" fmla="*/ 3356995 w 3356995"/>
              <a:gd name="connsiteY1" fmla="*/ 0 h 2014197"/>
              <a:gd name="connsiteX2" fmla="*/ 3356995 w 3356995"/>
              <a:gd name="connsiteY2" fmla="*/ 2014197 h 2014197"/>
              <a:gd name="connsiteX3" fmla="*/ 0 w 3356995"/>
              <a:gd name="connsiteY3" fmla="*/ 2014197 h 2014197"/>
              <a:gd name="connsiteX4" fmla="*/ 0 w 3356995"/>
              <a:gd name="connsiteY4" fmla="*/ 0 h 20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995" h="2014197">
                <a:moveTo>
                  <a:pt x="0" y="0"/>
                </a:moveTo>
                <a:lnTo>
                  <a:pt x="3356995" y="0"/>
                </a:lnTo>
                <a:lnTo>
                  <a:pt x="3356995" y="2014197"/>
                </a:lnTo>
                <a:lnTo>
                  <a:pt x="0" y="2014197"/>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dirty="0"/>
              <a:t>Men don’t ‘have it easy’, but we are all accountable for the privileges we hold (including gender, “race”, class) and for working collectively to improve situations of inequality.</a:t>
            </a:r>
            <a:endParaRPr lang="en-US" sz="1900" kern="1200" dirty="0"/>
          </a:p>
        </p:txBody>
      </p:sp>
      <p:sp>
        <p:nvSpPr>
          <p:cNvPr id="15" name="Freeform: Shape 14">
            <a:extLst>
              <a:ext uri="{FF2B5EF4-FFF2-40B4-BE49-F238E27FC236}">
                <a16:creationId xmlns:a16="http://schemas.microsoft.com/office/drawing/2014/main" id="{A122B8F0-4FA9-4DCE-AA7D-FDB76115DE05}"/>
              </a:ext>
            </a:extLst>
          </p:cNvPr>
          <p:cNvSpPr/>
          <p:nvPr/>
        </p:nvSpPr>
        <p:spPr>
          <a:xfrm>
            <a:off x="700226" y="4543204"/>
            <a:ext cx="3356995" cy="2014197"/>
          </a:xfrm>
          <a:custGeom>
            <a:avLst/>
            <a:gdLst>
              <a:gd name="connsiteX0" fmla="*/ 0 w 3356995"/>
              <a:gd name="connsiteY0" fmla="*/ 0 h 2014197"/>
              <a:gd name="connsiteX1" fmla="*/ 3356995 w 3356995"/>
              <a:gd name="connsiteY1" fmla="*/ 0 h 2014197"/>
              <a:gd name="connsiteX2" fmla="*/ 3356995 w 3356995"/>
              <a:gd name="connsiteY2" fmla="*/ 2014197 h 2014197"/>
              <a:gd name="connsiteX3" fmla="*/ 0 w 3356995"/>
              <a:gd name="connsiteY3" fmla="*/ 2014197 h 2014197"/>
              <a:gd name="connsiteX4" fmla="*/ 0 w 3356995"/>
              <a:gd name="connsiteY4" fmla="*/ 0 h 20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995" h="2014197">
                <a:moveTo>
                  <a:pt x="0" y="0"/>
                </a:moveTo>
                <a:lnTo>
                  <a:pt x="3356995" y="0"/>
                </a:lnTo>
                <a:lnTo>
                  <a:pt x="3356995" y="2014197"/>
                </a:lnTo>
                <a:lnTo>
                  <a:pt x="0" y="2014197"/>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The issues we are examining here are larger than individual people’s intentions or actions. </a:t>
            </a:r>
            <a:endParaRPr lang="en-US" sz="1900" kern="1200"/>
          </a:p>
        </p:txBody>
      </p:sp>
      <p:sp>
        <p:nvSpPr>
          <p:cNvPr id="16" name="Freeform: Shape 15">
            <a:extLst>
              <a:ext uri="{FF2B5EF4-FFF2-40B4-BE49-F238E27FC236}">
                <a16:creationId xmlns:a16="http://schemas.microsoft.com/office/drawing/2014/main" id="{2C0E694E-49F1-4804-AE37-FA35A43C30FF}"/>
              </a:ext>
            </a:extLst>
          </p:cNvPr>
          <p:cNvSpPr/>
          <p:nvPr/>
        </p:nvSpPr>
        <p:spPr>
          <a:xfrm>
            <a:off x="4392922" y="4543204"/>
            <a:ext cx="3356995" cy="2014197"/>
          </a:xfrm>
          <a:custGeom>
            <a:avLst/>
            <a:gdLst>
              <a:gd name="connsiteX0" fmla="*/ 0 w 3356995"/>
              <a:gd name="connsiteY0" fmla="*/ 0 h 2014197"/>
              <a:gd name="connsiteX1" fmla="*/ 3356995 w 3356995"/>
              <a:gd name="connsiteY1" fmla="*/ 0 h 2014197"/>
              <a:gd name="connsiteX2" fmla="*/ 3356995 w 3356995"/>
              <a:gd name="connsiteY2" fmla="*/ 2014197 h 2014197"/>
              <a:gd name="connsiteX3" fmla="*/ 0 w 3356995"/>
              <a:gd name="connsiteY3" fmla="*/ 2014197 h 2014197"/>
              <a:gd name="connsiteX4" fmla="*/ 0 w 3356995"/>
              <a:gd name="connsiteY4" fmla="*/ 0 h 20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995" h="2014197">
                <a:moveTo>
                  <a:pt x="0" y="0"/>
                </a:moveTo>
                <a:lnTo>
                  <a:pt x="3356995" y="0"/>
                </a:lnTo>
                <a:lnTo>
                  <a:pt x="3356995" y="2014197"/>
                </a:lnTo>
                <a:lnTo>
                  <a:pt x="0" y="2014197"/>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They are ‘structural’ issues. </a:t>
            </a:r>
            <a:endParaRPr lang="en-US" sz="1900" kern="1200"/>
          </a:p>
        </p:txBody>
      </p:sp>
      <p:sp>
        <p:nvSpPr>
          <p:cNvPr id="17" name="Freeform: Shape 16">
            <a:extLst>
              <a:ext uri="{FF2B5EF4-FFF2-40B4-BE49-F238E27FC236}">
                <a16:creationId xmlns:a16="http://schemas.microsoft.com/office/drawing/2014/main" id="{84535AF1-7AB9-4A59-A3EB-871AC2E64F4D}"/>
              </a:ext>
            </a:extLst>
          </p:cNvPr>
          <p:cNvSpPr/>
          <p:nvPr/>
        </p:nvSpPr>
        <p:spPr>
          <a:xfrm>
            <a:off x="8085617" y="4543204"/>
            <a:ext cx="3356995" cy="2014197"/>
          </a:xfrm>
          <a:custGeom>
            <a:avLst/>
            <a:gdLst>
              <a:gd name="connsiteX0" fmla="*/ 0 w 3356995"/>
              <a:gd name="connsiteY0" fmla="*/ 0 h 2014197"/>
              <a:gd name="connsiteX1" fmla="*/ 3356995 w 3356995"/>
              <a:gd name="connsiteY1" fmla="*/ 0 h 2014197"/>
              <a:gd name="connsiteX2" fmla="*/ 3356995 w 3356995"/>
              <a:gd name="connsiteY2" fmla="*/ 2014197 h 2014197"/>
              <a:gd name="connsiteX3" fmla="*/ 0 w 3356995"/>
              <a:gd name="connsiteY3" fmla="*/ 2014197 h 2014197"/>
              <a:gd name="connsiteX4" fmla="*/ 0 w 3356995"/>
              <a:gd name="connsiteY4" fmla="*/ 0 h 20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995" h="2014197">
                <a:moveTo>
                  <a:pt x="0" y="0"/>
                </a:moveTo>
                <a:lnTo>
                  <a:pt x="3356995" y="0"/>
                </a:lnTo>
                <a:lnTo>
                  <a:pt x="3356995" y="2014197"/>
                </a:lnTo>
                <a:lnTo>
                  <a:pt x="0" y="2014197"/>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Many people, of all genders, buy into them and play them out</a:t>
            </a:r>
            <a:endParaRPr lang="en-US" sz="1900" kern="1200"/>
          </a:p>
        </p:txBody>
      </p:sp>
    </p:spTree>
    <p:extLst>
      <p:ext uri="{BB962C8B-B14F-4D97-AF65-F5344CB8AC3E}">
        <p14:creationId xmlns:p14="http://schemas.microsoft.com/office/powerpoint/2010/main" val="418383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B7CB-73AC-4ED3-BEAF-19C918C9B230}"/>
              </a:ext>
            </a:extLst>
          </p:cNvPr>
          <p:cNvSpPr>
            <a:spLocks noGrp="1"/>
          </p:cNvSpPr>
          <p:nvPr>
            <p:ph type="title"/>
          </p:nvPr>
        </p:nvSpPr>
        <p:spPr>
          <a:xfrm>
            <a:off x="1024128" y="388571"/>
            <a:ext cx="9720072" cy="1499616"/>
          </a:xfrm>
        </p:spPr>
        <p:txBody>
          <a:bodyPr>
            <a:normAutofit fontScale="90000"/>
          </a:bodyPr>
          <a:lstStyle/>
          <a:p>
            <a:pPr algn="ctr"/>
            <a:r>
              <a:rPr lang="en-NZ" dirty="0"/>
              <a:t>Types of Gender/ feminist theorizing </a:t>
            </a:r>
            <a:br>
              <a:rPr lang="en-NZ" dirty="0"/>
            </a:br>
            <a:r>
              <a:rPr lang="en-NZ" sz="2000" dirty="0"/>
              <a:t>(also how to respond to people who suggest feminism is bad) </a:t>
            </a:r>
          </a:p>
        </p:txBody>
      </p:sp>
      <p:sp>
        <p:nvSpPr>
          <p:cNvPr id="13" name="Freeform: Shape 12">
            <a:extLst>
              <a:ext uri="{FF2B5EF4-FFF2-40B4-BE49-F238E27FC236}">
                <a16:creationId xmlns:a16="http://schemas.microsoft.com/office/drawing/2014/main" id="{ADA95CA7-2B96-4032-B280-56C887F9BAD0}"/>
              </a:ext>
            </a:extLst>
          </p:cNvPr>
          <p:cNvSpPr/>
          <p:nvPr/>
        </p:nvSpPr>
        <p:spPr>
          <a:xfrm>
            <a:off x="589935" y="2138711"/>
            <a:ext cx="3441290" cy="2064774"/>
          </a:xfrm>
          <a:custGeom>
            <a:avLst/>
            <a:gdLst>
              <a:gd name="connsiteX0" fmla="*/ 0 w 3441290"/>
              <a:gd name="connsiteY0" fmla="*/ 0 h 2064774"/>
              <a:gd name="connsiteX1" fmla="*/ 3441290 w 3441290"/>
              <a:gd name="connsiteY1" fmla="*/ 0 h 2064774"/>
              <a:gd name="connsiteX2" fmla="*/ 3441290 w 3441290"/>
              <a:gd name="connsiteY2" fmla="*/ 2064774 h 2064774"/>
              <a:gd name="connsiteX3" fmla="*/ 0 w 3441290"/>
              <a:gd name="connsiteY3" fmla="*/ 2064774 h 2064774"/>
              <a:gd name="connsiteX4" fmla="*/ 0 w 3441290"/>
              <a:gd name="connsiteY4" fmla="*/ 0 h 206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290" h="2064774">
                <a:moveTo>
                  <a:pt x="0" y="0"/>
                </a:moveTo>
                <a:lnTo>
                  <a:pt x="3441290" y="0"/>
                </a:lnTo>
                <a:lnTo>
                  <a:pt x="3441290" y="2064774"/>
                </a:lnTo>
                <a:lnTo>
                  <a:pt x="0" y="206477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NZ" sz="4100" kern="1200" dirty="0"/>
              <a:t>Liberal Feminism</a:t>
            </a:r>
            <a:endParaRPr lang="en-US" sz="4100" kern="1200" dirty="0"/>
          </a:p>
        </p:txBody>
      </p:sp>
      <p:sp>
        <p:nvSpPr>
          <p:cNvPr id="14" name="Freeform: Shape 13">
            <a:extLst>
              <a:ext uri="{FF2B5EF4-FFF2-40B4-BE49-F238E27FC236}">
                <a16:creationId xmlns:a16="http://schemas.microsoft.com/office/drawing/2014/main" id="{C004D4A2-C714-40C8-89BD-6B0A2494153C}"/>
              </a:ext>
            </a:extLst>
          </p:cNvPr>
          <p:cNvSpPr/>
          <p:nvPr/>
        </p:nvSpPr>
        <p:spPr>
          <a:xfrm>
            <a:off x="4375354" y="2138711"/>
            <a:ext cx="3441290" cy="2064774"/>
          </a:xfrm>
          <a:custGeom>
            <a:avLst/>
            <a:gdLst>
              <a:gd name="connsiteX0" fmla="*/ 0 w 3441290"/>
              <a:gd name="connsiteY0" fmla="*/ 0 h 2064774"/>
              <a:gd name="connsiteX1" fmla="*/ 3441290 w 3441290"/>
              <a:gd name="connsiteY1" fmla="*/ 0 h 2064774"/>
              <a:gd name="connsiteX2" fmla="*/ 3441290 w 3441290"/>
              <a:gd name="connsiteY2" fmla="*/ 2064774 h 2064774"/>
              <a:gd name="connsiteX3" fmla="*/ 0 w 3441290"/>
              <a:gd name="connsiteY3" fmla="*/ 2064774 h 2064774"/>
              <a:gd name="connsiteX4" fmla="*/ 0 w 3441290"/>
              <a:gd name="connsiteY4" fmla="*/ 0 h 206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290" h="2064774">
                <a:moveTo>
                  <a:pt x="0" y="0"/>
                </a:moveTo>
                <a:lnTo>
                  <a:pt x="3441290" y="0"/>
                </a:lnTo>
                <a:lnTo>
                  <a:pt x="3441290" y="2064774"/>
                </a:lnTo>
                <a:lnTo>
                  <a:pt x="0" y="206477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NZ" sz="4100" kern="1200"/>
              <a:t>Radical feminism</a:t>
            </a:r>
            <a:endParaRPr lang="en-US" sz="4100" kern="1200"/>
          </a:p>
        </p:txBody>
      </p:sp>
      <p:sp>
        <p:nvSpPr>
          <p:cNvPr id="15" name="Freeform: Shape 14">
            <a:extLst>
              <a:ext uri="{FF2B5EF4-FFF2-40B4-BE49-F238E27FC236}">
                <a16:creationId xmlns:a16="http://schemas.microsoft.com/office/drawing/2014/main" id="{71E6685F-D1B2-4928-9740-FB1F70EE6C8C}"/>
              </a:ext>
            </a:extLst>
          </p:cNvPr>
          <p:cNvSpPr/>
          <p:nvPr/>
        </p:nvSpPr>
        <p:spPr>
          <a:xfrm>
            <a:off x="8160773" y="2138711"/>
            <a:ext cx="3441290" cy="2064774"/>
          </a:xfrm>
          <a:custGeom>
            <a:avLst/>
            <a:gdLst>
              <a:gd name="connsiteX0" fmla="*/ 0 w 3441290"/>
              <a:gd name="connsiteY0" fmla="*/ 0 h 2064774"/>
              <a:gd name="connsiteX1" fmla="*/ 3441290 w 3441290"/>
              <a:gd name="connsiteY1" fmla="*/ 0 h 2064774"/>
              <a:gd name="connsiteX2" fmla="*/ 3441290 w 3441290"/>
              <a:gd name="connsiteY2" fmla="*/ 2064774 h 2064774"/>
              <a:gd name="connsiteX3" fmla="*/ 0 w 3441290"/>
              <a:gd name="connsiteY3" fmla="*/ 2064774 h 2064774"/>
              <a:gd name="connsiteX4" fmla="*/ 0 w 3441290"/>
              <a:gd name="connsiteY4" fmla="*/ 0 h 206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290" h="2064774">
                <a:moveTo>
                  <a:pt x="0" y="0"/>
                </a:moveTo>
                <a:lnTo>
                  <a:pt x="3441290" y="0"/>
                </a:lnTo>
                <a:lnTo>
                  <a:pt x="3441290" y="2064774"/>
                </a:lnTo>
                <a:lnTo>
                  <a:pt x="0" y="206477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NZ" sz="4100" kern="1200"/>
              <a:t>Black Feminism</a:t>
            </a:r>
            <a:endParaRPr lang="en-US" sz="4100" kern="1200"/>
          </a:p>
        </p:txBody>
      </p:sp>
      <p:sp>
        <p:nvSpPr>
          <p:cNvPr id="16" name="Freeform: Shape 15">
            <a:extLst>
              <a:ext uri="{FF2B5EF4-FFF2-40B4-BE49-F238E27FC236}">
                <a16:creationId xmlns:a16="http://schemas.microsoft.com/office/drawing/2014/main" id="{6932D707-55B0-43D0-B08A-6A098C4B2886}"/>
              </a:ext>
            </a:extLst>
          </p:cNvPr>
          <p:cNvSpPr/>
          <p:nvPr/>
        </p:nvSpPr>
        <p:spPr>
          <a:xfrm>
            <a:off x="589935" y="4547615"/>
            <a:ext cx="3441290" cy="2064774"/>
          </a:xfrm>
          <a:custGeom>
            <a:avLst/>
            <a:gdLst>
              <a:gd name="connsiteX0" fmla="*/ 0 w 3441290"/>
              <a:gd name="connsiteY0" fmla="*/ 0 h 2064774"/>
              <a:gd name="connsiteX1" fmla="*/ 3441290 w 3441290"/>
              <a:gd name="connsiteY1" fmla="*/ 0 h 2064774"/>
              <a:gd name="connsiteX2" fmla="*/ 3441290 w 3441290"/>
              <a:gd name="connsiteY2" fmla="*/ 2064774 h 2064774"/>
              <a:gd name="connsiteX3" fmla="*/ 0 w 3441290"/>
              <a:gd name="connsiteY3" fmla="*/ 2064774 h 2064774"/>
              <a:gd name="connsiteX4" fmla="*/ 0 w 3441290"/>
              <a:gd name="connsiteY4" fmla="*/ 0 h 206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290" h="2064774">
                <a:moveTo>
                  <a:pt x="0" y="0"/>
                </a:moveTo>
                <a:lnTo>
                  <a:pt x="3441290" y="0"/>
                </a:lnTo>
                <a:lnTo>
                  <a:pt x="3441290" y="2064774"/>
                </a:lnTo>
                <a:lnTo>
                  <a:pt x="0" y="2064774"/>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NZ" sz="4100" kern="1200"/>
              <a:t>Marxist and Socialist Feminism</a:t>
            </a:r>
            <a:endParaRPr lang="en-US" sz="4100" kern="1200"/>
          </a:p>
        </p:txBody>
      </p:sp>
      <p:sp>
        <p:nvSpPr>
          <p:cNvPr id="17" name="Freeform: Shape 16">
            <a:extLst>
              <a:ext uri="{FF2B5EF4-FFF2-40B4-BE49-F238E27FC236}">
                <a16:creationId xmlns:a16="http://schemas.microsoft.com/office/drawing/2014/main" id="{E5972BF3-5B5A-46AD-989B-7E22962CAF14}"/>
              </a:ext>
            </a:extLst>
          </p:cNvPr>
          <p:cNvSpPr/>
          <p:nvPr/>
        </p:nvSpPr>
        <p:spPr>
          <a:xfrm>
            <a:off x="4375354" y="4547615"/>
            <a:ext cx="3441290" cy="2064774"/>
          </a:xfrm>
          <a:custGeom>
            <a:avLst/>
            <a:gdLst>
              <a:gd name="connsiteX0" fmla="*/ 0 w 3441290"/>
              <a:gd name="connsiteY0" fmla="*/ 0 h 2064774"/>
              <a:gd name="connsiteX1" fmla="*/ 3441290 w 3441290"/>
              <a:gd name="connsiteY1" fmla="*/ 0 h 2064774"/>
              <a:gd name="connsiteX2" fmla="*/ 3441290 w 3441290"/>
              <a:gd name="connsiteY2" fmla="*/ 2064774 h 2064774"/>
              <a:gd name="connsiteX3" fmla="*/ 0 w 3441290"/>
              <a:gd name="connsiteY3" fmla="*/ 2064774 h 2064774"/>
              <a:gd name="connsiteX4" fmla="*/ 0 w 3441290"/>
              <a:gd name="connsiteY4" fmla="*/ 0 h 206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290" h="2064774">
                <a:moveTo>
                  <a:pt x="0" y="0"/>
                </a:moveTo>
                <a:lnTo>
                  <a:pt x="3441290" y="0"/>
                </a:lnTo>
                <a:lnTo>
                  <a:pt x="3441290" y="2064774"/>
                </a:lnTo>
                <a:lnTo>
                  <a:pt x="0" y="206477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NZ" sz="4100" kern="1200"/>
              <a:t>Cultural Feminism</a:t>
            </a:r>
            <a:endParaRPr lang="en-US" sz="4100" kern="1200"/>
          </a:p>
        </p:txBody>
      </p:sp>
      <p:sp>
        <p:nvSpPr>
          <p:cNvPr id="18" name="Freeform: Shape 17">
            <a:extLst>
              <a:ext uri="{FF2B5EF4-FFF2-40B4-BE49-F238E27FC236}">
                <a16:creationId xmlns:a16="http://schemas.microsoft.com/office/drawing/2014/main" id="{EFC8343E-7432-4C9B-9E5D-9353EF4CE2C9}"/>
              </a:ext>
            </a:extLst>
          </p:cNvPr>
          <p:cNvSpPr/>
          <p:nvPr/>
        </p:nvSpPr>
        <p:spPr>
          <a:xfrm>
            <a:off x="8160773" y="4547615"/>
            <a:ext cx="3441290" cy="2064774"/>
          </a:xfrm>
          <a:custGeom>
            <a:avLst/>
            <a:gdLst>
              <a:gd name="connsiteX0" fmla="*/ 0 w 3441290"/>
              <a:gd name="connsiteY0" fmla="*/ 0 h 2064774"/>
              <a:gd name="connsiteX1" fmla="*/ 3441290 w 3441290"/>
              <a:gd name="connsiteY1" fmla="*/ 0 h 2064774"/>
              <a:gd name="connsiteX2" fmla="*/ 3441290 w 3441290"/>
              <a:gd name="connsiteY2" fmla="*/ 2064774 h 2064774"/>
              <a:gd name="connsiteX3" fmla="*/ 0 w 3441290"/>
              <a:gd name="connsiteY3" fmla="*/ 2064774 h 2064774"/>
              <a:gd name="connsiteX4" fmla="*/ 0 w 3441290"/>
              <a:gd name="connsiteY4" fmla="*/ 0 h 206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290" h="2064774">
                <a:moveTo>
                  <a:pt x="0" y="0"/>
                </a:moveTo>
                <a:lnTo>
                  <a:pt x="3441290" y="0"/>
                </a:lnTo>
                <a:lnTo>
                  <a:pt x="3441290" y="2064774"/>
                </a:lnTo>
                <a:lnTo>
                  <a:pt x="0" y="206477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NZ" sz="4100" kern="1200"/>
              <a:t>Ecofeminism</a:t>
            </a:r>
            <a:endParaRPr lang="en-US" sz="4100" kern="1200"/>
          </a:p>
        </p:txBody>
      </p:sp>
    </p:spTree>
    <p:extLst>
      <p:ext uri="{BB962C8B-B14F-4D97-AF65-F5344CB8AC3E}">
        <p14:creationId xmlns:p14="http://schemas.microsoft.com/office/powerpoint/2010/main" val="48858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E35D6-DB95-45C6-903C-E7237EBA37A4}"/>
              </a:ext>
            </a:extLst>
          </p:cNvPr>
          <p:cNvSpPr>
            <a:spLocks noGrp="1"/>
          </p:cNvSpPr>
          <p:nvPr>
            <p:ph type="title"/>
          </p:nvPr>
        </p:nvSpPr>
        <p:spPr>
          <a:xfrm>
            <a:off x="1024128" y="585216"/>
            <a:ext cx="9720072" cy="1499616"/>
          </a:xfrm>
        </p:spPr>
        <p:txBody>
          <a:bodyPr>
            <a:normAutofit/>
          </a:bodyPr>
          <a:lstStyle/>
          <a:p>
            <a:r>
              <a:rPr lang="en-NZ" dirty="0"/>
              <a:t>Types of Gender/ feminist theorizing </a:t>
            </a:r>
          </a:p>
        </p:txBody>
      </p:sp>
      <p:sp>
        <p:nvSpPr>
          <p:cNvPr id="6" name="Freeform: Shape 5">
            <a:extLst>
              <a:ext uri="{FF2B5EF4-FFF2-40B4-BE49-F238E27FC236}">
                <a16:creationId xmlns:a16="http://schemas.microsoft.com/office/drawing/2014/main" id="{354E7627-7A7D-462D-8AE3-E27CD5DB739C}"/>
              </a:ext>
            </a:extLst>
          </p:cNvPr>
          <p:cNvSpPr/>
          <p:nvPr/>
        </p:nvSpPr>
        <p:spPr>
          <a:xfrm>
            <a:off x="462116" y="2231923"/>
            <a:ext cx="2659283" cy="1987628"/>
          </a:xfrm>
          <a:custGeom>
            <a:avLst/>
            <a:gdLst>
              <a:gd name="connsiteX0" fmla="*/ 0 w 2440781"/>
              <a:gd name="connsiteY0" fmla="*/ 0 h 1464468"/>
              <a:gd name="connsiteX1" fmla="*/ 2440781 w 2440781"/>
              <a:gd name="connsiteY1" fmla="*/ 0 h 1464468"/>
              <a:gd name="connsiteX2" fmla="*/ 2440781 w 2440781"/>
              <a:gd name="connsiteY2" fmla="*/ 1464468 h 1464468"/>
              <a:gd name="connsiteX3" fmla="*/ 0 w 2440781"/>
              <a:gd name="connsiteY3" fmla="*/ 1464468 h 1464468"/>
              <a:gd name="connsiteX4" fmla="*/ 0 w 2440781"/>
              <a:gd name="connsiteY4" fmla="*/ 0 h 146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781" h="1464468">
                <a:moveTo>
                  <a:pt x="0" y="0"/>
                </a:moveTo>
                <a:lnTo>
                  <a:pt x="2440781" y="0"/>
                </a:lnTo>
                <a:lnTo>
                  <a:pt x="2440781" y="1464468"/>
                </a:lnTo>
                <a:lnTo>
                  <a:pt x="0" y="146446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Post modern Feminism</a:t>
            </a:r>
          </a:p>
        </p:txBody>
      </p:sp>
      <p:sp>
        <p:nvSpPr>
          <p:cNvPr id="7" name="Freeform: Shape 6">
            <a:extLst>
              <a:ext uri="{FF2B5EF4-FFF2-40B4-BE49-F238E27FC236}">
                <a16:creationId xmlns:a16="http://schemas.microsoft.com/office/drawing/2014/main" id="{E3789540-7F2E-4EB7-B968-9502F3031EE8}"/>
              </a:ext>
            </a:extLst>
          </p:cNvPr>
          <p:cNvSpPr/>
          <p:nvPr/>
        </p:nvSpPr>
        <p:spPr>
          <a:xfrm>
            <a:off x="3387327" y="2231923"/>
            <a:ext cx="2659283" cy="1987628"/>
          </a:xfrm>
          <a:custGeom>
            <a:avLst/>
            <a:gdLst>
              <a:gd name="connsiteX0" fmla="*/ 0 w 2440781"/>
              <a:gd name="connsiteY0" fmla="*/ 0 h 1464468"/>
              <a:gd name="connsiteX1" fmla="*/ 2440781 w 2440781"/>
              <a:gd name="connsiteY1" fmla="*/ 0 h 1464468"/>
              <a:gd name="connsiteX2" fmla="*/ 2440781 w 2440781"/>
              <a:gd name="connsiteY2" fmla="*/ 1464468 h 1464468"/>
              <a:gd name="connsiteX3" fmla="*/ 0 w 2440781"/>
              <a:gd name="connsiteY3" fmla="*/ 1464468 h 1464468"/>
              <a:gd name="connsiteX4" fmla="*/ 0 w 2440781"/>
              <a:gd name="connsiteY4" fmla="*/ 0 h 146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781" h="1464468">
                <a:moveTo>
                  <a:pt x="0" y="0"/>
                </a:moveTo>
                <a:lnTo>
                  <a:pt x="2440781" y="0"/>
                </a:lnTo>
                <a:lnTo>
                  <a:pt x="2440781" y="1464468"/>
                </a:lnTo>
                <a:lnTo>
                  <a:pt x="0" y="146446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Post structural Feminism</a:t>
            </a:r>
          </a:p>
        </p:txBody>
      </p:sp>
      <p:sp>
        <p:nvSpPr>
          <p:cNvPr id="8" name="Freeform: Shape 7">
            <a:extLst>
              <a:ext uri="{FF2B5EF4-FFF2-40B4-BE49-F238E27FC236}">
                <a16:creationId xmlns:a16="http://schemas.microsoft.com/office/drawing/2014/main" id="{3348EF5F-2778-4E9B-A943-9AB597331465}"/>
              </a:ext>
            </a:extLst>
          </p:cNvPr>
          <p:cNvSpPr/>
          <p:nvPr/>
        </p:nvSpPr>
        <p:spPr>
          <a:xfrm>
            <a:off x="6312539" y="2231923"/>
            <a:ext cx="2659283" cy="1987628"/>
          </a:xfrm>
          <a:custGeom>
            <a:avLst/>
            <a:gdLst>
              <a:gd name="connsiteX0" fmla="*/ 0 w 2440781"/>
              <a:gd name="connsiteY0" fmla="*/ 0 h 1464468"/>
              <a:gd name="connsiteX1" fmla="*/ 2440781 w 2440781"/>
              <a:gd name="connsiteY1" fmla="*/ 0 h 1464468"/>
              <a:gd name="connsiteX2" fmla="*/ 2440781 w 2440781"/>
              <a:gd name="connsiteY2" fmla="*/ 1464468 h 1464468"/>
              <a:gd name="connsiteX3" fmla="*/ 0 w 2440781"/>
              <a:gd name="connsiteY3" fmla="*/ 1464468 h 1464468"/>
              <a:gd name="connsiteX4" fmla="*/ 0 w 2440781"/>
              <a:gd name="connsiteY4" fmla="*/ 0 h 146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781" h="1464468">
                <a:moveTo>
                  <a:pt x="0" y="0"/>
                </a:moveTo>
                <a:lnTo>
                  <a:pt x="2440781" y="0"/>
                </a:lnTo>
                <a:lnTo>
                  <a:pt x="2440781" y="1464468"/>
                </a:lnTo>
                <a:lnTo>
                  <a:pt x="0" y="146446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Queer Theory</a:t>
            </a:r>
          </a:p>
        </p:txBody>
      </p:sp>
      <p:sp>
        <p:nvSpPr>
          <p:cNvPr id="9" name="Freeform: Shape 8">
            <a:extLst>
              <a:ext uri="{FF2B5EF4-FFF2-40B4-BE49-F238E27FC236}">
                <a16:creationId xmlns:a16="http://schemas.microsoft.com/office/drawing/2014/main" id="{D9BF92D8-24DC-44BA-94A4-01959AA3ADCC}"/>
              </a:ext>
            </a:extLst>
          </p:cNvPr>
          <p:cNvSpPr/>
          <p:nvPr/>
        </p:nvSpPr>
        <p:spPr>
          <a:xfrm>
            <a:off x="9237749" y="2231923"/>
            <a:ext cx="2659283" cy="1987628"/>
          </a:xfrm>
          <a:custGeom>
            <a:avLst/>
            <a:gdLst>
              <a:gd name="connsiteX0" fmla="*/ 0 w 2440781"/>
              <a:gd name="connsiteY0" fmla="*/ 0 h 1464468"/>
              <a:gd name="connsiteX1" fmla="*/ 2440781 w 2440781"/>
              <a:gd name="connsiteY1" fmla="*/ 0 h 1464468"/>
              <a:gd name="connsiteX2" fmla="*/ 2440781 w 2440781"/>
              <a:gd name="connsiteY2" fmla="*/ 1464468 h 1464468"/>
              <a:gd name="connsiteX3" fmla="*/ 0 w 2440781"/>
              <a:gd name="connsiteY3" fmla="*/ 1464468 h 1464468"/>
              <a:gd name="connsiteX4" fmla="*/ 0 w 2440781"/>
              <a:gd name="connsiteY4" fmla="*/ 0 h 146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781" h="1464468">
                <a:moveTo>
                  <a:pt x="0" y="0"/>
                </a:moveTo>
                <a:lnTo>
                  <a:pt x="2440781" y="0"/>
                </a:lnTo>
                <a:lnTo>
                  <a:pt x="2440781" y="1464468"/>
                </a:lnTo>
                <a:lnTo>
                  <a:pt x="0" y="146446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Post Colonial Theories </a:t>
            </a:r>
            <a:r>
              <a:rPr lang="en-US" sz="2900" kern="1200"/>
              <a:t>of gender </a:t>
            </a:r>
          </a:p>
        </p:txBody>
      </p:sp>
      <p:sp>
        <p:nvSpPr>
          <p:cNvPr id="10" name="Freeform: Shape 9">
            <a:extLst>
              <a:ext uri="{FF2B5EF4-FFF2-40B4-BE49-F238E27FC236}">
                <a16:creationId xmlns:a16="http://schemas.microsoft.com/office/drawing/2014/main" id="{7C37A0CD-26CB-43FA-B7AD-FADD0480977C}"/>
              </a:ext>
            </a:extLst>
          </p:cNvPr>
          <p:cNvSpPr/>
          <p:nvPr/>
        </p:nvSpPr>
        <p:spPr>
          <a:xfrm>
            <a:off x="462116" y="4550824"/>
            <a:ext cx="2659283" cy="1987628"/>
          </a:xfrm>
          <a:custGeom>
            <a:avLst/>
            <a:gdLst>
              <a:gd name="connsiteX0" fmla="*/ 0 w 2440781"/>
              <a:gd name="connsiteY0" fmla="*/ 0 h 1464468"/>
              <a:gd name="connsiteX1" fmla="*/ 2440781 w 2440781"/>
              <a:gd name="connsiteY1" fmla="*/ 0 h 1464468"/>
              <a:gd name="connsiteX2" fmla="*/ 2440781 w 2440781"/>
              <a:gd name="connsiteY2" fmla="*/ 1464468 h 1464468"/>
              <a:gd name="connsiteX3" fmla="*/ 0 w 2440781"/>
              <a:gd name="connsiteY3" fmla="*/ 1464468 h 1464468"/>
              <a:gd name="connsiteX4" fmla="*/ 0 w 2440781"/>
              <a:gd name="connsiteY4" fmla="*/ 0 h 146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781" h="1464468">
                <a:moveTo>
                  <a:pt x="0" y="0"/>
                </a:moveTo>
                <a:lnTo>
                  <a:pt x="2440781" y="0"/>
                </a:lnTo>
                <a:lnTo>
                  <a:pt x="2440781" y="1464468"/>
                </a:lnTo>
                <a:lnTo>
                  <a:pt x="0" y="146446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Anti oppressive Theory</a:t>
            </a:r>
          </a:p>
        </p:txBody>
      </p:sp>
      <p:sp>
        <p:nvSpPr>
          <p:cNvPr id="11" name="Freeform: Shape 10">
            <a:extLst>
              <a:ext uri="{FF2B5EF4-FFF2-40B4-BE49-F238E27FC236}">
                <a16:creationId xmlns:a16="http://schemas.microsoft.com/office/drawing/2014/main" id="{52D89A0E-B5DD-46CD-A6EA-D6E695331FB5}"/>
              </a:ext>
            </a:extLst>
          </p:cNvPr>
          <p:cNvSpPr/>
          <p:nvPr/>
        </p:nvSpPr>
        <p:spPr>
          <a:xfrm>
            <a:off x="3387327" y="4550824"/>
            <a:ext cx="2659283" cy="1987628"/>
          </a:xfrm>
          <a:custGeom>
            <a:avLst/>
            <a:gdLst>
              <a:gd name="connsiteX0" fmla="*/ 0 w 2440781"/>
              <a:gd name="connsiteY0" fmla="*/ 0 h 1464468"/>
              <a:gd name="connsiteX1" fmla="*/ 2440781 w 2440781"/>
              <a:gd name="connsiteY1" fmla="*/ 0 h 1464468"/>
              <a:gd name="connsiteX2" fmla="*/ 2440781 w 2440781"/>
              <a:gd name="connsiteY2" fmla="*/ 1464468 h 1464468"/>
              <a:gd name="connsiteX3" fmla="*/ 0 w 2440781"/>
              <a:gd name="connsiteY3" fmla="*/ 1464468 h 1464468"/>
              <a:gd name="connsiteX4" fmla="*/ 0 w 2440781"/>
              <a:gd name="connsiteY4" fmla="*/ 0 h 146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781" h="1464468">
                <a:moveTo>
                  <a:pt x="0" y="0"/>
                </a:moveTo>
                <a:lnTo>
                  <a:pt x="2440781" y="0"/>
                </a:lnTo>
                <a:lnTo>
                  <a:pt x="2440781" y="1464468"/>
                </a:lnTo>
                <a:lnTo>
                  <a:pt x="0" y="146446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Indigenous Theories </a:t>
            </a:r>
          </a:p>
        </p:txBody>
      </p:sp>
      <p:sp>
        <p:nvSpPr>
          <p:cNvPr id="12" name="Freeform: Shape 11">
            <a:extLst>
              <a:ext uri="{FF2B5EF4-FFF2-40B4-BE49-F238E27FC236}">
                <a16:creationId xmlns:a16="http://schemas.microsoft.com/office/drawing/2014/main" id="{E031702B-B0B4-4408-B7DF-C5F75694C1E7}"/>
              </a:ext>
            </a:extLst>
          </p:cNvPr>
          <p:cNvSpPr/>
          <p:nvPr/>
        </p:nvSpPr>
        <p:spPr>
          <a:xfrm>
            <a:off x="6312539" y="4550824"/>
            <a:ext cx="2659283" cy="1987628"/>
          </a:xfrm>
          <a:custGeom>
            <a:avLst/>
            <a:gdLst>
              <a:gd name="connsiteX0" fmla="*/ 0 w 2440781"/>
              <a:gd name="connsiteY0" fmla="*/ 0 h 1464468"/>
              <a:gd name="connsiteX1" fmla="*/ 2440781 w 2440781"/>
              <a:gd name="connsiteY1" fmla="*/ 0 h 1464468"/>
              <a:gd name="connsiteX2" fmla="*/ 2440781 w 2440781"/>
              <a:gd name="connsiteY2" fmla="*/ 1464468 h 1464468"/>
              <a:gd name="connsiteX3" fmla="*/ 0 w 2440781"/>
              <a:gd name="connsiteY3" fmla="*/ 1464468 h 1464468"/>
              <a:gd name="connsiteX4" fmla="*/ 0 w 2440781"/>
              <a:gd name="connsiteY4" fmla="*/ 0 h 146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781" h="1464468">
                <a:moveTo>
                  <a:pt x="0" y="0"/>
                </a:moveTo>
                <a:lnTo>
                  <a:pt x="2440781" y="0"/>
                </a:lnTo>
                <a:lnTo>
                  <a:pt x="2440781" y="1464468"/>
                </a:lnTo>
                <a:lnTo>
                  <a:pt x="0" y="146446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In Aotearoa. Mana W</a:t>
            </a:r>
            <a:r>
              <a:rPr lang="mi-NZ" sz="2900" kern="1200"/>
              <a:t>ā</a:t>
            </a:r>
            <a:r>
              <a:rPr lang="en-US" sz="2900" kern="1200"/>
              <a:t>hine </a:t>
            </a:r>
          </a:p>
        </p:txBody>
      </p:sp>
      <p:sp>
        <p:nvSpPr>
          <p:cNvPr id="13" name="Freeform: Shape 12">
            <a:extLst>
              <a:ext uri="{FF2B5EF4-FFF2-40B4-BE49-F238E27FC236}">
                <a16:creationId xmlns:a16="http://schemas.microsoft.com/office/drawing/2014/main" id="{FF17F67D-D3FB-4FC9-B8AB-093212CC8DC7}"/>
              </a:ext>
            </a:extLst>
          </p:cNvPr>
          <p:cNvSpPr/>
          <p:nvPr/>
        </p:nvSpPr>
        <p:spPr>
          <a:xfrm>
            <a:off x="9237749" y="4550824"/>
            <a:ext cx="2659283" cy="1987628"/>
          </a:xfrm>
          <a:custGeom>
            <a:avLst/>
            <a:gdLst>
              <a:gd name="connsiteX0" fmla="*/ 0 w 2440781"/>
              <a:gd name="connsiteY0" fmla="*/ 0 h 1464468"/>
              <a:gd name="connsiteX1" fmla="*/ 2440781 w 2440781"/>
              <a:gd name="connsiteY1" fmla="*/ 0 h 1464468"/>
              <a:gd name="connsiteX2" fmla="*/ 2440781 w 2440781"/>
              <a:gd name="connsiteY2" fmla="*/ 1464468 h 1464468"/>
              <a:gd name="connsiteX3" fmla="*/ 0 w 2440781"/>
              <a:gd name="connsiteY3" fmla="*/ 1464468 h 1464468"/>
              <a:gd name="connsiteX4" fmla="*/ 0 w 2440781"/>
              <a:gd name="connsiteY4" fmla="*/ 0 h 146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781" h="1464468">
                <a:moveTo>
                  <a:pt x="0" y="0"/>
                </a:moveTo>
                <a:lnTo>
                  <a:pt x="2440781" y="0"/>
                </a:lnTo>
                <a:lnTo>
                  <a:pt x="2440781" y="1464468"/>
                </a:lnTo>
                <a:lnTo>
                  <a:pt x="0" y="146446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Intersectional Feminism</a:t>
            </a:r>
          </a:p>
        </p:txBody>
      </p:sp>
    </p:spTree>
    <p:extLst>
      <p:ext uri="{BB962C8B-B14F-4D97-AF65-F5344CB8AC3E}">
        <p14:creationId xmlns:p14="http://schemas.microsoft.com/office/powerpoint/2010/main" val="121804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C2F3-1BDB-4E75-870B-05E1EBB6F7DD}"/>
              </a:ext>
            </a:extLst>
          </p:cNvPr>
          <p:cNvSpPr>
            <a:spLocks noGrp="1"/>
          </p:cNvSpPr>
          <p:nvPr>
            <p:ph type="title"/>
          </p:nvPr>
        </p:nvSpPr>
        <p:spPr/>
        <p:txBody>
          <a:bodyPr/>
          <a:lstStyle/>
          <a:p>
            <a:pPr algn="ctr"/>
            <a:r>
              <a:rPr lang="en-NZ" dirty="0"/>
              <a:t>Critique of feminism </a:t>
            </a:r>
          </a:p>
        </p:txBody>
      </p:sp>
      <p:sp>
        <p:nvSpPr>
          <p:cNvPr id="6" name="Freeform: Shape 5">
            <a:extLst>
              <a:ext uri="{FF2B5EF4-FFF2-40B4-BE49-F238E27FC236}">
                <a16:creationId xmlns:a16="http://schemas.microsoft.com/office/drawing/2014/main" id="{8843A3A1-CE92-4E49-BAAE-8C0B276B8648}"/>
              </a:ext>
            </a:extLst>
          </p:cNvPr>
          <p:cNvSpPr/>
          <p:nvPr/>
        </p:nvSpPr>
        <p:spPr>
          <a:xfrm>
            <a:off x="410497" y="2151304"/>
            <a:ext cx="11371006" cy="985359"/>
          </a:xfrm>
          <a:custGeom>
            <a:avLst/>
            <a:gdLst>
              <a:gd name="connsiteX0" fmla="*/ 0 w 11371006"/>
              <a:gd name="connsiteY0" fmla="*/ 164230 h 985359"/>
              <a:gd name="connsiteX1" fmla="*/ 164230 w 11371006"/>
              <a:gd name="connsiteY1" fmla="*/ 0 h 985359"/>
              <a:gd name="connsiteX2" fmla="*/ 11206776 w 11371006"/>
              <a:gd name="connsiteY2" fmla="*/ 0 h 985359"/>
              <a:gd name="connsiteX3" fmla="*/ 11371006 w 11371006"/>
              <a:gd name="connsiteY3" fmla="*/ 164230 h 985359"/>
              <a:gd name="connsiteX4" fmla="*/ 11371006 w 11371006"/>
              <a:gd name="connsiteY4" fmla="*/ 821129 h 985359"/>
              <a:gd name="connsiteX5" fmla="*/ 11206776 w 11371006"/>
              <a:gd name="connsiteY5" fmla="*/ 985359 h 985359"/>
              <a:gd name="connsiteX6" fmla="*/ 164230 w 11371006"/>
              <a:gd name="connsiteY6" fmla="*/ 985359 h 985359"/>
              <a:gd name="connsiteX7" fmla="*/ 0 w 11371006"/>
              <a:gd name="connsiteY7" fmla="*/ 821129 h 985359"/>
              <a:gd name="connsiteX8" fmla="*/ 0 w 11371006"/>
              <a:gd name="connsiteY8" fmla="*/ 164230 h 98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71006" h="985359">
                <a:moveTo>
                  <a:pt x="0" y="164230"/>
                </a:moveTo>
                <a:cubicBezTo>
                  <a:pt x="0" y="73528"/>
                  <a:pt x="73528" y="0"/>
                  <a:pt x="164230" y="0"/>
                </a:cubicBezTo>
                <a:lnTo>
                  <a:pt x="11206776" y="0"/>
                </a:lnTo>
                <a:cubicBezTo>
                  <a:pt x="11297478" y="0"/>
                  <a:pt x="11371006" y="73528"/>
                  <a:pt x="11371006" y="164230"/>
                </a:cubicBezTo>
                <a:lnTo>
                  <a:pt x="11371006" y="821129"/>
                </a:lnTo>
                <a:cubicBezTo>
                  <a:pt x="11371006" y="911831"/>
                  <a:pt x="11297478" y="985359"/>
                  <a:pt x="11206776" y="985359"/>
                </a:cubicBezTo>
                <a:lnTo>
                  <a:pt x="164230" y="985359"/>
                </a:lnTo>
                <a:cubicBezTo>
                  <a:pt x="73528" y="985359"/>
                  <a:pt x="0" y="911831"/>
                  <a:pt x="0" y="821129"/>
                </a:cubicBezTo>
                <a:lnTo>
                  <a:pt x="0" y="16423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3351" tIns="143351" rIns="143351" bIns="143351"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NZ" sz="2500" kern="1200" dirty="0"/>
              <a:t>Critiques of Feminism have included its tradition of both a Eurocentric and…</a:t>
            </a:r>
            <a:endParaRPr lang="en-US" sz="2500" kern="1200" dirty="0"/>
          </a:p>
        </p:txBody>
      </p:sp>
      <p:sp>
        <p:nvSpPr>
          <p:cNvPr id="7" name="Freeform: Shape 6">
            <a:extLst>
              <a:ext uri="{FF2B5EF4-FFF2-40B4-BE49-F238E27FC236}">
                <a16:creationId xmlns:a16="http://schemas.microsoft.com/office/drawing/2014/main" id="{20B5FA43-5E91-48A1-BA29-4C5E8A5E463F}"/>
              </a:ext>
            </a:extLst>
          </p:cNvPr>
          <p:cNvSpPr/>
          <p:nvPr/>
        </p:nvSpPr>
        <p:spPr>
          <a:xfrm>
            <a:off x="410497" y="3234537"/>
            <a:ext cx="11371006" cy="985359"/>
          </a:xfrm>
          <a:custGeom>
            <a:avLst/>
            <a:gdLst>
              <a:gd name="connsiteX0" fmla="*/ 0 w 11371006"/>
              <a:gd name="connsiteY0" fmla="*/ 164230 h 985359"/>
              <a:gd name="connsiteX1" fmla="*/ 164230 w 11371006"/>
              <a:gd name="connsiteY1" fmla="*/ 0 h 985359"/>
              <a:gd name="connsiteX2" fmla="*/ 11206776 w 11371006"/>
              <a:gd name="connsiteY2" fmla="*/ 0 h 985359"/>
              <a:gd name="connsiteX3" fmla="*/ 11371006 w 11371006"/>
              <a:gd name="connsiteY3" fmla="*/ 164230 h 985359"/>
              <a:gd name="connsiteX4" fmla="*/ 11371006 w 11371006"/>
              <a:gd name="connsiteY4" fmla="*/ 821129 h 985359"/>
              <a:gd name="connsiteX5" fmla="*/ 11206776 w 11371006"/>
              <a:gd name="connsiteY5" fmla="*/ 985359 h 985359"/>
              <a:gd name="connsiteX6" fmla="*/ 164230 w 11371006"/>
              <a:gd name="connsiteY6" fmla="*/ 985359 h 985359"/>
              <a:gd name="connsiteX7" fmla="*/ 0 w 11371006"/>
              <a:gd name="connsiteY7" fmla="*/ 821129 h 985359"/>
              <a:gd name="connsiteX8" fmla="*/ 0 w 11371006"/>
              <a:gd name="connsiteY8" fmla="*/ 164230 h 98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71006" h="985359">
                <a:moveTo>
                  <a:pt x="0" y="164230"/>
                </a:moveTo>
                <a:cubicBezTo>
                  <a:pt x="0" y="73528"/>
                  <a:pt x="73528" y="0"/>
                  <a:pt x="164230" y="0"/>
                </a:cubicBezTo>
                <a:lnTo>
                  <a:pt x="11206776" y="0"/>
                </a:lnTo>
                <a:cubicBezTo>
                  <a:pt x="11297478" y="0"/>
                  <a:pt x="11371006" y="73528"/>
                  <a:pt x="11371006" y="164230"/>
                </a:cubicBezTo>
                <a:lnTo>
                  <a:pt x="11371006" y="821129"/>
                </a:lnTo>
                <a:cubicBezTo>
                  <a:pt x="11371006" y="911831"/>
                  <a:pt x="11297478" y="985359"/>
                  <a:pt x="11206776" y="985359"/>
                </a:cubicBezTo>
                <a:lnTo>
                  <a:pt x="164230" y="985359"/>
                </a:lnTo>
                <a:cubicBezTo>
                  <a:pt x="73528" y="985359"/>
                  <a:pt x="0" y="911831"/>
                  <a:pt x="0" y="821129"/>
                </a:cubicBezTo>
                <a:lnTo>
                  <a:pt x="0" y="16423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3351" tIns="143351" rIns="143351" bIns="143351" numCol="1" spcCol="1270" anchor="ctr" anchorCtr="0">
            <a:noAutofit/>
          </a:bodyPr>
          <a:lstStyle/>
          <a:p>
            <a:pPr marL="0" lvl="0" indent="0" algn="ctr" defTabSz="1111250">
              <a:lnSpc>
                <a:spcPct val="90000"/>
              </a:lnSpc>
              <a:spcBef>
                <a:spcPct val="0"/>
              </a:spcBef>
              <a:spcAft>
                <a:spcPct val="35000"/>
              </a:spcAft>
              <a:buNone/>
            </a:pPr>
            <a:r>
              <a:rPr lang="en-NZ" sz="2500" kern="1200" dirty="0"/>
              <a:t>a middle-class lens on issues of gender.</a:t>
            </a:r>
          </a:p>
        </p:txBody>
      </p:sp>
      <p:sp>
        <p:nvSpPr>
          <p:cNvPr id="8" name="Freeform: Shape 7">
            <a:extLst>
              <a:ext uri="{FF2B5EF4-FFF2-40B4-BE49-F238E27FC236}">
                <a16:creationId xmlns:a16="http://schemas.microsoft.com/office/drawing/2014/main" id="{A0BDF7AD-35AC-43AE-BB8B-4F9B0F937078}"/>
              </a:ext>
            </a:extLst>
          </p:cNvPr>
          <p:cNvSpPr/>
          <p:nvPr/>
        </p:nvSpPr>
        <p:spPr>
          <a:xfrm>
            <a:off x="410497" y="4266023"/>
            <a:ext cx="11371006" cy="985359"/>
          </a:xfrm>
          <a:custGeom>
            <a:avLst/>
            <a:gdLst>
              <a:gd name="connsiteX0" fmla="*/ 0 w 11371006"/>
              <a:gd name="connsiteY0" fmla="*/ 164230 h 985359"/>
              <a:gd name="connsiteX1" fmla="*/ 164230 w 11371006"/>
              <a:gd name="connsiteY1" fmla="*/ 0 h 985359"/>
              <a:gd name="connsiteX2" fmla="*/ 11206776 w 11371006"/>
              <a:gd name="connsiteY2" fmla="*/ 0 h 985359"/>
              <a:gd name="connsiteX3" fmla="*/ 11371006 w 11371006"/>
              <a:gd name="connsiteY3" fmla="*/ 164230 h 985359"/>
              <a:gd name="connsiteX4" fmla="*/ 11371006 w 11371006"/>
              <a:gd name="connsiteY4" fmla="*/ 821129 h 985359"/>
              <a:gd name="connsiteX5" fmla="*/ 11206776 w 11371006"/>
              <a:gd name="connsiteY5" fmla="*/ 985359 h 985359"/>
              <a:gd name="connsiteX6" fmla="*/ 164230 w 11371006"/>
              <a:gd name="connsiteY6" fmla="*/ 985359 h 985359"/>
              <a:gd name="connsiteX7" fmla="*/ 0 w 11371006"/>
              <a:gd name="connsiteY7" fmla="*/ 821129 h 985359"/>
              <a:gd name="connsiteX8" fmla="*/ 0 w 11371006"/>
              <a:gd name="connsiteY8" fmla="*/ 164230 h 98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71006" h="985359">
                <a:moveTo>
                  <a:pt x="0" y="164230"/>
                </a:moveTo>
                <a:cubicBezTo>
                  <a:pt x="0" y="73528"/>
                  <a:pt x="73528" y="0"/>
                  <a:pt x="164230" y="0"/>
                </a:cubicBezTo>
                <a:lnTo>
                  <a:pt x="11206776" y="0"/>
                </a:lnTo>
                <a:cubicBezTo>
                  <a:pt x="11297478" y="0"/>
                  <a:pt x="11371006" y="73528"/>
                  <a:pt x="11371006" y="164230"/>
                </a:cubicBezTo>
                <a:lnTo>
                  <a:pt x="11371006" y="821129"/>
                </a:lnTo>
                <a:cubicBezTo>
                  <a:pt x="11371006" y="911831"/>
                  <a:pt x="11297478" y="985359"/>
                  <a:pt x="11206776" y="985359"/>
                </a:cubicBezTo>
                <a:lnTo>
                  <a:pt x="164230" y="985359"/>
                </a:lnTo>
                <a:cubicBezTo>
                  <a:pt x="73528" y="985359"/>
                  <a:pt x="0" y="911831"/>
                  <a:pt x="0" y="821129"/>
                </a:cubicBezTo>
                <a:lnTo>
                  <a:pt x="0" y="16423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3351" tIns="143351" rIns="143351" bIns="143351" numCol="1" spcCol="1270" anchor="ctr" anchorCtr="0">
            <a:noAutofit/>
          </a:bodyPr>
          <a:lstStyle/>
          <a:p>
            <a:pPr marL="0" lvl="0" indent="0" algn="ctr" defTabSz="1111250">
              <a:lnSpc>
                <a:spcPct val="90000"/>
              </a:lnSpc>
              <a:spcBef>
                <a:spcPct val="0"/>
              </a:spcBef>
              <a:spcAft>
                <a:spcPct val="35000"/>
              </a:spcAft>
              <a:buNone/>
            </a:pPr>
            <a:r>
              <a:rPr lang="en-NZ" sz="2500" kern="1200"/>
              <a:t>Feminists of colour critiqued feminism for presenting ideas that did not map onto their reality </a:t>
            </a:r>
            <a:endParaRPr lang="en-US" sz="2500" kern="1200"/>
          </a:p>
        </p:txBody>
      </p:sp>
      <p:sp>
        <p:nvSpPr>
          <p:cNvPr id="9" name="Freeform: Shape 8">
            <a:extLst>
              <a:ext uri="{FF2B5EF4-FFF2-40B4-BE49-F238E27FC236}">
                <a16:creationId xmlns:a16="http://schemas.microsoft.com/office/drawing/2014/main" id="{7B08862E-03DC-4602-96E8-272AB340FD65}"/>
              </a:ext>
            </a:extLst>
          </p:cNvPr>
          <p:cNvSpPr/>
          <p:nvPr/>
        </p:nvSpPr>
        <p:spPr>
          <a:xfrm>
            <a:off x="410497" y="5323382"/>
            <a:ext cx="11371006" cy="985359"/>
          </a:xfrm>
          <a:custGeom>
            <a:avLst/>
            <a:gdLst>
              <a:gd name="connsiteX0" fmla="*/ 0 w 11371006"/>
              <a:gd name="connsiteY0" fmla="*/ 164230 h 985359"/>
              <a:gd name="connsiteX1" fmla="*/ 164230 w 11371006"/>
              <a:gd name="connsiteY1" fmla="*/ 0 h 985359"/>
              <a:gd name="connsiteX2" fmla="*/ 11206776 w 11371006"/>
              <a:gd name="connsiteY2" fmla="*/ 0 h 985359"/>
              <a:gd name="connsiteX3" fmla="*/ 11371006 w 11371006"/>
              <a:gd name="connsiteY3" fmla="*/ 164230 h 985359"/>
              <a:gd name="connsiteX4" fmla="*/ 11371006 w 11371006"/>
              <a:gd name="connsiteY4" fmla="*/ 821129 h 985359"/>
              <a:gd name="connsiteX5" fmla="*/ 11206776 w 11371006"/>
              <a:gd name="connsiteY5" fmla="*/ 985359 h 985359"/>
              <a:gd name="connsiteX6" fmla="*/ 164230 w 11371006"/>
              <a:gd name="connsiteY6" fmla="*/ 985359 h 985359"/>
              <a:gd name="connsiteX7" fmla="*/ 0 w 11371006"/>
              <a:gd name="connsiteY7" fmla="*/ 821129 h 985359"/>
              <a:gd name="connsiteX8" fmla="*/ 0 w 11371006"/>
              <a:gd name="connsiteY8" fmla="*/ 164230 h 98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71006" h="985359">
                <a:moveTo>
                  <a:pt x="0" y="164230"/>
                </a:moveTo>
                <a:cubicBezTo>
                  <a:pt x="0" y="73528"/>
                  <a:pt x="73528" y="0"/>
                  <a:pt x="164230" y="0"/>
                </a:cubicBezTo>
                <a:lnTo>
                  <a:pt x="11206776" y="0"/>
                </a:lnTo>
                <a:cubicBezTo>
                  <a:pt x="11297478" y="0"/>
                  <a:pt x="11371006" y="73528"/>
                  <a:pt x="11371006" y="164230"/>
                </a:cubicBezTo>
                <a:lnTo>
                  <a:pt x="11371006" y="821129"/>
                </a:lnTo>
                <a:cubicBezTo>
                  <a:pt x="11371006" y="911831"/>
                  <a:pt x="11297478" y="985359"/>
                  <a:pt x="11206776" y="985359"/>
                </a:cubicBezTo>
                <a:lnTo>
                  <a:pt x="164230" y="985359"/>
                </a:lnTo>
                <a:cubicBezTo>
                  <a:pt x="73528" y="985359"/>
                  <a:pt x="0" y="911831"/>
                  <a:pt x="0" y="821129"/>
                </a:cubicBezTo>
                <a:lnTo>
                  <a:pt x="0" y="16423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3351" tIns="143351" rIns="143351" bIns="143351" numCol="1" spcCol="1270" anchor="ctr" anchorCtr="0">
            <a:noAutofit/>
          </a:bodyPr>
          <a:lstStyle/>
          <a:p>
            <a:pPr marL="0" lvl="0" indent="0" algn="ctr" defTabSz="1111250">
              <a:lnSpc>
                <a:spcPct val="90000"/>
              </a:lnSpc>
              <a:spcBef>
                <a:spcPct val="0"/>
              </a:spcBef>
              <a:spcAft>
                <a:spcPct val="35000"/>
              </a:spcAft>
              <a:buNone/>
            </a:pPr>
            <a:r>
              <a:rPr lang="en-NZ" sz="2500" kern="1200"/>
              <a:t>In the context of Aotearoa feminism can be critiqued for not attending to racism and colonization and for focusing on western understandings of gender oppression. </a:t>
            </a:r>
            <a:endParaRPr lang="en-US" sz="2500" kern="1200"/>
          </a:p>
        </p:txBody>
      </p:sp>
    </p:spTree>
    <p:extLst>
      <p:ext uri="{BB962C8B-B14F-4D97-AF65-F5344CB8AC3E}">
        <p14:creationId xmlns:p14="http://schemas.microsoft.com/office/powerpoint/2010/main" val="393303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4" descr="Birght blue sea and beach from above">
            <a:extLst>
              <a:ext uri="{FF2B5EF4-FFF2-40B4-BE49-F238E27FC236}">
                <a16:creationId xmlns:a16="http://schemas.microsoft.com/office/drawing/2014/main" id="{FE294259-60F3-A325-1918-B7EF2345970A}"/>
              </a:ext>
            </a:extLst>
          </p:cNvPr>
          <p:cNvPicPr>
            <a:picLocks noChangeAspect="1"/>
          </p:cNvPicPr>
          <p:nvPr/>
        </p:nvPicPr>
        <p:blipFill rotWithShape="1">
          <a:blip r:embed="rId4">
            <a:alphaModFix amt="40000"/>
          </a:blip>
          <a:srcRect t="2384" b="13030"/>
          <a:stretch/>
        </p:blipFill>
        <p:spPr>
          <a:xfrm>
            <a:off x="20" y="10"/>
            <a:ext cx="12191980" cy="6857990"/>
          </a:xfrm>
          <a:prstGeom prst="rect">
            <a:avLst/>
          </a:prstGeom>
        </p:spPr>
      </p:pic>
      <p:sp>
        <p:nvSpPr>
          <p:cNvPr id="2" name="Title 1">
            <a:extLst>
              <a:ext uri="{FF2B5EF4-FFF2-40B4-BE49-F238E27FC236}">
                <a16:creationId xmlns:a16="http://schemas.microsoft.com/office/drawing/2014/main" id="{9BCFD8E2-CEF9-46F4-93AE-06217591E4D4}"/>
              </a:ext>
            </a:extLst>
          </p:cNvPr>
          <p:cNvSpPr>
            <a:spLocks noGrp="1"/>
          </p:cNvSpPr>
          <p:nvPr>
            <p:ph type="title"/>
          </p:nvPr>
        </p:nvSpPr>
        <p:spPr>
          <a:xfrm>
            <a:off x="810000" y="447188"/>
            <a:ext cx="10571998" cy="970450"/>
          </a:xfrm>
        </p:spPr>
        <p:txBody>
          <a:bodyPr>
            <a:normAutofit/>
          </a:bodyPr>
          <a:lstStyle/>
          <a:p>
            <a:pPr algn="ctr"/>
            <a:r>
              <a:rPr lang="en-US" altLang="en-US" err="1">
                <a:latin typeface="+mj-lt"/>
              </a:rPr>
              <a:t>waiata</a:t>
            </a:r>
            <a:r>
              <a:rPr lang="en-US" altLang="en-US">
                <a:latin typeface="+mj-lt"/>
              </a:rPr>
              <a:t> | </a:t>
            </a:r>
            <a:r>
              <a:rPr lang="pt-BR"/>
              <a:t>Purea nei e te hau</a:t>
            </a:r>
            <a:endParaRPr lang="en-NZ"/>
          </a:p>
        </p:txBody>
      </p:sp>
      <p:sp>
        <p:nvSpPr>
          <p:cNvPr id="3" name="Content Placeholder 2">
            <a:extLst>
              <a:ext uri="{FF2B5EF4-FFF2-40B4-BE49-F238E27FC236}">
                <a16:creationId xmlns:a16="http://schemas.microsoft.com/office/drawing/2014/main" id="{E4BCDE6A-D75B-4135-818B-0BD538338EA0}"/>
              </a:ext>
            </a:extLst>
          </p:cNvPr>
          <p:cNvSpPr>
            <a:spLocks noGrp="1"/>
          </p:cNvSpPr>
          <p:nvPr>
            <p:ph idx="1"/>
          </p:nvPr>
        </p:nvSpPr>
        <p:spPr>
          <a:xfrm>
            <a:off x="1508812" y="1666447"/>
            <a:ext cx="9174374" cy="4375231"/>
          </a:xfrm>
        </p:spPr>
        <p:txBody>
          <a:bodyPr>
            <a:normAutofit fontScale="92500" lnSpcReduction="10000"/>
          </a:bodyPr>
          <a:lstStyle/>
          <a:p>
            <a:pPr lvl="0" algn="ctr">
              <a:lnSpc>
                <a:spcPct val="90000"/>
              </a:lnSpc>
              <a:buSzTx/>
              <a:defRPr/>
            </a:pPr>
            <a:r>
              <a:rPr lang="pt-BR" sz="3000"/>
              <a:t>Purea nei e te hau</a:t>
            </a:r>
            <a:br>
              <a:rPr lang="pt-BR" sz="3000"/>
            </a:br>
            <a:r>
              <a:rPr lang="pt-BR" sz="3000"/>
              <a:t>Horoia e te ua</a:t>
            </a:r>
            <a:br>
              <a:rPr lang="pt-BR" sz="3000"/>
            </a:br>
            <a:r>
              <a:rPr lang="pt-BR" sz="3000"/>
              <a:t>Whitiwhitia e te ra</a:t>
            </a:r>
            <a:br>
              <a:rPr lang="pt-BR" sz="3000"/>
            </a:br>
            <a:r>
              <a:rPr lang="pt-BR" sz="3000"/>
              <a:t>Ma hea ake nga</a:t>
            </a:r>
            <a:br>
              <a:rPr lang="pt-BR" sz="3000"/>
            </a:br>
            <a:r>
              <a:rPr lang="pt-BR" sz="3000"/>
              <a:t>Po raruraru</a:t>
            </a:r>
            <a:br>
              <a:rPr lang="pt-BR" sz="3000"/>
            </a:br>
            <a:r>
              <a:rPr lang="pt-BR" sz="3000"/>
              <a:t>Makere ana nga here</a:t>
            </a:r>
            <a:br>
              <a:rPr lang="pt-BR" sz="3000"/>
            </a:br>
            <a:r>
              <a:rPr lang="pt-BR" sz="3000"/>
              <a:t>E rere, wairua e rere</a:t>
            </a:r>
            <a:br>
              <a:rPr lang="pt-BR" sz="3000"/>
            </a:br>
            <a:r>
              <a:rPr lang="pt-BR" sz="3000"/>
              <a:t>Ki nga ao o te rangi</a:t>
            </a:r>
            <a:br>
              <a:rPr lang="pt-BR" sz="3000"/>
            </a:br>
            <a:r>
              <a:rPr lang="pt-BR" sz="3000"/>
              <a:t>Whitiwhitia e te ra</a:t>
            </a:r>
            <a:br>
              <a:rPr lang="pt-BR" sz="3000"/>
            </a:br>
            <a:r>
              <a:rPr lang="pt-BR" sz="3000"/>
              <a:t>Mahea ake nga</a:t>
            </a:r>
            <a:br>
              <a:rPr lang="pt-BR" sz="3000"/>
            </a:br>
            <a:r>
              <a:rPr lang="pt-BR" sz="3000"/>
              <a:t>Po raruraru</a:t>
            </a:r>
            <a:br>
              <a:rPr lang="pt-BR" sz="3000"/>
            </a:br>
            <a:r>
              <a:rPr lang="pt-BR" sz="3000"/>
              <a:t>Makere ana nga here</a:t>
            </a:r>
          </a:p>
          <a:p>
            <a:pPr marR="0" algn="ctr">
              <a:lnSpc>
                <a:spcPct val="90000"/>
              </a:lnSpc>
            </a:pPr>
            <a:endParaRPr lang="en-US" sz="3000"/>
          </a:p>
          <a:p>
            <a:pPr>
              <a:lnSpc>
                <a:spcPct val="90000"/>
              </a:lnSpc>
            </a:pPr>
            <a:endParaRPr lang="en-NZ" sz="1000"/>
          </a:p>
        </p:txBody>
      </p:sp>
      <p:sp>
        <p:nvSpPr>
          <p:cNvPr id="7" name="TextBox 6">
            <a:extLst>
              <a:ext uri="{FF2B5EF4-FFF2-40B4-BE49-F238E27FC236}">
                <a16:creationId xmlns:a16="http://schemas.microsoft.com/office/drawing/2014/main" id="{442B5F83-8B49-41D8-BAC2-9F2DB1346C65}"/>
              </a:ext>
            </a:extLst>
          </p:cNvPr>
          <p:cNvSpPr txBox="1"/>
          <p:nvPr/>
        </p:nvSpPr>
        <p:spPr>
          <a:xfrm>
            <a:off x="5280660" y="6105821"/>
            <a:ext cx="619832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entury Gothic" panose="020B0502020202020204"/>
                <a:ea typeface="+mn-ea"/>
                <a:cs typeface="+mn-cs"/>
              </a:rPr>
              <a:t>https://youtu.be/PlHxXz4yJvM?si=P4cf_fUdpc6JxziX</a:t>
            </a:r>
          </a:p>
        </p:txBody>
      </p:sp>
      <p:pic>
        <p:nvPicPr>
          <p:cNvPr id="4" name="Online Media 3" title="Waiata - Purea Nei">
            <a:hlinkClick r:id="" action="ppaction://media"/>
            <a:extLst>
              <a:ext uri="{FF2B5EF4-FFF2-40B4-BE49-F238E27FC236}">
                <a16:creationId xmlns:a16="http://schemas.microsoft.com/office/drawing/2014/main" id="{7CC2408B-8C0D-DBF0-DFA5-607A67A033B6}"/>
              </a:ext>
            </a:extLst>
          </p:cNvPr>
          <p:cNvPicPr>
            <a:picLocks noRot="1" noChangeAspect="1"/>
          </p:cNvPicPr>
          <p:nvPr>
            <a:videoFile r:link="rId1"/>
          </p:nvPr>
        </p:nvPicPr>
        <p:blipFill>
          <a:blip r:embed="rId5"/>
          <a:stretch>
            <a:fillRect/>
          </a:stretch>
        </p:blipFill>
        <p:spPr>
          <a:xfrm>
            <a:off x="1001252" y="4474003"/>
            <a:ext cx="2540000" cy="1435100"/>
          </a:xfrm>
          <a:prstGeom prst="rect">
            <a:avLst/>
          </a:prstGeom>
        </p:spPr>
      </p:pic>
    </p:spTree>
    <p:extLst>
      <p:ext uri="{BB962C8B-B14F-4D97-AF65-F5344CB8AC3E}">
        <p14:creationId xmlns:p14="http://schemas.microsoft.com/office/powerpoint/2010/main" val="89356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4CA1D-0DF3-4852-93FB-FDA091AF5FE5}"/>
              </a:ext>
            </a:extLst>
          </p:cNvPr>
          <p:cNvSpPr>
            <a:spLocks noGrp="1"/>
          </p:cNvSpPr>
          <p:nvPr>
            <p:ph type="title"/>
          </p:nvPr>
        </p:nvSpPr>
        <p:spPr>
          <a:xfrm>
            <a:off x="1024128" y="585216"/>
            <a:ext cx="9720072" cy="1499616"/>
          </a:xfrm>
        </p:spPr>
        <p:txBody>
          <a:bodyPr>
            <a:normAutofit/>
          </a:bodyPr>
          <a:lstStyle/>
          <a:p>
            <a:r>
              <a:rPr lang="en-NZ" sz="4400" dirty="0"/>
              <a:t>Key feminist ideas/areas of focus </a:t>
            </a:r>
          </a:p>
        </p:txBody>
      </p:sp>
      <p:sp>
        <p:nvSpPr>
          <p:cNvPr id="4" name="Freeform: Shape 3">
            <a:extLst>
              <a:ext uri="{FF2B5EF4-FFF2-40B4-BE49-F238E27FC236}">
                <a16:creationId xmlns:a16="http://schemas.microsoft.com/office/drawing/2014/main" id="{18A68FF3-6E3C-407A-B6B0-237C366ABF25}"/>
              </a:ext>
            </a:extLst>
          </p:cNvPr>
          <p:cNvSpPr/>
          <p:nvPr/>
        </p:nvSpPr>
        <p:spPr>
          <a:xfrm>
            <a:off x="654116" y="1791654"/>
            <a:ext cx="2485376" cy="1491225"/>
          </a:xfrm>
          <a:custGeom>
            <a:avLst/>
            <a:gdLst>
              <a:gd name="connsiteX0" fmla="*/ 0 w 2485376"/>
              <a:gd name="connsiteY0" fmla="*/ 0 h 1491225"/>
              <a:gd name="connsiteX1" fmla="*/ 2485376 w 2485376"/>
              <a:gd name="connsiteY1" fmla="*/ 0 h 1491225"/>
              <a:gd name="connsiteX2" fmla="*/ 2485376 w 2485376"/>
              <a:gd name="connsiteY2" fmla="*/ 1491225 h 1491225"/>
              <a:gd name="connsiteX3" fmla="*/ 0 w 2485376"/>
              <a:gd name="connsiteY3" fmla="*/ 1491225 h 1491225"/>
              <a:gd name="connsiteX4" fmla="*/ 0 w 2485376"/>
              <a:gd name="connsiteY4" fmla="*/ 0 h 149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376" h="1491225">
                <a:moveTo>
                  <a:pt x="0" y="0"/>
                </a:moveTo>
                <a:lnTo>
                  <a:pt x="2485376" y="0"/>
                </a:lnTo>
                <a:lnTo>
                  <a:pt x="2485376" y="1491225"/>
                </a:lnTo>
                <a:lnTo>
                  <a:pt x="0" y="149122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Historical absence of women (gender blind history and theory) androcentrism. </a:t>
            </a:r>
            <a:r>
              <a:rPr lang="en-NZ" sz="1800" kern="1200" dirty="0"/>
              <a:t>History has been His-story, not Her-story. </a:t>
            </a:r>
            <a:endParaRPr lang="en-US" sz="1800" kern="1200" dirty="0"/>
          </a:p>
        </p:txBody>
      </p:sp>
      <p:sp>
        <p:nvSpPr>
          <p:cNvPr id="6" name="Freeform: Shape 5">
            <a:extLst>
              <a:ext uri="{FF2B5EF4-FFF2-40B4-BE49-F238E27FC236}">
                <a16:creationId xmlns:a16="http://schemas.microsoft.com/office/drawing/2014/main" id="{B11D4010-8154-4E6F-8E43-34E8D2D13DFB}"/>
              </a:ext>
            </a:extLst>
          </p:cNvPr>
          <p:cNvSpPr/>
          <p:nvPr/>
        </p:nvSpPr>
        <p:spPr>
          <a:xfrm>
            <a:off x="3388031" y="1791654"/>
            <a:ext cx="2485376" cy="1491225"/>
          </a:xfrm>
          <a:custGeom>
            <a:avLst/>
            <a:gdLst>
              <a:gd name="connsiteX0" fmla="*/ 0 w 2485376"/>
              <a:gd name="connsiteY0" fmla="*/ 0 h 1491225"/>
              <a:gd name="connsiteX1" fmla="*/ 2485376 w 2485376"/>
              <a:gd name="connsiteY1" fmla="*/ 0 h 1491225"/>
              <a:gd name="connsiteX2" fmla="*/ 2485376 w 2485376"/>
              <a:gd name="connsiteY2" fmla="*/ 1491225 h 1491225"/>
              <a:gd name="connsiteX3" fmla="*/ 0 w 2485376"/>
              <a:gd name="connsiteY3" fmla="*/ 1491225 h 1491225"/>
              <a:gd name="connsiteX4" fmla="*/ 0 w 2485376"/>
              <a:gd name="connsiteY4" fmla="*/ 0 h 149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376" h="1491225">
                <a:moveTo>
                  <a:pt x="0" y="0"/>
                </a:moveTo>
                <a:lnTo>
                  <a:pt x="2485376" y="0"/>
                </a:lnTo>
                <a:lnTo>
                  <a:pt x="2485376" y="1491225"/>
                </a:lnTo>
                <a:lnTo>
                  <a:pt x="0" y="149122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Women’s movements and the focus of gender analysis has shifted over time </a:t>
            </a:r>
            <a:endParaRPr lang="en-US" sz="1800" kern="1200"/>
          </a:p>
        </p:txBody>
      </p:sp>
      <p:sp>
        <p:nvSpPr>
          <p:cNvPr id="7" name="Freeform: Shape 6">
            <a:extLst>
              <a:ext uri="{FF2B5EF4-FFF2-40B4-BE49-F238E27FC236}">
                <a16:creationId xmlns:a16="http://schemas.microsoft.com/office/drawing/2014/main" id="{C45C7971-1EDB-45CD-A701-C9B3A1A92392}"/>
              </a:ext>
            </a:extLst>
          </p:cNvPr>
          <p:cNvSpPr/>
          <p:nvPr/>
        </p:nvSpPr>
        <p:spPr>
          <a:xfrm>
            <a:off x="6121945" y="1791654"/>
            <a:ext cx="2485376" cy="1491225"/>
          </a:xfrm>
          <a:custGeom>
            <a:avLst/>
            <a:gdLst>
              <a:gd name="connsiteX0" fmla="*/ 0 w 2485376"/>
              <a:gd name="connsiteY0" fmla="*/ 0 h 1491225"/>
              <a:gd name="connsiteX1" fmla="*/ 2485376 w 2485376"/>
              <a:gd name="connsiteY1" fmla="*/ 0 h 1491225"/>
              <a:gd name="connsiteX2" fmla="*/ 2485376 w 2485376"/>
              <a:gd name="connsiteY2" fmla="*/ 1491225 h 1491225"/>
              <a:gd name="connsiteX3" fmla="*/ 0 w 2485376"/>
              <a:gd name="connsiteY3" fmla="*/ 1491225 h 1491225"/>
              <a:gd name="connsiteX4" fmla="*/ 0 w 2485376"/>
              <a:gd name="connsiteY4" fmla="*/ 0 h 149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376" h="1491225">
                <a:moveTo>
                  <a:pt x="0" y="0"/>
                </a:moveTo>
                <a:lnTo>
                  <a:pt x="2485376" y="0"/>
                </a:lnTo>
                <a:lnTo>
                  <a:pt x="2485376" y="1491225"/>
                </a:lnTo>
                <a:lnTo>
                  <a:pt x="0" y="1491225"/>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Equality before the law (property and voting) </a:t>
            </a:r>
            <a:endParaRPr lang="en-US" sz="1800" kern="1200"/>
          </a:p>
        </p:txBody>
      </p:sp>
      <p:sp>
        <p:nvSpPr>
          <p:cNvPr id="8" name="Freeform: Shape 7">
            <a:extLst>
              <a:ext uri="{FF2B5EF4-FFF2-40B4-BE49-F238E27FC236}">
                <a16:creationId xmlns:a16="http://schemas.microsoft.com/office/drawing/2014/main" id="{8BC31E79-D8E1-4E0E-B485-FB6D39F6C498}"/>
              </a:ext>
            </a:extLst>
          </p:cNvPr>
          <p:cNvSpPr/>
          <p:nvPr/>
        </p:nvSpPr>
        <p:spPr>
          <a:xfrm>
            <a:off x="8855859" y="1791654"/>
            <a:ext cx="2485376" cy="1491225"/>
          </a:xfrm>
          <a:custGeom>
            <a:avLst/>
            <a:gdLst>
              <a:gd name="connsiteX0" fmla="*/ 0 w 2485376"/>
              <a:gd name="connsiteY0" fmla="*/ 0 h 1491225"/>
              <a:gd name="connsiteX1" fmla="*/ 2485376 w 2485376"/>
              <a:gd name="connsiteY1" fmla="*/ 0 h 1491225"/>
              <a:gd name="connsiteX2" fmla="*/ 2485376 w 2485376"/>
              <a:gd name="connsiteY2" fmla="*/ 1491225 h 1491225"/>
              <a:gd name="connsiteX3" fmla="*/ 0 w 2485376"/>
              <a:gd name="connsiteY3" fmla="*/ 1491225 h 1491225"/>
              <a:gd name="connsiteX4" fmla="*/ 0 w 2485376"/>
              <a:gd name="connsiteY4" fmla="*/ 0 h 149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376" h="1491225">
                <a:moveTo>
                  <a:pt x="0" y="0"/>
                </a:moveTo>
                <a:lnTo>
                  <a:pt x="2485376" y="0"/>
                </a:lnTo>
                <a:lnTo>
                  <a:pt x="2485376" y="1491225"/>
                </a:lnTo>
                <a:lnTo>
                  <a:pt x="0" y="1491225"/>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Equality in work “you have nothing to loose, but your kitchen sinks” </a:t>
            </a:r>
            <a:endParaRPr lang="en-US" sz="1800" kern="1200"/>
          </a:p>
        </p:txBody>
      </p:sp>
      <p:sp>
        <p:nvSpPr>
          <p:cNvPr id="9" name="Freeform: Shape 8">
            <a:extLst>
              <a:ext uri="{FF2B5EF4-FFF2-40B4-BE49-F238E27FC236}">
                <a16:creationId xmlns:a16="http://schemas.microsoft.com/office/drawing/2014/main" id="{6D9BA3B6-B848-465D-A740-9BAC5F9A8C69}"/>
              </a:ext>
            </a:extLst>
          </p:cNvPr>
          <p:cNvSpPr/>
          <p:nvPr/>
        </p:nvSpPr>
        <p:spPr>
          <a:xfrm>
            <a:off x="654116" y="3531418"/>
            <a:ext cx="2485376" cy="1491225"/>
          </a:xfrm>
          <a:custGeom>
            <a:avLst/>
            <a:gdLst>
              <a:gd name="connsiteX0" fmla="*/ 0 w 2485376"/>
              <a:gd name="connsiteY0" fmla="*/ 0 h 1491225"/>
              <a:gd name="connsiteX1" fmla="*/ 2485376 w 2485376"/>
              <a:gd name="connsiteY1" fmla="*/ 0 h 1491225"/>
              <a:gd name="connsiteX2" fmla="*/ 2485376 w 2485376"/>
              <a:gd name="connsiteY2" fmla="*/ 1491225 h 1491225"/>
              <a:gd name="connsiteX3" fmla="*/ 0 w 2485376"/>
              <a:gd name="connsiteY3" fmla="*/ 1491225 h 1491225"/>
              <a:gd name="connsiteX4" fmla="*/ 0 w 2485376"/>
              <a:gd name="connsiteY4" fmla="*/ 0 h 149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376" h="1491225">
                <a:moveTo>
                  <a:pt x="0" y="0"/>
                </a:moveTo>
                <a:lnTo>
                  <a:pt x="2485376" y="0"/>
                </a:lnTo>
                <a:lnTo>
                  <a:pt x="2485376" y="1491225"/>
                </a:lnTo>
                <a:lnTo>
                  <a:pt x="0" y="1491225"/>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Arguing for change: "the personal is political“…</a:t>
            </a:r>
            <a:endParaRPr lang="en-US" sz="1800" kern="1200" dirty="0"/>
          </a:p>
        </p:txBody>
      </p:sp>
      <p:sp>
        <p:nvSpPr>
          <p:cNvPr id="10" name="Freeform: Shape 9">
            <a:extLst>
              <a:ext uri="{FF2B5EF4-FFF2-40B4-BE49-F238E27FC236}">
                <a16:creationId xmlns:a16="http://schemas.microsoft.com/office/drawing/2014/main" id="{EFAF9EB0-3F9D-45A3-A807-10AD64D96319}"/>
              </a:ext>
            </a:extLst>
          </p:cNvPr>
          <p:cNvSpPr/>
          <p:nvPr/>
        </p:nvSpPr>
        <p:spPr>
          <a:xfrm>
            <a:off x="3388031" y="3531418"/>
            <a:ext cx="2485376" cy="1491225"/>
          </a:xfrm>
          <a:custGeom>
            <a:avLst/>
            <a:gdLst>
              <a:gd name="connsiteX0" fmla="*/ 0 w 2485376"/>
              <a:gd name="connsiteY0" fmla="*/ 0 h 1491225"/>
              <a:gd name="connsiteX1" fmla="*/ 2485376 w 2485376"/>
              <a:gd name="connsiteY1" fmla="*/ 0 h 1491225"/>
              <a:gd name="connsiteX2" fmla="*/ 2485376 w 2485376"/>
              <a:gd name="connsiteY2" fmla="*/ 1491225 h 1491225"/>
              <a:gd name="connsiteX3" fmla="*/ 0 w 2485376"/>
              <a:gd name="connsiteY3" fmla="*/ 1491225 h 1491225"/>
              <a:gd name="connsiteX4" fmla="*/ 0 w 2485376"/>
              <a:gd name="connsiteY4" fmla="*/ 0 h 149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376" h="1491225">
                <a:moveTo>
                  <a:pt x="0" y="0"/>
                </a:moveTo>
                <a:lnTo>
                  <a:pt x="2485376" y="0"/>
                </a:lnTo>
                <a:lnTo>
                  <a:pt x="2485376" y="1491225"/>
                </a:lnTo>
                <a:lnTo>
                  <a:pt x="0" y="149122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The personal is political ..argues that problems that seem to be individual (e.g. domestic violence) were in fact systemic, structural and therefore political power)</a:t>
            </a:r>
            <a:endParaRPr lang="en-US" sz="1800" kern="1200" dirty="0"/>
          </a:p>
        </p:txBody>
      </p:sp>
      <p:sp>
        <p:nvSpPr>
          <p:cNvPr id="11" name="Freeform: Shape 10">
            <a:extLst>
              <a:ext uri="{FF2B5EF4-FFF2-40B4-BE49-F238E27FC236}">
                <a16:creationId xmlns:a16="http://schemas.microsoft.com/office/drawing/2014/main" id="{69C2F1CB-905F-49DC-9A38-62F5341054B1}"/>
              </a:ext>
            </a:extLst>
          </p:cNvPr>
          <p:cNvSpPr/>
          <p:nvPr/>
        </p:nvSpPr>
        <p:spPr>
          <a:xfrm>
            <a:off x="6121945" y="3531418"/>
            <a:ext cx="2485376" cy="1491225"/>
          </a:xfrm>
          <a:custGeom>
            <a:avLst/>
            <a:gdLst>
              <a:gd name="connsiteX0" fmla="*/ 0 w 2485376"/>
              <a:gd name="connsiteY0" fmla="*/ 0 h 1491225"/>
              <a:gd name="connsiteX1" fmla="*/ 2485376 w 2485376"/>
              <a:gd name="connsiteY1" fmla="*/ 0 h 1491225"/>
              <a:gd name="connsiteX2" fmla="*/ 2485376 w 2485376"/>
              <a:gd name="connsiteY2" fmla="*/ 1491225 h 1491225"/>
              <a:gd name="connsiteX3" fmla="*/ 0 w 2485376"/>
              <a:gd name="connsiteY3" fmla="*/ 1491225 h 1491225"/>
              <a:gd name="connsiteX4" fmla="*/ 0 w 2485376"/>
              <a:gd name="connsiteY4" fmla="*/ 0 h 149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376" h="1491225">
                <a:moveTo>
                  <a:pt x="0" y="0"/>
                </a:moveTo>
                <a:lnTo>
                  <a:pt x="2485376" y="0"/>
                </a:lnTo>
                <a:lnTo>
                  <a:pt x="2485376" y="1491225"/>
                </a:lnTo>
                <a:lnTo>
                  <a:pt x="0" y="149122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Body autonomy/reproductive autonomy</a:t>
            </a:r>
            <a:endParaRPr lang="en-US" sz="1800" kern="1200" dirty="0"/>
          </a:p>
        </p:txBody>
      </p:sp>
      <p:sp>
        <p:nvSpPr>
          <p:cNvPr id="12" name="Freeform: Shape 11">
            <a:extLst>
              <a:ext uri="{FF2B5EF4-FFF2-40B4-BE49-F238E27FC236}">
                <a16:creationId xmlns:a16="http://schemas.microsoft.com/office/drawing/2014/main" id="{953A42E9-CA4B-4E5E-BD61-F5151F98F394}"/>
              </a:ext>
            </a:extLst>
          </p:cNvPr>
          <p:cNvSpPr/>
          <p:nvPr/>
        </p:nvSpPr>
        <p:spPr>
          <a:xfrm>
            <a:off x="8855859" y="3531418"/>
            <a:ext cx="2485376" cy="1491225"/>
          </a:xfrm>
          <a:custGeom>
            <a:avLst/>
            <a:gdLst>
              <a:gd name="connsiteX0" fmla="*/ 0 w 2485376"/>
              <a:gd name="connsiteY0" fmla="*/ 0 h 1491225"/>
              <a:gd name="connsiteX1" fmla="*/ 2485376 w 2485376"/>
              <a:gd name="connsiteY1" fmla="*/ 0 h 1491225"/>
              <a:gd name="connsiteX2" fmla="*/ 2485376 w 2485376"/>
              <a:gd name="connsiteY2" fmla="*/ 1491225 h 1491225"/>
              <a:gd name="connsiteX3" fmla="*/ 0 w 2485376"/>
              <a:gd name="connsiteY3" fmla="*/ 1491225 h 1491225"/>
              <a:gd name="connsiteX4" fmla="*/ 0 w 2485376"/>
              <a:gd name="connsiteY4" fmla="*/ 0 h 149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376" h="1491225">
                <a:moveTo>
                  <a:pt x="0" y="0"/>
                </a:moveTo>
                <a:lnTo>
                  <a:pt x="2485376" y="0"/>
                </a:lnTo>
                <a:lnTo>
                  <a:pt x="2485376" y="1491225"/>
                </a:lnTo>
                <a:lnTo>
                  <a:pt x="0" y="1491225"/>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Domestic labour (2</a:t>
            </a:r>
            <a:r>
              <a:rPr lang="en-NZ" sz="1800" kern="1200" baseline="30000"/>
              <a:t>nd</a:t>
            </a:r>
            <a:r>
              <a:rPr lang="en-NZ" sz="1800" kern="1200"/>
              <a:t> shift)</a:t>
            </a:r>
            <a:endParaRPr lang="en-US" sz="1800" kern="1200"/>
          </a:p>
        </p:txBody>
      </p:sp>
      <p:sp>
        <p:nvSpPr>
          <p:cNvPr id="13" name="Freeform: Shape 12">
            <a:extLst>
              <a:ext uri="{FF2B5EF4-FFF2-40B4-BE49-F238E27FC236}">
                <a16:creationId xmlns:a16="http://schemas.microsoft.com/office/drawing/2014/main" id="{90375279-F44C-4D41-BFFF-DBCAF8980C14}"/>
              </a:ext>
            </a:extLst>
          </p:cNvPr>
          <p:cNvSpPr/>
          <p:nvPr/>
        </p:nvSpPr>
        <p:spPr>
          <a:xfrm>
            <a:off x="654116" y="5271182"/>
            <a:ext cx="2485376" cy="1491225"/>
          </a:xfrm>
          <a:custGeom>
            <a:avLst/>
            <a:gdLst>
              <a:gd name="connsiteX0" fmla="*/ 0 w 2485376"/>
              <a:gd name="connsiteY0" fmla="*/ 0 h 1491225"/>
              <a:gd name="connsiteX1" fmla="*/ 2485376 w 2485376"/>
              <a:gd name="connsiteY1" fmla="*/ 0 h 1491225"/>
              <a:gd name="connsiteX2" fmla="*/ 2485376 w 2485376"/>
              <a:gd name="connsiteY2" fmla="*/ 1491225 h 1491225"/>
              <a:gd name="connsiteX3" fmla="*/ 0 w 2485376"/>
              <a:gd name="connsiteY3" fmla="*/ 1491225 h 1491225"/>
              <a:gd name="connsiteX4" fmla="*/ 0 w 2485376"/>
              <a:gd name="connsiteY4" fmla="*/ 0 h 149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376" h="1491225">
                <a:moveTo>
                  <a:pt x="0" y="0"/>
                </a:moveTo>
                <a:lnTo>
                  <a:pt x="2485376" y="0"/>
                </a:lnTo>
                <a:lnTo>
                  <a:pt x="2485376" y="1491225"/>
                </a:lnTo>
                <a:lnTo>
                  <a:pt x="0" y="1491225"/>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Sexism in society and in work (wage gap, glass-ceiling)</a:t>
            </a:r>
            <a:endParaRPr lang="en-US" sz="1800" kern="1200"/>
          </a:p>
        </p:txBody>
      </p:sp>
      <p:sp>
        <p:nvSpPr>
          <p:cNvPr id="14" name="Freeform: Shape 13">
            <a:extLst>
              <a:ext uri="{FF2B5EF4-FFF2-40B4-BE49-F238E27FC236}">
                <a16:creationId xmlns:a16="http://schemas.microsoft.com/office/drawing/2014/main" id="{20A7D593-7EF0-4AFB-8B38-2330433CA1CD}"/>
              </a:ext>
            </a:extLst>
          </p:cNvPr>
          <p:cNvSpPr/>
          <p:nvPr/>
        </p:nvSpPr>
        <p:spPr>
          <a:xfrm>
            <a:off x="3388031" y="5271182"/>
            <a:ext cx="2485376" cy="1491225"/>
          </a:xfrm>
          <a:custGeom>
            <a:avLst/>
            <a:gdLst>
              <a:gd name="connsiteX0" fmla="*/ 0 w 2485376"/>
              <a:gd name="connsiteY0" fmla="*/ 0 h 1491225"/>
              <a:gd name="connsiteX1" fmla="*/ 2485376 w 2485376"/>
              <a:gd name="connsiteY1" fmla="*/ 0 h 1491225"/>
              <a:gd name="connsiteX2" fmla="*/ 2485376 w 2485376"/>
              <a:gd name="connsiteY2" fmla="*/ 1491225 h 1491225"/>
              <a:gd name="connsiteX3" fmla="*/ 0 w 2485376"/>
              <a:gd name="connsiteY3" fmla="*/ 1491225 h 1491225"/>
              <a:gd name="connsiteX4" fmla="*/ 0 w 2485376"/>
              <a:gd name="connsiteY4" fmla="*/ 0 h 149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376" h="1491225">
                <a:moveTo>
                  <a:pt x="0" y="0"/>
                </a:moveTo>
                <a:lnTo>
                  <a:pt x="2485376" y="0"/>
                </a:lnTo>
                <a:lnTo>
                  <a:pt x="2485376" y="1491225"/>
                </a:lnTo>
                <a:lnTo>
                  <a:pt x="0" y="1491225"/>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Gender Violence</a:t>
            </a:r>
            <a:endParaRPr lang="en-US" sz="1800" kern="1200"/>
          </a:p>
        </p:txBody>
      </p:sp>
      <p:sp>
        <p:nvSpPr>
          <p:cNvPr id="15" name="Freeform: Shape 14">
            <a:extLst>
              <a:ext uri="{FF2B5EF4-FFF2-40B4-BE49-F238E27FC236}">
                <a16:creationId xmlns:a16="http://schemas.microsoft.com/office/drawing/2014/main" id="{758B0496-AF03-4F5B-81F9-860707E46FB8}"/>
              </a:ext>
            </a:extLst>
          </p:cNvPr>
          <p:cNvSpPr/>
          <p:nvPr/>
        </p:nvSpPr>
        <p:spPr>
          <a:xfrm>
            <a:off x="6121945" y="5271182"/>
            <a:ext cx="2485376" cy="1491225"/>
          </a:xfrm>
          <a:custGeom>
            <a:avLst/>
            <a:gdLst>
              <a:gd name="connsiteX0" fmla="*/ 0 w 2485376"/>
              <a:gd name="connsiteY0" fmla="*/ 0 h 1491225"/>
              <a:gd name="connsiteX1" fmla="*/ 2485376 w 2485376"/>
              <a:gd name="connsiteY1" fmla="*/ 0 h 1491225"/>
              <a:gd name="connsiteX2" fmla="*/ 2485376 w 2485376"/>
              <a:gd name="connsiteY2" fmla="*/ 1491225 h 1491225"/>
              <a:gd name="connsiteX3" fmla="*/ 0 w 2485376"/>
              <a:gd name="connsiteY3" fmla="*/ 1491225 h 1491225"/>
              <a:gd name="connsiteX4" fmla="*/ 0 w 2485376"/>
              <a:gd name="connsiteY4" fmla="*/ 0 h 149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376" h="1491225">
                <a:moveTo>
                  <a:pt x="0" y="0"/>
                </a:moveTo>
                <a:lnTo>
                  <a:pt x="2485376" y="0"/>
                </a:lnTo>
                <a:lnTo>
                  <a:pt x="2485376" y="1491225"/>
                </a:lnTo>
                <a:lnTo>
                  <a:pt x="0" y="149122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Sexual Violence </a:t>
            </a:r>
            <a:endParaRPr lang="en-US" sz="1800" kern="1200"/>
          </a:p>
        </p:txBody>
      </p:sp>
      <p:sp>
        <p:nvSpPr>
          <p:cNvPr id="16" name="Freeform: Shape 15">
            <a:extLst>
              <a:ext uri="{FF2B5EF4-FFF2-40B4-BE49-F238E27FC236}">
                <a16:creationId xmlns:a16="http://schemas.microsoft.com/office/drawing/2014/main" id="{9CBD25C4-7CFA-44CA-8C39-E533FFEBFCE6}"/>
              </a:ext>
            </a:extLst>
          </p:cNvPr>
          <p:cNvSpPr/>
          <p:nvPr/>
        </p:nvSpPr>
        <p:spPr>
          <a:xfrm>
            <a:off x="8855859" y="5271182"/>
            <a:ext cx="2485376" cy="1491225"/>
          </a:xfrm>
          <a:custGeom>
            <a:avLst/>
            <a:gdLst>
              <a:gd name="connsiteX0" fmla="*/ 0 w 2485376"/>
              <a:gd name="connsiteY0" fmla="*/ 0 h 1491225"/>
              <a:gd name="connsiteX1" fmla="*/ 2485376 w 2485376"/>
              <a:gd name="connsiteY1" fmla="*/ 0 h 1491225"/>
              <a:gd name="connsiteX2" fmla="*/ 2485376 w 2485376"/>
              <a:gd name="connsiteY2" fmla="*/ 1491225 h 1491225"/>
              <a:gd name="connsiteX3" fmla="*/ 0 w 2485376"/>
              <a:gd name="connsiteY3" fmla="*/ 1491225 h 1491225"/>
              <a:gd name="connsiteX4" fmla="*/ 0 w 2485376"/>
              <a:gd name="connsiteY4" fmla="*/ 0 h 149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376" h="1491225">
                <a:moveTo>
                  <a:pt x="0" y="0"/>
                </a:moveTo>
                <a:lnTo>
                  <a:pt x="2485376" y="0"/>
                </a:lnTo>
                <a:lnTo>
                  <a:pt x="2485376" y="1491225"/>
                </a:lnTo>
                <a:lnTo>
                  <a:pt x="0" y="149122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Objectification (media)  </a:t>
            </a:r>
            <a:endParaRPr lang="en-US" sz="1800" kern="1200"/>
          </a:p>
        </p:txBody>
      </p:sp>
    </p:spTree>
    <p:extLst>
      <p:ext uri="{BB962C8B-B14F-4D97-AF65-F5344CB8AC3E}">
        <p14:creationId xmlns:p14="http://schemas.microsoft.com/office/powerpoint/2010/main" val="67917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6A679D3-6E91-464E-B214-A26573541791}"/>
              </a:ext>
            </a:extLst>
          </p:cNvPr>
          <p:cNvSpPr/>
          <p:nvPr/>
        </p:nvSpPr>
        <p:spPr>
          <a:xfrm>
            <a:off x="867392" y="1801905"/>
            <a:ext cx="2445630" cy="1467378"/>
          </a:xfrm>
          <a:custGeom>
            <a:avLst/>
            <a:gdLst>
              <a:gd name="connsiteX0" fmla="*/ 0 w 2445630"/>
              <a:gd name="connsiteY0" fmla="*/ 0 h 1467378"/>
              <a:gd name="connsiteX1" fmla="*/ 2445630 w 2445630"/>
              <a:gd name="connsiteY1" fmla="*/ 0 h 1467378"/>
              <a:gd name="connsiteX2" fmla="*/ 2445630 w 2445630"/>
              <a:gd name="connsiteY2" fmla="*/ 1467378 h 1467378"/>
              <a:gd name="connsiteX3" fmla="*/ 0 w 2445630"/>
              <a:gd name="connsiteY3" fmla="*/ 1467378 h 1467378"/>
              <a:gd name="connsiteX4" fmla="*/ 0 w 2445630"/>
              <a:gd name="connsiteY4" fmla="*/ 0 h 146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630" h="1467378">
                <a:moveTo>
                  <a:pt x="0" y="0"/>
                </a:moveTo>
                <a:lnTo>
                  <a:pt x="2445630" y="0"/>
                </a:lnTo>
                <a:lnTo>
                  <a:pt x="2445630" y="1467378"/>
                </a:lnTo>
                <a:lnTo>
                  <a:pt x="0" y="14673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Gender as social construct</a:t>
            </a:r>
            <a:endParaRPr lang="en-US" sz="1800" kern="1200"/>
          </a:p>
        </p:txBody>
      </p:sp>
      <p:sp>
        <p:nvSpPr>
          <p:cNvPr id="4" name="Freeform: Shape 3">
            <a:extLst>
              <a:ext uri="{FF2B5EF4-FFF2-40B4-BE49-F238E27FC236}">
                <a16:creationId xmlns:a16="http://schemas.microsoft.com/office/drawing/2014/main" id="{6A480ADA-03C4-45FB-8F10-2BF47B366AE8}"/>
              </a:ext>
            </a:extLst>
          </p:cNvPr>
          <p:cNvSpPr/>
          <p:nvPr/>
        </p:nvSpPr>
        <p:spPr>
          <a:xfrm>
            <a:off x="3557585" y="1801905"/>
            <a:ext cx="2445630" cy="1467378"/>
          </a:xfrm>
          <a:custGeom>
            <a:avLst/>
            <a:gdLst>
              <a:gd name="connsiteX0" fmla="*/ 0 w 2445630"/>
              <a:gd name="connsiteY0" fmla="*/ 0 h 1467378"/>
              <a:gd name="connsiteX1" fmla="*/ 2445630 w 2445630"/>
              <a:gd name="connsiteY1" fmla="*/ 0 h 1467378"/>
              <a:gd name="connsiteX2" fmla="*/ 2445630 w 2445630"/>
              <a:gd name="connsiteY2" fmla="*/ 1467378 h 1467378"/>
              <a:gd name="connsiteX3" fmla="*/ 0 w 2445630"/>
              <a:gd name="connsiteY3" fmla="*/ 1467378 h 1467378"/>
              <a:gd name="connsiteX4" fmla="*/ 0 w 2445630"/>
              <a:gd name="connsiteY4" fmla="*/ 0 h 146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630" h="1467378">
                <a:moveTo>
                  <a:pt x="0" y="0"/>
                </a:moveTo>
                <a:lnTo>
                  <a:pt x="2445630" y="0"/>
                </a:lnTo>
                <a:lnTo>
                  <a:pt x="2445630" y="1467378"/>
                </a:lnTo>
                <a:lnTo>
                  <a:pt x="0" y="146737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The need for Intersectional analysis </a:t>
            </a:r>
            <a:endParaRPr lang="en-US" sz="1800" kern="1200" dirty="0"/>
          </a:p>
        </p:txBody>
      </p:sp>
      <p:sp>
        <p:nvSpPr>
          <p:cNvPr id="6" name="Freeform: Shape 5">
            <a:extLst>
              <a:ext uri="{FF2B5EF4-FFF2-40B4-BE49-F238E27FC236}">
                <a16:creationId xmlns:a16="http://schemas.microsoft.com/office/drawing/2014/main" id="{0057D2C1-CDF3-44B7-93A2-71BB6CA3ACFC}"/>
              </a:ext>
            </a:extLst>
          </p:cNvPr>
          <p:cNvSpPr/>
          <p:nvPr/>
        </p:nvSpPr>
        <p:spPr>
          <a:xfrm>
            <a:off x="6247778" y="1801905"/>
            <a:ext cx="2445630" cy="1467378"/>
          </a:xfrm>
          <a:custGeom>
            <a:avLst/>
            <a:gdLst>
              <a:gd name="connsiteX0" fmla="*/ 0 w 2445630"/>
              <a:gd name="connsiteY0" fmla="*/ 0 h 1467378"/>
              <a:gd name="connsiteX1" fmla="*/ 2445630 w 2445630"/>
              <a:gd name="connsiteY1" fmla="*/ 0 h 1467378"/>
              <a:gd name="connsiteX2" fmla="*/ 2445630 w 2445630"/>
              <a:gd name="connsiteY2" fmla="*/ 1467378 h 1467378"/>
              <a:gd name="connsiteX3" fmla="*/ 0 w 2445630"/>
              <a:gd name="connsiteY3" fmla="*/ 1467378 h 1467378"/>
              <a:gd name="connsiteX4" fmla="*/ 0 w 2445630"/>
              <a:gd name="connsiteY4" fmla="*/ 0 h 146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630" h="1467378">
                <a:moveTo>
                  <a:pt x="0" y="0"/>
                </a:moveTo>
                <a:lnTo>
                  <a:pt x="2445630" y="0"/>
                </a:lnTo>
                <a:lnTo>
                  <a:pt x="2445630" y="1467378"/>
                </a:lnTo>
                <a:lnTo>
                  <a:pt x="0" y="146737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Watch: </a:t>
            </a:r>
            <a:r>
              <a:rPr lang="en-NZ" sz="1800" kern="1200" dirty="0">
                <a:solidFill>
                  <a:schemeClr val="tx1"/>
                </a:solidFill>
                <a:hlinkClick r:id="rId2">
                  <a:extLst>
                    <a:ext uri="{A12FA001-AC4F-418D-AE19-62706E023703}">
                      <ahyp:hlinkClr xmlns:ahyp="http://schemas.microsoft.com/office/drawing/2018/hyperlinkcolor" val="tx"/>
                    </a:ext>
                  </a:extLst>
                </a:hlinkClick>
              </a:rPr>
              <a:t>Intersectionality</a:t>
            </a:r>
            <a:r>
              <a:rPr lang="en-NZ" sz="1800" kern="1200" dirty="0">
                <a:solidFill>
                  <a:schemeClr val="tx1"/>
                </a:solidFill>
              </a:rPr>
              <a:t> </a:t>
            </a:r>
            <a:endParaRPr lang="en-US" sz="1800" kern="1200" dirty="0">
              <a:solidFill>
                <a:schemeClr val="tx1"/>
              </a:solidFill>
            </a:endParaRPr>
          </a:p>
        </p:txBody>
      </p:sp>
      <p:sp>
        <p:nvSpPr>
          <p:cNvPr id="7" name="Freeform: Shape 6">
            <a:extLst>
              <a:ext uri="{FF2B5EF4-FFF2-40B4-BE49-F238E27FC236}">
                <a16:creationId xmlns:a16="http://schemas.microsoft.com/office/drawing/2014/main" id="{213FC064-3DDE-4FE9-9215-180657E3764C}"/>
              </a:ext>
            </a:extLst>
          </p:cNvPr>
          <p:cNvSpPr/>
          <p:nvPr/>
        </p:nvSpPr>
        <p:spPr>
          <a:xfrm>
            <a:off x="8937971" y="1801905"/>
            <a:ext cx="2445630" cy="1467378"/>
          </a:xfrm>
          <a:custGeom>
            <a:avLst/>
            <a:gdLst>
              <a:gd name="connsiteX0" fmla="*/ 0 w 2445630"/>
              <a:gd name="connsiteY0" fmla="*/ 0 h 1467378"/>
              <a:gd name="connsiteX1" fmla="*/ 2445630 w 2445630"/>
              <a:gd name="connsiteY1" fmla="*/ 0 h 1467378"/>
              <a:gd name="connsiteX2" fmla="*/ 2445630 w 2445630"/>
              <a:gd name="connsiteY2" fmla="*/ 1467378 h 1467378"/>
              <a:gd name="connsiteX3" fmla="*/ 0 w 2445630"/>
              <a:gd name="connsiteY3" fmla="*/ 1467378 h 1467378"/>
              <a:gd name="connsiteX4" fmla="*/ 0 w 2445630"/>
              <a:gd name="connsiteY4" fmla="*/ 0 h 146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630" h="1467378">
                <a:moveTo>
                  <a:pt x="0" y="0"/>
                </a:moveTo>
                <a:lnTo>
                  <a:pt x="2445630" y="0"/>
                </a:lnTo>
                <a:lnTo>
                  <a:pt x="2445630" y="1467378"/>
                </a:lnTo>
                <a:lnTo>
                  <a:pt x="0" y="146737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Trans rights </a:t>
            </a:r>
            <a:endParaRPr lang="en-US" sz="1800" kern="1200"/>
          </a:p>
        </p:txBody>
      </p:sp>
      <p:sp>
        <p:nvSpPr>
          <p:cNvPr id="9" name="Freeform: Shape 8">
            <a:extLst>
              <a:ext uri="{FF2B5EF4-FFF2-40B4-BE49-F238E27FC236}">
                <a16:creationId xmlns:a16="http://schemas.microsoft.com/office/drawing/2014/main" id="{0DF0BFC5-2192-49D7-B1AB-774561879F1F}"/>
              </a:ext>
            </a:extLst>
          </p:cNvPr>
          <p:cNvSpPr/>
          <p:nvPr/>
        </p:nvSpPr>
        <p:spPr>
          <a:xfrm>
            <a:off x="867392" y="3513846"/>
            <a:ext cx="2445630" cy="1467378"/>
          </a:xfrm>
          <a:custGeom>
            <a:avLst/>
            <a:gdLst>
              <a:gd name="connsiteX0" fmla="*/ 0 w 2445630"/>
              <a:gd name="connsiteY0" fmla="*/ 0 h 1467378"/>
              <a:gd name="connsiteX1" fmla="*/ 2445630 w 2445630"/>
              <a:gd name="connsiteY1" fmla="*/ 0 h 1467378"/>
              <a:gd name="connsiteX2" fmla="*/ 2445630 w 2445630"/>
              <a:gd name="connsiteY2" fmla="*/ 1467378 h 1467378"/>
              <a:gd name="connsiteX3" fmla="*/ 0 w 2445630"/>
              <a:gd name="connsiteY3" fmla="*/ 1467378 h 1467378"/>
              <a:gd name="connsiteX4" fmla="*/ 0 w 2445630"/>
              <a:gd name="connsiteY4" fmla="*/ 0 h 146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630" h="1467378">
                <a:moveTo>
                  <a:pt x="0" y="0"/>
                </a:moveTo>
                <a:lnTo>
                  <a:pt x="2445630" y="0"/>
                </a:lnTo>
                <a:lnTo>
                  <a:pt x="2445630" y="1467378"/>
                </a:lnTo>
                <a:lnTo>
                  <a:pt x="0" y="146737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Indigenous rights </a:t>
            </a:r>
            <a:endParaRPr lang="en-US" sz="1800" kern="1200"/>
          </a:p>
        </p:txBody>
      </p:sp>
      <p:sp>
        <p:nvSpPr>
          <p:cNvPr id="10" name="Freeform: Shape 9">
            <a:extLst>
              <a:ext uri="{FF2B5EF4-FFF2-40B4-BE49-F238E27FC236}">
                <a16:creationId xmlns:a16="http://schemas.microsoft.com/office/drawing/2014/main" id="{16EB850D-9CEF-4671-B850-CB7584E04452}"/>
              </a:ext>
            </a:extLst>
          </p:cNvPr>
          <p:cNvSpPr/>
          <p:nvPr/>
        </p:nvSpPr>
        <p:spPr>
          <a:xfrm>
            <a:off x="3557585" y="3513846"/>
            <a:ext cx="2445630" cy="1467378"/>
          </a:xfrm>
          <a:custGeom>
            <a:avLst/>
            <a:gdLst>
              <a:gd name="connsiteX0" fmla="*/ 0 w 2445630"/>
              <a:gd name="connsiteY0" fmla="*/ 0 h 1467378"/>
              <a:gd name="connsiteX1" fmla="*/ 2445630 w 2445630"/>
              <a:gd name="connsiteY1" fmla="*/ 0 h 1467378"/>
              <a:gd name="connsiteX2" fmla="*/ 2445630 w 2445630"/>
              <a:gd name="connsiteY2" fmla="*/ 1467378 h 1467378"/>
              <a:gd name="connsiteX3" fmla="*/ 0 w 2445630"/>
              <a:gd name="connsiteY3" fmla="*/ 1467378 h 1467378"/>
              <a:gd name="connsiteX4" fmla="*/ 0 w 2445630"/>
              <a:gd name="connsiteY4" fmla="*/ 0 h 146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630" h="1467378">
                <a:moveTo>
                  <a:pt x="0" y="0"/>
                </a:moveTo>
                <a:lnTo>
                  <a:pt x="2445630" y="0"/>
                </a:lnTo>
                <a:lnTo>
                  <a:pt x="2445630" y="1467378"/>
                </a:lnTo>
                <a:lnTo>
                  <a:pt x="0" y="14673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Identity Politics and the Politics of Identity</a:t>
            </a:r>
            <a:endParaRPr lang="en-US" sz="1800" kern="1200"/>
          </a:p>
        </p:txBody>
      </p:sp>
      <p:sp>
        <p:nvSpPr>
          <p:cNvPr id="11" name="Freeform: Shape 10">
            <a:extLst>
              <a:ext uri="{FF2B5EF4-FFF2-40B4-BE49-F238E27FC236}">
                <a16:creationId xmlns:a16="http://schemas.microsoft.com/office/drawing/2014/main" id="{1CA33705-76B0-4328-A348-84343D5BC411}"/>
              </a:ext>
            </a:extLst>
          </p:cNvPr>
          <p:cNvSpPr/>
          <p:nvPr/>
        </p:nvSpPr>
        <p:spPr>
          <a:xfrm>
            <a:off x="6247778" y="3513846"/>
            <a:ext cx="2445630" cy="1467378"/>
          </a:xfrm>
          <a:custGeom>
            <a:avLst/>
            <a:gdLst>
              <a:gd name="connsiteX0" fmla="*/ 0 w 2445630"/>
              <a:gd name="connsiteY0" fmla="*/ 0 h 1467378"/>
              <a:gd name="connsiteX1" fmla="*/ 2445630 w 2445630"/>
              <a:gd name="connsiteY1" fmla="*/ 0 h 1467378"/>
              <a:gd name="connsiteX2" fmla="*/ 2445630 w 2445630"/>
              <a:gd name="connsiteY2" fmla="*/ 1467378 h 1467378"/>
              <a:gd name="connsiteX3" fmla="*/ 0 w 2445630"/>
              <a:gd name="connsiteY3" fmla="*/ 1467378 h 1467378"/>
              <a:gd name="connsiteX4" fmla="*/ 0 w 2445630"/>
              <a:gd name="connsiteY4" fmla="*/ 0 h 146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630" h="1467378">
                <a:moveTo>
                  <a:pt x="0" y="0"/>
                </a:moveTo>
                <a:lnTo>
                  <a:pt x="2445630" y="0"/>
                </a:lnTo>
                <a:lnTo>
                  <a:pt x="2445630" y="1467378"/>
                </a:lnTo>
                <a:lnTo>
                  <a:pt x="0" y="146737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Queer theory </a:t>
            </a:r>
            <a:endParaRPr lang="en-US" sz="1800" kern="1200"/>
          </a:p>
        </p:txBody>
      </p:sp>
      <p:sp>
        <p:nvSpPr>
          <p:cNvPr id="12" name="Freeform: Shape 11">
            <a:extLst>
              <a:ext uri="{FF2B5EF4-FFF2-40B4-BE49-F238E27FC236}">
                <a16:creationId xmlns:a16="http://schemas.microsoft.com/office/drawing/2014/main" id="{8859D8BB-666F-4CD8-9C4B-1761608CCB09}"/>
              </a:ext>
            </a:extLst>
          </p:cNvPr>
          <p:cNvSpPr/>
          <p:nvPr/>
        </p:nvSpPr>
        <p:spPr>
          <a:xfrm>
            <a:off x="8937971" y="3513846"/>
            <a:ext cx="2445630" cy="1467378"/>
          </a:xfrm>
          <a:custGeom>
            <a:avLst/>
            <a:gdLst>
              <a:gd name="connsiteX0" fmla="*/ 0 w 2445630"/>
              <a:gd name="connsiteY0" fmla="*/ 0 h 1467378"/>
              <a:gd name="connsiteX1" fmla="*/ 2445630 w 2445630"/>
              <a:gd name="connsiteY1" fmla="*/ 0 h 1467378"/>
              <a:gd name="connsiteX2" fmla="*/ 2445630 w 2445630"/>
              <a:gd name="connsiteY2" fmla="*/ 1467378 h 1467378"/>
              <a:gd name="connsiteX3" fmla="*/ 0 w 2445630"/>
              <a:gd name="connsiteY3" fmla="*/ 1467378 h 1467378"/>
              <a:gd name="connsiteX4" fmla="*/ 0 w 2445630"/>
              <a:gd name="connsiteY4" fmla="*/ 0 h 146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630" h="1467378">
                <a:moveTo>
                  <a:pt x="0" y="0"/>
                </a:moveTo>
                <a:lnTo>
                  <a:pt x="2445630" y="0"/>
                </a:lnTo>
                <a:lnTo>
                  <a:pt x="2445630" y="1467378"/>
                </a:lnTo>
                <a:lnTo>
                  <a:pt x="0" y="146737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#metoo</a:t>
            </a:r>
            <a:endParaRPr lang="en-US" sz="1800" kern="1200"/>
          </a:p>
        </p:txBody>
      </p:sp>
      <p:sp>
        <p:nvSpPr>
          <p:cNvPr id="13" name="Freeform: Shape 12">
            <a:extLst>
              <a:ext uri="{FF2B5EF4-FFF2-40B4-BE49-F238E27FC236}">
                <a16:creationId xmlns:a16="http://schemas.microsoft.com/office/drawing/2014/main" id="{A746059D-6492-4936-AD11-443EC0EE08B0}"/>
              </a:ext>
            </a:extLst>
          </p:cNvPr>
          <p:cNvSpPr/>
          <p:nvPr/>
        </p:nvSpPr>
        <p:spPr>
          <a:xfrm>
            <a:off x="867392" y="5225787"/>
            <a:ext cx="2445630" cy="1467378"/>
          </a:xfrm>
          <a:custGeom>
            <a:avLst/>
            <a:gdLst>
              <a:gd name="connsiteX0" fmla="*/ 0 w 2445630"/>
              <a:gd name="connsiteY0" fmla="*/ 0 h 1467378"/>
              <a:gd name="connsiteX1" fmla="*/ 2445630 w 2445630"/>
              <a:gd name="connsiteY1" fmla="*/ 0 h 1467378"/>
              <a:gd name="connsiteX2" fmla="*/ 2445630 w 2445630"/>
              <a:gd name="connsiteY2" fmla="*/ 1467378 h 1467378"/>
              <a:gd name="connsiteX3" fmla="*/ 0 w 2445630"/>
              <a:gd name="connsiteY3" fmla="*/ 1467378 h 1467378"/>
              <a:gd name="connsiteX4" fmla="*/ 0 w 2445630"/>
              <a:gd name="connsiteY4" fmla="*/ 0 h 146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630" h="1467378">
                <a:moveTo>
                  <a:pt x="0" y="0"/>
                </a:moveTo>
                <a:lnTo>
                  <a:pt x="2445630" y="0"/>
                </a:lnTo>
                <a:lnTo>
                  <a:pt x="2445630" y="1467378"/>
                </a:lnTo>
                <a:lnTo>
                  <a:pt x="0" y="146737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Consent culture</a:t>
            </a:r>
            <a:endParaRPr lang="en-US" sz="1800" kern="1200"/>
          </a:p>
        </p:txBody>
      </p:sp>
      <p:sp>
        <p:nvSpPr>
          <p:cNvPr id="14" name="Freeform: Shape 13">
            <a:extLst>
              <a:ext uri="{FF2B5EF4-FFF2-40B4-BE49-F238E27FC236}">
                <a16:creationId xmlns:a16="http://schemas.microsoft.com/office/drawing/2014/main" id="{342CF3A4-4F55-4790-ABA8-C94D2BFAFF76}"/>
              </a:ext>
            </a:extLst>
          </p:cNvPr>
          <p:cNvSpPr/>
          <p:nvPr/>
        </p:nvSpPr>
        <p:spPr>
          <a:xfrm>
            <a:off x="3557585" y="5225787"/>
            <a:ext cx="2445630" cy="1467378"/>
          </a:xfrm>
          <a:custGeom>
            <a:avLst/>
            <a:gdLst>
              <a:gd name="connsiteX0" fmla="*/ 0 w 2445630"/>
              <a:gd name="connsiteY0" fmla="*/ 0 h 1467378"/>
              <a:gd name="connsiteX1" fmla="*/ 2445630 w 2445630"/>
              <a:gd name="connsiteY1" fmla="*/ 0 h 1467378"/>
              <a:gd name="connsiteX2" fmla="*/ 2445630 w 2445630"/>
              <a:gd name="connsiteY2" fmla="*/ 1467378 h 1467378"/>
              <a:gd name="connsiteX3" fmla="*/ 0 w 2445630"/>
              <a:gd name="connsiteY3" fmla="*/ 1467378 h 1467378"/>
              <a:gd name="connsiteX4" fmla="*/ 0 w 2445630"/>
              <a:gd name="connsiteY4" fmla="*/ 0 h 146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630" h="1467378">
                <a:moveTo>
                  <a:pt x="0" y="0"/>
                </a:moveTo>
                <a:lnTo>
                  <a:pt x="2445630" y="0"/>
                </a:lnTo>
                <a:lnTo>
                  <a:pt x="2445630" y="1467378"/>
                </a:lnTo>
                <a:lnTo>
                  <a:pt x="0" y="146737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NZ" sz="1800" kern="1200"/>
              <a:t>Constructions of Masculinity</a:t>
            </a:r>
            <a:endParaRPr lang="en-US" sz="1800" kern="1200"/>
          </a:p>
          <a:p>
            <a:pPr marL="114300" lvl="1" indent="-114300" algn="l" defTabSz="622300">
              <a:lnSpc>
                <a:spcPct val="90000"/>
              </a:lnSpc>
              <a:spcBef>
                <a:spcPct val="0"/>
              </a:spcBef>
              <a:spcAft>
                <a:spcPct val="15000"/>
              </a:spcAft>
              <a:buChar char="•"/>
            </a:pPr>
            <a:r>
              <a:rPr lang="en-NZ" sz="1400" kern="1200"/>
              <a:t>Hegemonic masculinity </a:t>
            </a:r>
            <a:endParaRPr lang="en-US" sz="1400" kern="1200"/>
          </a:p>
          <a:p>
            <a:pPr marL="114300" lvl="1" indent="-114300" algn="l" defTabSz="622300">
              <a:lnSpc>
                <a:spcPct val="90000"/>
              </a:lnSpc>
              <a:spcBef>
                <a:spcPct val="0"/>
              </a:spcBef>
              <a:spcAft>
                <a:spcPct val="15000"/>
              </a:spcAft>
              <a:buChar char="•"/>
            </a:pPr>
            <a:r>
              <a:rPr lang="en-NZ" sz="1400" kern="1200"/>
              <a:t>Toxic masculinity</a:t>
            </a:r>
            <a:endParaRPr lang="en-US" sz="1400" kern="1200"/>
          </a:p>
          <a:p>
            <a:pPr marL="114300" lvl="1" indent="-114300" algn="l" defTabSz="622300">
              <a:lnSpc>
                <a:spcPct val="90000"/>
              </a:lnSpc>
              <a:spcBef>
                <a:spcPct val="0"/>
              </a:spcBef>
              <a:spcAft>
                <a:spcPct val="15000"/>
              </a:spcAft>
              <a:buChar char="•"/>
            </a:pPr>
            <a:r>
              <a:rPr lang="en-NZ" sz="1400" kern="1200"/>
              <a:t>Alternative Masculinities  </a:t>
            </a:r>
            <a:endParaRPr lang="en-US" sz="1400" kern="1200"/>
          </a:p>
        </p:txBody>
      </p:sp>
      <p:sp>
        <p:nvSpPr>
          <p:cNvPr id="15" name="Freeform: Shape 14">
            <a:extLst>
              <a:ext uri="{FF2B5EF4-FFF2-40B4-BE49-F238E27FC236}">
                <a16:creationId xmlns:a16="http://schemas.microsoft.com/office/drawing/2014/main" id="{39D7439A-835C-48E1-B2D2-60750AB8AEB0}"/>
              </a:ext>
            </a:extLst>
          </p:cNvPr>
          <p:cNvSpPr/>
          <p:nvPr/>
        </p:nvSpPr>
        <p:spPr>
          <a:xfrm>
            <a:off x="6247778" y="5225787"/>
            <a:ext cx="2445630" cy="1467378"/>
          </a:xfrm>
          <a:custGeom>
            <a:avLst/>
            <a:gdLst>
              <a:gd name="connsiteX0" fmla="*/ 0 w 2445630"/>
              <a:gd name="connsiteY0" fmla="*/ 0 h 1467378"/>
              <a:gd name="connsiteX1" fmla="*/ 2445630 w 2445630"/>
              <a:gd name="connsiteY1" fmla="*/ 0 h 1467378"/>
              <a:gd name="connsiteX2" fmla="*/ 2445630 w 2445630"/>
              <a:gd name="connsiteY2" fmla="*/ 1467378 h 1467378"/>
              <a:gd name="connsiteX3" fmla="*/ 0 w 2445630"/>
              <a:gd name="connsiteY3" fmla="*/ 1467378 h 1467378"/>
              <a:gd name="connsiteX4" fmla="*/ 0 w 2445630"/>
              <a:gd name="connsiteY4" fmla="*/ 0 h 146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630" h="1467378">
                <a:moveTo>
                  <a:pt x="0" y="0"/>
                </a:moveTo>
                <a:lnTo>
                  <a:pt x="2445630" y="0"/>
                </a:lnTo>
                <a:lnTo>
                  <a:pt x="2445630" y="1467378"/>
                </a:lnTo>
                <a:lnTo>
                  <a:pt x="0" y="14673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Body shaming </a:t>
            </a:r>
          </a:p>
          <a:p>
            <a:pPr marL="0" lvl="0" indent="0" algn="ctr" defTabSz="800100">
              <a:lnSpc>
                <a:spcPct val="90000"/>
              </a:lnSpc>
              <a:spcBef>
                <a:spcPct val="0"/>
              </a:spcBef>
              <a:spcAft>
                <a:spcPct val="35000"/>
              </a:spcAft>
              <a:buNone/>
            </a:pPr>
            <a:r>
              <a:rPr lang="en-NZ" dirty="0"/>
              <a:t>Social constructions of beauty </a:t>
            </a:r>
            <a:r>
              <a:rPr lang="en-NZ" sz="1800" kern="1200" dirty="0"/>
              <a:t> </a:t>
            </a:r>
            <a:endParaRPr lang="en-US" sz="1800" kern="1200" dirty="0"/>
          </a:p>
        </p:txBody>
      </p:sp>
      <p:sp>
        <p:nvSpPr>
          <p:cNvPr id="16" name="Freeform: Shape 15">
            <a:extLst>
              <a:ext uri="{FF2B5EF4-FFF2-40B4-BE49-F238E27FC236}">
                <a16:creationId xmlns:a16="http://schemas.microsoft.com/office/drawing/2014/main" id="{982CAF98-ED52-45BF-AFA1-350BCCC8E488}"/>
              </a:ext>
            </a:extLst>
          </p:cNvPr>
          <p:cNvSpPr/>
          <p:nvPr/>
        </p:nvSpPr>
        <p:spPr>
          <a:xfrm>
            <a:off x="8937971" y="5225787"/>
            <a:ext cx="2445630" cy="1467378"/>
          </a:xfrm>
          <a:custGeom>
            <a:avLst/>
            <a:gdLst>
              <a:gd name="connsiteX0" fmla="*/ 0 w 2445630"/>
              <a:gd name="connsiteY0" fmla="*/ 0 h 1467378"/>
              <a:gd name="connsiteX1" fmla="*/ 2445630 w 2445630"/>
              <a:gd name="connsiteY1" fmla="*/ 0 h 1467378"/>
              <a:gd name="connsiteX2" fmla="*/ 2445630 w 2445630"/>
              <a:gd name="connsiteY2" fmla="*/ 1467378 h 1467378"/>
              <a:gd name="connsiteX3" fmla="*/ 0 w 2445630"/>
              <a:gd name="connsiteY3" fmla="*/ 1467378 h 1467378"/>
              <a:gd name="connsiteX4" fmla="*/ 0 w 2445630"/>
              <a:gd name="connsiteY4" fmla="*/ 0 h 146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630" h="1467378">
                <a:moveTo>
                  <a:pt x="0" y="0"/>
                </a:moveTo>
                <a:lnTo>
                  <a:pt x="2445630" y="0"/>
                </a:lnTo>
                <a:lnTo>
                  <a:pt x="2445630" y="1467378"/>
                </a:lnTo>
                <a:lnTo>
                  <a:pt x="0" y="146737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Sex positivity</a:t>
            </a:r>
            <a:endParaRPr lang="en-US" sz="1800" kern="1200"/>
          </a:p>
        </p:txBody>
      </p:sp>
      <p:sp>
        <p:nvSpPr>
          <p:cNvPr id="8" name="Title 1">
            <a:extLst>
              <a:ext uri="{FF2B5EF4-FFF2-40B4-BE49-F238E27FC236}">
                <a16:creationId xmlns:a16="http://schemas.microsoft.com/office/drawing/2014/main" id="{08895616-54C0-4637-B53E-788EEBA9A56C}"/>
              </a:ext>
            </a:extLst>
          </p:cNvPr>
          <p:cNvSpPr>
            <a:spLocks noGrp="1"/>
          </p:cNvSpPr>
          <p:nvPr>
            <p:ph type="title"/>
          </p:nvPr>
        </p:nvSpPr>
        <p:spPr>
          <a:xfrm>
            <a:off x="1023938" y="585788"/>
            <a:ext cx="9720262" cy="1498600"/>
          </a:xfrm>
        </p:spPr>
        <p:txBody>
          <a:bodyPr>
            <a:normAutofit/>
          </a:bodyPr>
          <a:lstStyle/>
          <a:p>
            <a:r>
              <a:rPr lang="en-NZ" sz="4400" dirty="0"/>
              <a:t>Key feminist ideas/areas of focus </a:t>
            </a:r>
          </a:p>
        </p:txBody>
      </p:sp>
    </p:spTree>
    <p:extLst>
      <p:ext uri="{BB962C8B-B14F-4D97-AF65-F5344CB8AC3E}">
        <p14:creationId xmlns:p14="http://schemas.microsoft.com/office/powerpoint/2010/main" val="54316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376D-10F8-438C-8E06-1E258C83B112}"/>
              </a:ext>
            </a:extLst>
          </p:cNvPr>
          <p:cNvSpPr>
            <a:spLocks noGrp="1"/>
          </p:cNvSpPr>
          <p:nvPr>
            <p:ph type="title"/>
          </p:nvPr>
        </p:nvSpPr>
        <p:spPr>
          <a:xfrm>
            <a:off x="1043792" y="248478"/>
            <a:ext cx="9720072" cy="1499616"/>
          </a:xfrm>
        </p:spPr>
        <p:txBody>
          <a:bodyPr/>
          <a:lstStyle/>
          <a:p>
            <a:pPr algn="ctr"/>
            <a:r>
              <a:rPr lang="en-NZ" dirty="0"/>
              <a:t>Key concepts </a:t>
            </a:r>
          </a:p>
        </p:txBody>
      </p:sp>
      <p:sp>
        <p:nvSpPr>
          <p:cNvPr id="6" name="Freeform: Shape 5">
            <a:extLst>
              <a:ext uri="{FF2B5EF4-FFF2-40B4-BE49-F238E27FC236}">
                <a16:creationId xmlns:a16="http://schemas.microsoft.com/office/drawing/2014/main" id="{2359EB2C-533B-44BA-B66D-30299A620F09}"/>
              </a:ext>
            </a:extLst>
          </p:cNvPr>
          <p:cNvSpPr/>
          <p:nvPr/>
        </p:nvSpPr>
        <p:spPr>
          <a:xfrm>
            <a:off x="646043" y="1706157"/>
            <a:ext cx="10962861" cy="1178190"/>
          </a:xfrm>
          <a:custGeom>
            <a:avLst/>
            <a:gdLst>
              <a:gd name="connsiteX0" fmla="*/ 0 w 10962861"/>
              <a:gd name="connsiteY0" fmla="*/ 196369 h 1178190"/>
              <a:gd name="connsiteX1" fmla="*/ 196369 w 10962861"/>
              <a:gd name="connsiteY1" fmla="*/ 0 h 1178190"/>
              <a:gd name="connsiteX2" fmla="*/ 10766492 w 10962861"/>
              <a:gd name="connsiteY2" fmla="*/ 0 h 1178190"/>
              <a:gd name="connsiteX3" fmla="*/ 10962861 w 10962861"/>
              <a:gd name="connsiteY3" fmla="*/ 196369 h 1178190"/>
              <a:gd name="connsiteX4" fmla="*/ 10962861 w 10962861"/>
              <a:gd name="connsiteY4" fmla="*/ 981821 h 1178190"/>
              <a:gd name="connsiteX5" fmla="*/ 10766492 w 10962861"/>
              <a:gd name="connsiteY5" fmla="*/ 1178190 h 1178190"/>
              <a:gd name="connsiteX6" fmla="*/ 196369 w 10962861"/>
              <a:gd name="connsiteY6" fmla="*/ 1178190 h 1178190"/>
              <a:gd name="connsiteX7" fmla="*/ 0 w 10962861"/>
              <a:gd name="connsiteY7" fmla="*/ 981821 h 1178190"/>
              <a:gd name="connsiteX8" fmla="*/ 0 w 10962861"/>
              <a:gd name="connsiteY8" fmla="*/ 196369 h 11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2861" h="1178190">
                <a:moveTo>
                  <a:pt x="0" y="196369"/>
                </a:moveTo>
                <a:cubicBezTo>
                  <a:pt x="0" y="87917"/>
                  <a:pt x="87917" y="0"/>
                  <a:pt x="196369" y="0"/>
                </a:cubicBezTo>
                <a:lnTo>
                  <a:pt x="10766492" y="0"/>
                </a:lnTo>
                <a:cubicBezTo>
                  <a:pt x="10874944" y="0"/>
                  <a:pt x="10962861" y="87917"/>
                  <a:pt x="10962861" y="196369"/>
                </a:cubicBezTo>
                <a:lnTo>
                  <a:pt x="10962861" y="981821"/>
                </a:lnTo>
                <a:cubicBezTo>
                  <a:pt x="10962861" y="1090273"/>
                  <a:pt x="10874944" y="1178190"/>
                  <a:pt x="10766492" y="1178190"/>
                </a:cubicBezTo>
                <a:lnTo>
                  <a:pt x="196369" y="1178190"/>
                </a:lnTo>
                <a:cubicBezTo>
                  <a:pt x="87917" y="1178190"/>
                  <a:pt x="0" y="1090273"/>
                  <a:pt x="0" y="981821"/>
                </a:cubicBezTo>
                <a:lnTo>
                  <a:pt x="0" y="19636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904" tIns="129904" rIns="129904" bIns="129904" numCol="1" spcCol="1270" anchor="ctr" anchorCtr="0">
            <a:noAutofit/>
          </a:bodyPr>
          <a:lstStyle/>
          <a:p>
            <a:pPr marL="0" lvl="0" indent="0" algn="ctr" defTabSz="844550">
              <a:lnSpc>
                <a:spcPct val="90000"/>
              </a:lnSpc>
              <a:spcBef>
                <a:spcPct val="0"/>
              </a:spcBef>
              <a:spcAft>
                <a:spcPct val="35000"/>
              </a:spcAft>
              <a:buNone/>
            </a:pPr>
            <a:r>
              <a:rPr lang="en-NZ" sz="1900" kern="1200" dirty="0"/>
              <a:t>Gender stereotypes: The statuses of male and female are often stereotyped according to the traits (aspects of “temperament” , personality etc.) they are assumed to possess by virtue of their biological makeup </a:t>
            </a:r>
          </a:p>
          <a:p>
            <a:pPr marL="0" lvl="0" indent="0" algn="ctr" defTabSz="844550">
              <a:lnSpc>
                <a:spcPct val="90000"/>
              </a:lnSpc>
              <a:spcBef>
                <a:spcPct val="0"/>
              </a:spcBef>
              <a:spcAft>
                <a:spcPct val="35000"/>
              </a:spcAft>
              <a:buNone/>
            </a:pPr>
            <a:r>
              <a:rPr lang="en-NZ" sz="1900" kern="1200" dirty="0"/>
              <a:t>(e.g. “natural” carers.)</a:t>
            </a:r>
            <a:endParaRPr lang="en-US" sz="1900" kern="1200" dirty="0"/>
          </a:p>
        </p:txBody>
      </p:sp>
      <p:sp>
        <p:nvSpPr>
          <p:cNvPr id="7" name="Freeform: Shape 6">
            <a:extLst>
              <a:ext uri="{FF2B5EF4-FFF2-40B4-BE49-F238E27FC236}">
                <a16:creationId xmlns:a16="http://schemas.microsoft.com/office/drawing/2014/main" id="{638A2C72-515E-413C-A030-85872B06B676}"/>
              </a:ext>
            </a:extLst>
          </p:cNvPr>
          <p:cNvSpPr/>
          <p:nvPr/>
        </p:nvSpPr>
        <p:spPr>
          <a:xfrm>
            <a:off x="646043" y="2939067"/>
            <a:ext cx="10962861" cy="1178190"/>
          </a:xfrm>
          <a:custGeom>
            <a:avLst/>
            <a:gdLst>
              <a:gd name="connsiteX0" fmla="*/ 0 w 10962861"/>
              <a:gd name="connsiteY0" fmla="*/ 196369 h 1178190"/>
              <a:gd name="connsiteX1" fmla="*/ 196369 w 10962861"/>
              <a:gd name="connsiteY1" fmla="*/ 0 h 1178190"/>
              <a:gd name="connsiteX2" fmla="*/ 10766492 w 10962861"/>
              <a:gd name="connsiteY2" fmla="*/ 0 h 1178190"/>
              <a:gd name="connsiteX3" fmla="*/ 10962861 w 10962861"/>
              <a:gd name="connsiteY3" fmla="*/ 196369 h 1178190"/>
              <a:gd name="connsiteX4" fmla="*/ 10962861 w 10962861"/>
              <a:gd name="connsiteY4" fmla="*/ 981821 h 1178190"/>
              <a:gd name="connsiteX5" fmla="*/ 10766492 w 10962861"/>
              <a:gd name="connsiteY5" fmla="*/ 1178190 h 1178190"/>
              <a:gd name="connsiteX6" fmla="*/ 196369 w 10962861"/>
              <a:gd name="connsiteY6" fmla="*/ 1178190 h 1178190"/>
              <a:gd name="connsiteX7" fmla="*/ 0 w 10962861"/>
              <a:gd name="connsiteY7" fmla="*/ 981821 h 1178190"/>
              <a:gd name="connsiteX8" fmla="*/ 0 w 10962861"/>
              <a:gd name="connsiteY8" fmla="*/ 196369 h 11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2861" h="1178190">
                <a:moveTo>
                  <a:pt x="0" y="196369"/>
                </a:moveTo>
                <a:cubicBezTo>
                  <a:pt x="0" y="87917"/>
                  <a:pt x="87917" y="0"/>
                  <a:pt x="196369" y="0"/>
                </a:cubicBezTo>
                <a:lnTo>
                  <a:pt x="10766492" y="0"/>
                </a:lnTo>
                <a:cubicBezTo>
                  <a:pt x="10874944" y="0"/>
                  <a:pt x="10962861" y="87917"/>
                  <a:pt x="10962861" y="196369"/>
                </a:cubicBezTo>
                <a:lnTo>
                  <a:pt x="10962861" y="981821"/>
                </a:lnTo>
                <a:cubicBezTo>
                  <a:pt x="10962861" y="1090273"/>
                  <a:pt x="10874944" y="1178190"/>
                  <a:pt x="10766492" y="1178190"/>
                </a:cubicBezTo>
                <a:lnTo>
                  <a:pt x="196369" y="1178190"/>
                </a:lnTo>
                <a:cubicBezTo>
                  <a:pt x="87917" y="1178190"/>
                  <a:pt x="0" y="1090273"/>
                  <a:pt x="0" y="981821"/>
                </a:cubicBezTo>
                <a:lnTo>
                  <a:pt x="0" y="19636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9904" tIns="129904" rIns="129904" bIns="129904" numCol="1" spcCol="1270" anchor="ctr" anchorCtr="0">
            <a:noAutofit/>
          </a:bodyPr>
          <a:lstStyle/>
          <a:p>
            <a:pPr marL="0" lvl="0" indent="0" algn="ctr" defTabSz="844550">
              <a:lnSpc>
                <a:spcPct val="90000"/>
              </a:lnSpc>
              <a:spcBef>
                <a:spcPct val="0"/>
              </a:spcBef>
              <a:spcAft>
                <a:spcPct val="35000"/>
              </a:spcAft>
              <a:buNone/>
            </a:pPr>
            <a:r>
              <a:rPr lang="en-NZ" sz="1900" kern="1200" dirty="0"/>
              <a:t>Women have </a:t>
            </a:r>
            <a:r>
              <a:rPr lang="en-NZ" sz="1900" kern="1200" dirty="0" err="1"/>
              <a:t>beeen</a:t>
            </a:r>
            <a:r>
              <a:rPr lang="en-NZ" sz="1900" kern="1200" dirty="0"/>
              <a:t> (negatively) stereotyped as flighty and unreliable because they “possess uncontrollable raging hormones that fuel unpredictable emotional outbursts”. </a:t>
            </a:r>
          </a:p>
          <a:p>
            <a:pPr marL="0" lvl="0" indent="0" algn="ctr" defTabSz="844550">
              <a:lnSpc>
                <a:spcPct val="90000"/>
              </a:lnSpc>
              <a:spcBef>
                <a:spcPct val="0"/>
              </a:spcBef>
              <a:spcAft>
                <a:spcPct val="35000"/>
              </a:spcAft>
              <a:buNone/>
            </a:pPr>
            <a:r>
              <a:rPr lang="en-NZ" sz="1900" kern="1200" dirty="0"/>
              <a:t>(</a:t>
            </a:r>
            <a:r>
              <a:rPr lang="en-NZ" sz="1900" kern="1200" dirty="0" err="1"/>
              <a:t>p.s.</a:t>
            </a:r>
            <a:r>
              <a:rPr lang="en-NZ" sz="1900" kern="1200" dirty="0"/>
              <a:t> This is both wrong and sexist).   </a:t>
            </a:r>
            <a:endParaRPr lang="en-US" sz="1900" kern="1200" dirty="0"/>
          </a:p>
        </p:txBody>
      </p:sp>
      <p:sp>
        <p:nvSpPr>
          <p:cNvPr id="8" name="Freeform: Shape 7">
            <a:extLst>
              <a:ext uri="{FF2B5EF4-FFF2-40B4-BE49-F238E27FC236}">
                <a16:creationId xmlns:a16="http://schemas.microsoft.com/office/drawing/2014/main" id="{AAA638CB-B420-43FD-BB27-AFBE2862F5A7}"/>
              </a:ext>
            </a:extLst>
          </p:cNvPr>
          <p:cNvSpPr/>
          <p:nvPr/>
        </p:nvSpPr>
        <p:spPr>
          <a:xfrm>
            <a:off x="646043" y="4171977"/>
            <a:ext cx="10962861" cy="1178190"/>
          </a:xfrm>
          <a:custGeom>
            <a:avLst/>
            <a:gdLst>
              <a:gd name="connsiteX0" fmla="*/ 0 w 10962861"/>
              <a:gd name="connsiteY0" fmla="*/ 196369 h 1178190"/>
              <a:gd name="connsiteX1" fmla="*/ 196369 w 10962861"/>
              <a:gd name="connsiteY1" fmla="*/ 0 h 1178190"/>
              <a:gd name="connsiteX2" fmla="*/ 10766492 w 10962861"/>
              <a:gd name="connsiteY2" fmla="*/ 0 h 1178190"/>
              <a:gd name="connsiteX3" fmla="*/ 10962861 w 10962861"/>
              <a:gd name="connsiteY3" fmla="*/ 196369 h 1178190"/>
              <a:gd name="connsiteX4" fmla="*/ 10962861 w 10962861"/>
              <a:gd name="connsiteY4" fmla="*/ 981821 h 1178190"/>
              <a:gd name="connsiteX5" fmla="*/ 10766492 w 10962861"/>
              <a:gd name="connsiteY5" fmla="*/ 1178190 h 1178190"/>
              <a:gd name="connsiteX6" fmla="*/ 196369 w 10962861"/>
              <a:gd name="connsiteY6" fmla="*/ 1178190 h 1178190"/>
              <a:gd name="connsiteX7" fmla="*/ 0 w 10962861"/>
              <a:gd name="connsiteY7" fmla="*/ 981821 h 1178190"/>
              <a:gd name="connsiteX8" fmla="*/ 0 w 10962861"/>
              <a:gd name="connsiteY8" fmla="*/ 196369 h 11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2861" h="1178190">
                <a:moveTo>
                  <a:pt x="0" y="196369"/>
                </a:moveTo>
                <a:cubicBezTo>
                  <a:pt x="0" y="87917"/>
                  <a:pt x="87917" y="0"/>
                  <a:pt x="196369" y="0"/>
                </a:cubicBezTo>
                <a:lnTo>
                  <a:pt x="10766492" y="0"/>
                </a:lnTo>
                <a:cubicBezTo>
                  <a:pt x="10874944" y="0"/>
                  <a:pt x="10962861" y="87917"/>
                  <a:pt x="10962861" y="196369"/>
                </a:cubicBezTo>
                <a:lnTo>
                  <a:pt x="10962861" y="981821"/>
                </a:lnTo>
                <a:cubicBezTo>
                  <a:pt x="10962861" y="1090273"/>
                  <a:pt x="10874944" y="1178190"/>
                  <a:pt x="10766492" y="1178190"/>
                </a:cubicBezTo>
                <a:lnTo>
                  <a:pt x="196369" y="1178190"/>
                </a:lnTo>
                <a:cubicBezTo>
                  <a:pt x="87917" y="1178190"/>
                  <a:pt x="0" y="1090273"/>
                  <a:pt x="0" y="981821"/>
                </a:cubicBezTo>
                <a:lnTo>
                  <a:pt x="0" y="19636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9904" tIns="129904" rIns="129904" bIns="129904" numCol="1" spcCol="1270" anchor="ctr" anchorCtr="0">
            <a:noAutofit/>
          </a:bodyPr>
          <a:lstStyle/>
          <a:p>
            <a:pPr marL="0" lvl="0" indent="0" algn="ctr" defTabSz="844550">
              <a:lnSpc>
                <a:spcPct val="90000"/>
              </a:lnSpc>
              <a:spcBef>
                <a:spcPct val="0"/>
              </a:spcBef>
              <a:spcAft>
                <a:spcPct val="35000"/>
              </a:spcAft>
              <a:buNone/>
            </a:pPr>
            <a:r>
              <a:rPr lang="en-NZ" sz="1900" kern="1200"/>
              <a:t>The assignment of negative stereotypes can result in sexism, the belief that the status of female is inferior to the status of male. </a:t>
            </a:r>
            <a:endParaRPr lang="en-US" sz="1900" kern="1200"/>
          </a:p>
        </p:txBody>
      </p:sp>
      <p:sp>
        <p:nvSpPr>
          <p:cNvPr id="9" name="Freeform: Shape 8">
            <a:extLst>
              <a:ext uri="{FF2B5EF4-FFF2-40B4-BE49-F238E27FC236}">
                <a16:creationId xmlns:a16="http://schemas.microsoft.com/office/drawing/2014/main" id="{5CF0439E-60AD-4533-A6C6-6AB7E098FA16}"/>
              </a:ext>
            </a:extLst>
          </p:cNvPr>
          <p:cNvSpPr/>
          <p:nvPr/>
        </p:nvSpPr>
        <p:spPr>
          <a:xfrm>
            <a:off x="646043" y="5404887"/>
            <a:ext cx="10962861" cy="1178190"/>
          </a:xfrm>
          <a:custGeom>
            <a:avLst/>
            <a:gdLst>
              <a:gd name="connsiteX0" fmla="*/ 0 w 10962861"/>
              <a:gd name="connsiteY0" fmla="*/ 196369 h 1178190"/>
              <a:gd name="connsiteX1" fmla="*/ 196369 w 10962861"/>
              <a:gd name="connsiteY1" fmla="*/ 0 h 1178190"/>
              <a:gd name="connsiteX2" fmla="*/ 10766492 w 10962861"/>
              <a:gd name="connsiteY2" fmla="*/ 0 h 1178190"/>
              <a:gd name="connsiteX3" fmla="*/ 10962861 w 10962861"/>
              <a:gd name="connsiteY3" fmla="*/ 196369 h 1178190"/>
              <a:gd name="connsiteX4" fmla="*/ 10962861 w 10962861"/>
              <a:gd name="connsiteY4" fmla="*/ 981821 h 1178190"/>
              <a:gd name="connsiteX5" fmla="*/ 10766492 w 10962861"/>
              <a:gd name="connsiteY5" fmla="*/ 1178190 h 1178190"/>
              <a:gd name="connsiteX6" fmla="*/ 196369 w 10962861"/>
              <a:gd name="connsiteY6" fmla="*/ 1178190 h 1178190"/>
              <a:gd name="connsiteX7" fmla="*/ 0 w 10962861"/>
              <a:gd name="connsiteY7" fmla="*/ 981821 h 1178190"/>
              <a:gd name="connsiteX8" fmla="*/ 0 w 10962861"/>
              <a:gd name="connsiteY8" fmla="*/ 196369 h 117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2861" h="1178190">
                <a:moveTo>
                  <a:pt x="0" y="196369"/>
                </a:moveTo>
                <a:cubicBezTo>
                  <a:pt x="0" y="87917"/>
                  <a:pt x="87917" y="0"/>
                  <a:pt x="196369" y="0"/>
                </a:cubicBezTo>
                <a:lnTo>
                  <a:pt x="10766492" y="0"/>
                </a:lnTo>
                <a:cubicBezTo>
                  <a:pt x="10874944" y="0"/>
                  <a:pt x="10962861" y="87917"/>
                  <a:pt x="10962861" y="196369"/>
                </a:cubicBezTo>
                <a:lnTo>
                  <a:pt x="10962861" y="981821"/>
                </a:lnTo>
                <a:cubicBezTo>
                  <a:pt x="10962861" y="1090273"/>
                  <a:pt x="10874944" y="1178190"/>
                  <a:pt x="10766492" y="1178190"/>
                </a:cubicBezTo>
                <a:lnTo>
                  <a:pt x="196369" y="1178190"/>
                </a:lnTo>
                <a:cubicBezTo>
                  <a:pt x="87917" y="1178190"/>
                  <a:pt x="0" y="1090273"/>
                  <a:pt x="0" y="981821"/>
                </a:cubicBezTo>
                <a:lnTo>
                  <a:pt x="0" y="19636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9904" tIns="129904" rIns="129904" bIns="129904" numCol="1" spcCol="1270" anchor="ctr" anchorCtr="0">
            <a:noAutofit/>
          </a:bodyPr>
          <a:lstStyle/>
          <a:p>
            <a:pPr marL="0" lvl="0" indent="0" algn="ctr" defTabSz="844550">
              <a:lnSpc>
                <a:spcPct val="90000"/>
              </a:lnSpc>
              <a:spcBef>
                <a:spcPct val="0"/>
              </a:spcBef>
              <a:spcAft>
                <a:spcPct val="35000"/>
              </a:spcAft>
              <a:buNone/>
            </a:pPr>
            <a:r>
              <a:rPr lang="en-NZ" sz="1900" kern="1200"/>
              <a:t>Actions based on this sexism leads to discrimination </a:t>
            </a:r>
            <a:endParaRPr lang="en-US" sz="1900" kern="1200"/>
          </a:p>
        </p:txBody>
      </p:sp>
    </p:spTree>
    <p:extLst>
      <p:ext uri="{BB962C8B-B14F-4D97-AF65-F5344CB8AC3E}">
        <p14:creationId xmlns:p14="http://schemas.microsoft.com/office/powerpoint/2010/main" val="20841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9074-249F-4B19-B050-2AA00C282828}"/>
              </a:ext>
            </a:extLst>
          </p:cNvPr>
          <p:cNvSpPr>
            <a:spLocks noGrp="1"/>
          </p:cNvSpPr>
          <p:nvPr>
            <p:ph type="title"/>
          </p:nvPr>
        </p:nvSpPr>
        <p:spPr>
          <a:xfrm>
            <a:off x="1043793" y="181700"/>
            <a:ext cx="9720072" cy="1499616"/>
          </a:xfrm>
        </p:spPr>
        <p:txBody>
          <a:bodyPr/>
          <a:lstStyle/>
          <a:p>
            <a:pPr algn="ctr"/>
            <a:r>
              <a:rPr lang="en-NZ" dirty="0"/>
              <a:t>Key concepts </a:t>
            </a:r>
          </a:p>
        </p:txBody>
      </p:sp>
      <p:graphicFrame>
        <p:nvGraphicFramePr>
          <p:cNvPr id="5" name="Content Placeholder 2">
            <a:extLst>
              <a:ext uri="{FF2B5EF4-FFF2-40B4-BE49-F238E27FC236}">
                <a16:creationId xmlns:a16="http://schemas.microsoft.com/office/drawing/2014/main" id="{BE7BBF99-F517-9DD6-0A39-B8E46E88D75E}"/>
              </a:ext>
            </a:extLst>
          </p:cNvPr>
          <p:cNvGraphicFramePr>
            <a:graphicFrameLocks noGrp="1"/>
          </p:cNvGraphicFramePr>
          <p:nvPr>
            <p:ph idx="1"/>
            <p:extLst>
              <p:ext uri="{D42A27DB-BD31-4B8C-83A1-F6EECF244321}">
                <p14:modId xmlns:p14="http://schemas.microsoft.com/office/powerpoint/2010/main" val="3646777383"/>
              </p:ext>
            </p:extLst>
          </p:nvPr>
        </p:nvGraphicFramePr>
        <p:xfrm>
          <a:off x="142568" y="1406013"/>
          <a:ext cx="11906864" cy="545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788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23DB-72F6-46DA-AA09-29532813AE2B}"/>
              </a:ext>
            </a:extLst>
          </p:cNvPr>
          <p:cNvSpPr>
            <a:spLocks noGrp="1"/>
          </p:cNvSpPr>
          <p:nvPr>
            <p:ph type="title"/>
          </p:nvPr>
        </p:nvSpPr>
        <p:spPr>
          <a:xfrm>
            <a:off x="1014296" y="152400"/>
            <a:ext cx="9720072" cy="1499616"/>
          </a:xfrm>
        </p:spPr>
        <p:txBody>
          <a:bodyPr/>
          <a:lstStyle/>
          <a:p>
            <a:pPr algn="ctr"/>
            <a:r>
              <a:rPr lang="en-NZ" dirty="0"/>
              <a:t>Key concepts </a:t>
            </a:r>
          </a:p>
        </p:txBody>
      </p:sp>
      <p:graphicFrame>
        <p:nvGraphicFramePr>
          <p:cNvPr id="5" name="Content Placeholder 2">
            <a:extLst>
              <a:ext uri="{FF2B5EF4-FFF2-40B4-BE49-F238E27FC236}">
                <a16:creationId xmlns:a16="http://schemas.microsoft.com/office/drawing/2014/main" id="{41F51506-84BA-1AB3-282B-0CB5E4A0B0E7}"/>
              </a:ext>
            </a:extLst>
          </p:cNvPr>
          <p:cNvGraphicFramePr>
            <a:graphicFrameLocks noGrp="1"/>
          </p:cNvGraphicFramePr>
          <p:nvPr>
            <p:ph idx="1"/>
            <p:extLst>
              <p:ext uri="{D42A27DB-BD31-4B8C-83A1-F6EECF244321}">
                <p14:modId xmlns:p14="http://schemas.microsoft.com/office/powerpoint/2010/main" val="3953938465"/>
              </p:ext>
            </p:extLst>
          </p:nvPr>
        </p:nvGraphicFramePr>
        <p:xfrm>
          <a:off x="550606" y="1258529"/>
          <a:ext cx="11248103" cy="5447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0657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8972-432E-470F-A8D6-8945EBA50800}"/>
              </a:ext>
            </a:extLst>
          </p:cNvPr>
          <p:cNvSpPr>
            <a:spLocks noGrp="1"/>
          </p:cNvSpPr>
          <p:nvPr>
            <p:ph type="title"/>
          </p:nvPr>
        </p:nvSpPr>
        <p:spPr>
          <a:xfrm>
            <a:off x="1073289" y="280416"/>
            <a:ext cx="9720072" cy="1499616"/>
          </a:xfrm>
        </p:spPr>
        <p:txBody>
          <a:bodyPr/>
          <a:lstStyle/>
          <a:p>
            <a:pPr algn="ctr"/>
            <a:r>
              <a:rPr lang="en-NZ" dirty="0"/>
              <a:t>Key concepts </a:t>
            </a:r>
          </a:p>
        </p:txBody>
      </p:sp>
      <p:sp>
        <p:nvSpPr>
          <p:cNvPr id="6" name="Freeform: Shape 5">
            <a:extLst>
              <a:ext uri="{FF2B5EF4-FFF2-40B4-BE49-F238E27FC236}">
                <a16:creationId xmlns:a16="http://schemas.microsoft.com/office/drawing/2014/main" id="{B5E412CF-1252-4050-9DFB-19449C10E40A}"/>
              </a:ext>
            </a:extLst>
          </p:cNvPr>
          <p:cNvSpPr/>
          <p:nvPr/>
        </p:nvSpPr>
        <p:spPr>
          <a:xfrm>
            <a:off x="117594" y="1327377"/>
            <a:ext cx="11956812" cy="1054170"/>
          </a:xfrm>
          <a:custGeom>
            <a:avLst/>
            <a:gdLst>
              <a:gd name="connsiteX0" fmla="*/ 0 w 11956812"/>
              <a:gd name="connsiteY0" fmla="*/ 175699 h 1054170"/>
              <a:gd name="connsiteX1" fmla="*/ 175699 w 11956812"/>
              <a:gd name="connsiteY1" fmla="*/ 0 h 1054170"/>
              <a:gd name="connsiteX2" fmla="*/ 11781113 w 11956812"/>
              <a:gd name="connsiteY2" fmla="*/ 0 h 1054170"/>
              <a:gd name="connsiteX3" fmla="*/ 11956812 w 11956812"/>
              <a:gd name="connsiteY3" fmla="*/ 175699 h 1054170"/>
              <a:gd name="connsiteX4" fmla="*/ 11956812 w 11956812"/>
              <a:gd name="connsiteY4" fmla="*/ 878471 h 1054170"/>
              <a:gd name="connsiteX5" fmla="*/ 11781113 w 11956812"/>
              <a:gd name="connsiteY5" fmla="*/ 1054170 h 1054170"/>
              <a:gd name="connsiteX6" fmla="*/ 175699 w 11956812"/>
              <a:gd name="connsiteY6" fmla="*/ 1054170 h 1054170"/>
              <a:gd name="connsiteX7" fmla="*/ 0 w 11956812"/>
              <a:gd name="connsiteY7" fmla="*/ 878471 h 1054170"/>
              <a:gd name="connsiteX8" fmla="*/ 0 w 11956812"/>
              <a:gd name="connsiteY8" fmla="*/ 175699 h 105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6812" h="1054170">
                <a:moveTo>
                  <a:pt x="0" y="175699"/>
                </a:moveTo>
                <a:cubicBezTo>
                  <a:pt x="0" y="78663"/>
                  <a:pt x="78663" y="0"/>
                  <a:pt x="175699" y="0"/>
                </a:cubicBezTo>
                <a:lnTo>
                  <a:pt x="11781113" y="0"/>
                </a:lnTo>
                <a:cubicBezTo>
                  <a:pt x="11878149" y="0"/>
                  <a:pt x="11956812" y="78663"/>
                  <a:pt x="11956812" y="175699"/>
                </a:cubicBezTo>
                <a:lnTo>
                  <a:pt x="11956812" y="878471"/>
                </a:lnTo>
                <a:cubicBezTo>
                  <a:pt x="11956812" y="975507"/>
                  <a:pt x="11878149" y="1054170"/>
                  <a:pt x="11781113" y="1054170"/>
                </a:cubicBezTo>
                <a:lnTo>
                  <a:pt x="175699" y="1054170"/>
                </a:lnTo>
                <a:cubicBezTo>
                  <a:pt x="78663" y="1054170"/>
                  <a:pt x="0" y="975507"/>
                  <a:pt x="0" y="878471"/>
                </a:cubicBezTo>
                <a:lnTo>
                  <a:pt x="0" y="17569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6230" tIns="116230" rIns="116230" bIns="116230" numCol="1" spcCol="1270" anchor="ctr" anchorCtr="0">
            <a:noAutofit/>
          </a:bodyPr>
          <a:lstStyle/>
          <a:p>
            <a:pPr marL="0" lvl="0" indent="0" algn="ctr" defTabSz="755650">
              <a:lnSpc>
                <a:spcPct val="90000"/>
              </a:lnSpc>
              <a:spcBef>
                <a:spcPct val="0"/>
              </a:spcBef>
              <a:spcAft>
                <a:spcPct val="35000"/>
              </a:spcAft>
              <a:buNone/>
            </a:pPr>
            <a:r>
              <a:rPr lang="en-NZ" sz="1700" kern="1200" dirty="0"/>
              <a:t>Heterosexual normativity (hetero-normativity) was also seen as a major mainstay of male power, suppressing a range of other possibilities for attachment/ partnership </a:t>
            </a:r>
          </a:p>
          <a:p>
            <a:pPr marL="0" lvl="0" indent="0" algn="ctr" defTabSz="755650">
              <a:lnSpc>
                <a:spcPct val="90000"/>
              </a:lnSpc>
              <a:spcBef>
                <a:spcPct val="0"/>
              </a:spcBef>
              <a:spcAft>
                <a:spcPct val="35000"/>
              </a:spcAft>
              <a:buNone/>
            </a:pPr>
            <a:r>
              <a:rPr lang="en-NZ" sz="1700" kern="1200" dirty="0"/>
              <a:t>(homosexuality, bisexuality, passionate friend-ships, celibacy)</a:t>
            </a:r>
          </a:p>
        </p:txBody>
      </p:sp>
      <p:sp>
        <p:nvSpPr>
          <p:cNvPr id="7" name="Freeform: Shape 6">
            <a:extLst>
              <a:ext uri="{FF2B5EF4-FFF2-40B4-BE49-F238E27FC236}">
                <a16:creationId xmlns:a16="http://schemas.microsoft.com/office/drawing/2014/main" id="{B9BDB944-D76D-444F-B583-86DB2723184F}"/>
              </a:ext>
            </a:extLst>
          </p:cNvPr>
          <p:cNvSpPr/>
          <p:nvPr/>
        </p:nvSpPr>
        <p:spPr>
          <a:xfrm>
            <a:off x="117594" y="2430507"/>
            <a:ext cx="11956812" cy="1054170"/>
          </a:xfrm>
          <a:custGeom>
            <a:avLst/>
            <a:gdLst>
              <a:gd name="connsiteX0" fmla="*/ 0 w 11956812"/>
              <a:gd name="connsiteY0" fmla="*/ 175699 h 1054170"/>
              <a:gd name="connsiteX1" fmla="*/ 175699 w 11956812"/>
              <a:gd name="connsiteY1" fmla="*/ 0 h 1054170"/>
              <a:gd name="connsiteX2" fmla="*/ 11781113 w 11956812"/>
              <a:gd name="connsiteY2" fmla="*/ 0 h 1054170"/>
              <a:gd name="connsiteX3" fmla="*/ 11956812 w 11956812"/>
              <a:gd name="connsiteY3" fmla="*/ 175699 h 1054170"/>
              <a:gd name="connsiteX4" fmla="*/ 11956812 w 11956812"/>
              <a:gd name="connsiteY4" fmla="*/ 878471 h 1054170"/>
              <a:gd name="connsiteX5" fmla="*/ 11781113 w 11956812"/>
              <a:gd name="connsiteY5" fmla="*/ 1054170 h 1054170"/>
              <a:gd name="connsiteX6" fmla="*/ 175699 w 11956812"/>
              <a:gd name="connsiteY6" fmla="*/ 1054170 h 1054170"/>
              <a:gd name="connsiteX7" fmla="*/ 0 w 11956812"/>
              <a:gd name="connsiteY7" fmla="*/ 878471 h 1054170"/>
              <a:gd name="connsiteX8" fmla="*/ 0 w 11956812"/>
              <a:gd name="connsiteY8" fmla="*/ 175699 h 105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6812" h="1054170">
                <a:moveTo>
                  <a:pt x="0" y="175699"/>
                </a:moveTo>
                <a:cubicBezTo>
                  <a:pt x="0" y="78663"/>
                  <a:pt x="78663" y="0"/>
                  <a:pt x="175699" y="0"/>
                </a:cubicBezTo>
                <a:lnTo>
                  <a:pt x="11781113" y="0"/>
                </a:lnTo>
                <a:cubicBezTo>
                  <a:pt x="11878149" y="0"/>
                  <a:pt x="11956812" y="78663"/>
                  <a:pt x="11956812" y="175699"/>
                </a:cubicBezTo>
                <a:lnTo>
                  <a:pt x="11956812" y="878471"/>
                </a:lnTo>
                <a:cubicBezTo>
                  <a:pt x="11956812" y="975507"/>
                  <a:pt x="11878149" y="1054170"/>
                  <a:pt x="11781113" y="1054170"/>
                </a:cubicBezTo>
                <a:lnTo>
                  <a:pt x="175699" y="1054170"/>
                </a:lnTo>
                <a:cubicBezTo>
                  <a:pt x="78663" y="1054170"/>
                  <a:pt x="0" y="975507"/>
                  <a:pt x="0" y="878471"/>
                </a:cubicBezTo>
                <a:lnTo>
                  <a:pt x="0" y="17569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7660" tIns="127660" rIns="127660" bIns="127660" numCol="1" spcCol="1270" anchor="ctr" anchorCtr="0">
            <a:noAutofit/>
          </a:bodyPr>
          <a:lstStyle/>
          <a:p>
            <a:pPr marL="0" lvl="0" indent="0" algn="ctr" defTabSz="889000">
              <a:lnSpc>
                <a:spcPct val="90000"/>
              </a:lnSpc>
              <a:spcBef>
                <a:spcPct val="0"/>
              </a:spcBef>
              <a:spcAft>
                <a:spcPct val="35000"/>
              </a:spcAft>
              <a:buNone/>
            </a:pPr>
            <a:r>
              <a:rPr lang="en-NZ" sz="2000" kern="1200" dirty="0"/>
              <a:t>Men are not immune to the negative consequences of sexism and stereotyping.</a:t>
            </a:r>
            <a:endParaRPr lang="en-US" sz="2000" kern="1200" dirty="0"/>
          </a:p>
        </p:txBody>
      </p:sp>
      <p:sp>
        <p:nvSpPr>
          <p:cNvPr id="8" name="Freeform: Shape 7">
            <a:extLst>
              <a:ext uri="{FF2B5EF4-FFF2-40B4-BE49-F238E27FC236}">
                <a16:creationId xmlns:a16="http://schemas.microsoft.com/office/drawing/2014/main" id="{75F9D4C5-A5D6-4F5D-BAAE-2A983E90EDB7}"/>
              </a:ext>
            </a:extLst>
          </p:cNvPr>
          <p:cNvSpPr/>
          <p:nvPr/>
        </p:nvSpPr>
        <p:spPr>
          <a:xfrm>
            <a:off x="117594" y="3533637"/>
            <a:ext cx="11956812" cy="1054170"/>
          </a:xfrm>
          <a:custGeom>
            <a:avLst/>
            <a:gdLst>
              <a:gd name="connsiteX0" fmla="*/ 0 w 11956812"/>
              <a:gd name="connsiteY0" fmla="*/ 175699 h 1054170"/>
              <a:gd name="connsiteX1" fmla="*/ 175699 w 11956812"/>
              <a:gd name="connsiteY1" fmla="*/ 0 h 1054170"/>
              <a:gd name="connsiteX2" fmla="*/ 11781113 w 11956812"/>
              <a:gd name="connsiteY2" fmla="*/ 0 h 1054170"/>
              <a:gd name="connsiteX3" fmla="*/ 11956812 w 11956812"/>
              <a:gd name="connsiteY3" fmla="*/ 175699 h 1054170"/>
              <a:gd name="connsiteX4" fmla="*/ 11956812 w 11956812"/>
              <a:gd name="connsiteY4" fmla="*/ 878471 h 1054170"/>
              <a:gd name="connsiteX5" fmla="*/ 11781113 w 11956812"/>
              <a:gd name="connsiteY5" fmla="*/ 1054170 h 1054170"/>
              <a:gd name="connsiteX6" fmla="*/ 175699 w 11956812"/>
              <a:gd name="connsiteY6" fmla="*/ 1054170 h 1054170"/>
              <a:gd name="connsiteX7" fmla="*/ 0 w 11956812"/>
              <a:gd name="connsiteY7" fmla="*/ 878471 h 1054170"/>
              <a:gd name="connsiteX8" fmla="*/ 0 w 11956812"/>
              <a:gd name="connsiteY8" fmla="*/ 175699 h 105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6812" h="1054170">
                <a:moveTo>
                  <a:pt x="0" y="175699"/>
                </a:moveTo>
                <a:cubicBezTo>
                  <a:pt x="0" y="78663"/>
                  <a:pt x="78663" y="0"/>
                  <a:pt x="175699" y="0"/>
                </a:cubicBezTo>
                <a:lnTo>
                  <a:pt x="11781113" y="0"/>
                </a:lnTo>
                <a:cubicBezTo>
                  <a:pt x="11878149" y="0"/>
                  <a:pt x="11956812" y="78663"/>
                  <a:pt x="11956812" y="175699"/>
                </a:cubicBezTo>
                <a:lnTo>
                  <a:pt x="11956812" y="878471"/>
                </a:lnTo>
                <a:cubicBezTo>
                  <a:pt x="11956812" y="975507"/>
                  <a:pt x="11878149" y="1054170"/>
                  <a:pt x="11781113" y="1054170"/>
                </a:cubicBezTo>
                <a:lnTo>
                  <a:pt x="175699" y="1054170"/>
                </a:lnTo>
                <a:cubicBezTo>
                  <a:pt x="78663" y="1054170"/>
                  <a:pt x="0" y="975507"/>
                  <a:pt x="0" y="878471"/>
                </a:cubicBezTo>
                <a:lnTo>
                  <a:pt x="0" y="17569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7660" tIns="127660" rIns="127660" bIns="127660" numCol="1" spcCol="1270" anchor="ctr" anchorCtr="0">
            <a:noAutofit/>
          </a:bodyPr>
          <a:lstStyle/>
          <a:p>
            <a:pPr marL="0" lvl="0" indent="0" algn="ctr" defTabSz="889000">
              <a:lnSpc>
                <a:spcPct val="90000"/>
              </a:lnSpc>
              <a:spcBef>
                <a:spcPct val="0"/>
              </a:spcBef>
              <a:spcAft>
                <a:spcPct val="35000"/>
              </a:spcAft>
              <a:buNone/>
            </a:pPr>
            <a:r>
              <a:rPr lang="en-NZ" sz="2000" kern="1200" dirty="0"/>
              <a:t>Rigid  construction of femineity and masculinity limit human agency and restrict different ways of expressing.</a:t>
            </a:r>
            <a:endParaRPr lang="en-US" sz="2000" kern="1200" dirty="0"/>
          </a:p>
        </p:txBody>
      </p:sp>
      <p:sp>
        <p:nvSpPr>
          <p:cNvPr id="9" name="Freeform: Shape 8">
            <a:extLst>
              <a:ext uri="{FF2B5EF4-FFF2-40B4-BE49-F238E27FC236}">
                <a16:creationId xmlns:a16="http://schemas.microsoft.com/office/drawing/2014/main" id="{CFBC1B5C-3D99-47A8-97B3-147E3F9356FB}"/>
              </a:ext>
            </a:extLst>
          </p:cNvPr>
          <p:cNvSpPr/>
          <p:nvPr/>
        </p:nvSpPr>
        <p:spPr>
          <a:xfrm>
            <a:off x="117594" y="4636767"/>
            <a:ext cx="11956812" cy="1054170"/>
          </a:xfrm>
          <a:custGeom>
            <a:avLst/>
            <a:gdLst>
              <a:gd name="connsiteX0" fmla="*/ 0 w 11956812"/>
              <a:gd name="connsiteY0" fmla="*/ 175699 h 1054170"/>
              <a:gd name="connsiteX1" fmla="*/ 175699 w 11956812"/>
              <a:gd name="connsiteY1" fmla="*/ 0 h 1054170"/>
              <a:gd name="connsiteX2" fmla="*/ 11781113 w 11956812"/>
              <a:gd name="connsiteY2" fmla="*/ 0 h 1054170"/>
              <a:gd name="connsiteX3" fmla="*/ 11956812 w 11956812"/>
              <a:gd name="connsiteY3" fmla="*/ 175699 h 1054170"/>
              <a:gd name="connsiteX4" fmla="*/ 11956812 w 11956812"/>
              <a:gd name="connsiteY4" fmla="*/ 878471 h 1054170"/>
              <a:gd name="connsiteX5" fmla="*/ 11781113 w 11956812"/>
              <a:gd name="connsiteY5" fmla="*/ 1054170 h 1054170"/>
              <a:gd name="connsiteX6" fmla="*/ 175699 w 11956812"/>
              <a:gd name="connsiteY6" fmla="*/ 1054170 h 1054170"/>
              <a:gd name="connsiteX7" fmla="*/ 0 w 11956812"/>
              <a:gd name="connsiteY7" fmla="*/ 878471 h 1054170"/>
              <a:gd name="connsiteX8" fmla="*/ 0 w 11956812"/>
              <a:gd name="connsiteY8" fmla="*/ 175699 h 105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6812" h="1054170">
                <a:moveTo>
                  <a:pt x="0" y="175699"/>
                </a:moveTo>
                <a:cubicBezTo>
                  <a:pt x="0" y="78663"/>
                  <a:pt x="78663" y="0"/>
                  <a:pt x="175699" y="0"/>
                </a:cubicBezTo>
                <a:lnTo>
                  <a:pt x="11781113" y="0"/>
                </a:lnTo>
                <a:cubicBezTo>
                  <a:pt x="11878149" y="0"/>
                  <a:pt x="11956812" y="78663"/>
                  <a:pt x="11956812" y="175699"/>
                </a:cubicBezTo>
                <a:lnTo>
                  <a:pt x="11956812" y="878471"/>
                </a:lnTo>
                <a:cubicBezTo>
                  <a:pt x="11956812" y="975507"/>
                  <a:pt x="11878149" y="1054170"/>
                  <a:pt x="11781113" y="1054170"/>
                </a:cubicBezTo>
                <a:lnTo>
                  <a:pt x="175699" y="1054170"/>
                </a:lnTo>
                <a:cubicBezTo>
                  <a:pt x="78663" y="1054170"/>
                  <a:pt x="0" y="975507"/>
                  <a:pt x="0" y="878471"/>
                </a:cubicBezTo>
                <a:lnTo>
                  <a:pt x="0" y="17569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7660" tIns="127660" rIns="127660" bIns="127660" numCol="1" spcCol="1270" anchor="ctr" anchorCtr="0">
            <a:noAutofit/>
          </a:bodyPr>
          <a:lstStyle/>
          <a:p>
            <a:pPr marL="0" lvl="0" indent="0" algn="ctr" defTabSz="889000">
              <a:lnSpc>
                <a:spcPct val="90000"/>
              </a:lnSpc>
              <a:spcBef>
                <a:spcPct val="0"/>
              </a:spcBef>
              <a:spcAft>
                <a:spcPct val="35000"/>
              </a:spcAft>
              <a:buNone/>
            </a:pPr>
            <a:r>
              <a:rPr lang="en-NZ" sz="2000" kern="1200" dirty="0"/>
              <a:t>Masculinity as hegemonic (for men and women) </a:t>
            </a:r>
            <a:endParaRPr lang="en-US" sz="2000" kern="1200" dirty="0"/>
          </a:p>
        </p:txBody>
      </p:sp>
      <p:sp>
        <p:nvSpPr>
          <p:cNvPr id="10" name="Freeform: Shape 9">
            <a:extLst>
              <a:ext uri="{FF2B5EF4-FFF2-40B4-BE49-F238E27FC236}">
                <a16:creationId xmlns:a16="http://schemas.microsoft.com/office/drawing/2014/main" id="{93B825E5-F72A-4B09-A344-0596E66BAFCB}"/>
              </a:ext>
            </a:extLst>
          </p:cNvPr>
          <p:cNvSpPr/>
          <p:nvPr/>
        </p:nvSpPr>
        <p:spPr>
          <a:xfrm>
            <a:off x="117594" y="5739897"/>
            <a:ext cx="11956812" cy="1054170"/>
          </a:xfrm>
          <a:custGeom>
            <a:avLst/>
            <a:gdLst>
              <a:gd name="connsiteX0" fmla="*/ 0 w 11956812"/>
              <a:gd name="connsiteY0" fmla="*/ 175699 h 1054170"/>
              <a:gd name="connsiteX1" fmla="*/ 175699 w 11956812"/>
              <a:gd name="connsiteY1" fmla="*/ 0 h 1054170"/>
              <a:gd name="connsiteX2" fmla="*/ 11781113 w 11956812"/>
              <a:gd name="connsiteY2" fmla="*/ 0 h 1054170"/>
              <a:gd name="connsiteX3" fmla="*/ 11956812 w 11956812"/>
              <a:gd name="connsiteY3" fmla="*/ 175699 h 1054170"/>
              <a:gd name="connsiteX4" fmla="*/ 11956812 w 11956812"/>
              <a:gd name="connsiteY4" fmla="*/ 878471 h 1054170"/>
              <a:gd name="connsiteX5" fmla="*/ 11781113 w 11956812"/>
              <a:gd name="connsiteY5" fmla="*/ 1054170 h 1054170"/>
              <a:gd name="connsiteX6" fmla="*/ 175699 w 11956812"/>
              <a:gd name="connsiteY6" fmla="*/ 1054170 h 1054170"/>
              <a:gd name="connsiteX7" fmla="*/ 0 w 11956812"/>
              <a:gd name="connsiteY7" fmla="*/ 878471 h 1054170"/>
              <a:gd name="connsiteX8" fmla="*/ 0 w 11956812"/>
              <a:gd name="connsiteY8" fmla="*/ 175699 h 105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6812" h="1054170">
                <a:moveTo>
                  <a:pt x="0" y="175699"/>
                </a:moveTo>
                <a:cubicBezTo>
                  <a:pt x="0" y="78663"/>
                  <a:pt x="78663" y="0"/>
                  <a:pt x="175699" y="0"/>
                </a:cubicBezTo>
                <a:lnTo>
                  <a:pt x="11781113" y="0"/>
                </a:lnTo>
                <a:cubicBezTo>
                  <a:pt x="11878149" y="0"/>
                  <a:pt x="11956812" y="78663"/>
                  <a:pt x="11956812" y="175699"/>
                </a:cubicBezTo>
                <a:lnTo>
                  <a:pt x="11956812" y="878471"/>
                </a:lnTo>
                <a:cubicBezTo>
                  <a:pt x="11956812" y="975507"/>
                  <a:pt x="11878149" y="1054170"/>
                  <a:pt x="11781113" y="1054170"/>
                </a:cubicBezTo>
                <a:lnTo>
                  <a:pt x="175699" y="1054170"/>
                </a:lnTo>
                <a:cubicBezTo>
                  <a:pt x="78663" y="1054170"/>
                  <a:pt x="0" y="975507"/>
                  <a:pt x="0" y="878471"/>
                </a:cubicBezTo>
                <a:lnTo>
                  <a:pt x="0" y="17569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7660" tIns="127660" rIns="127660" bIns="127660" numCol="1" spcCol="1270" anchor="ctr" anchorCtr="0">
            <a:noAutofit/>
          </a:bodyPr>
          <a:lstStyle/>
          <a:p>
            <a:pPr marL="0" lvl="0" indent="0" algn="ctr" defTabSz="889000">
              <a:lnSpc>
                <a:spcPct val="90000"/>
              </a:lnSpc>
              <a:spcBef>
                <a:spcPct val="0"/>
              </a:spcBef>
              <a:spcAft>
                <a:spcPct val="35000"/>
              </a:spcAft>
              <a:buNone/>
            </a:pPr>
            <a:r>
              <a:rPr lang="en-NZ" sz="2000" kern="1200" dirty="0"/>
              <a:t>Watch: Decoding the Man Box - Kevin Powell, Tony Porter</a:t>
            </a:r>
            <a:endParaRPr lang="en-US" sz="2000" kern="1200" dirty="0"/>
          </a:p>
        </p:txBody>
      </p:sp>
    </p:spTree>
    <p:extLst>
      <p:ext uri="{BB962C8B-B14F-4D97-AF65-F5344CB8AC3E}">
        <p14:creationId xmlns:p14="http://schemas.microsoft.com/office/powerpoint/2010/main" val="112039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4644-D6F4-49DE-B02D-75C6A2A8AB3B}"/>
              </a:ext>
            </a:extLst>
          </p:cNvPr>
          <p:cNvSpPr>
            <a:spLocks noGrp="1"/>
          </p:cNvSpPr>
          <p:nvPr>
            <p:ph type="title"/>
          </p:nvPr>
        </p:nvSpPr>
        <p:spPr/>
        <p:txBody>
          <a:bodyPr/>
          <a:lstStyle/>
          <a:p>
            <a:r>
              <a:rPr lang="en-NZ" dirty="0"/>
              <a:t>Key concepts </a:t>
            </a:r>
          </a:p>
        </p:txBody>
      </p:sp>
      <p:graphicFrame>
        <p:nvGraphicFramePr>
          <p:cNvPr id="5" name="Content Placeholder 2">
            <a:extLst>
              <a:ext uri="{FF2B5EF4-FFF2-40B4-BE49-F238E27FC236}">
                <a16:creationId xmlns:a16="http://schemas.microsoft.com/office/drawing/2014/main" id="{A02FF8C5-0F07-12E5-B060-DC2CFE083A2D}"/>
              </a:ext>
            </a:extLst>
          </p:cNvPr>
          <p:cNvGraphicFramePr>
            <a:graphicFrameLocks noGrp="1"/>
          </p:cNvGraphicFramePr>
          <p:nvPr>
            <p:ph idx="1"/>
            <p:extLst>
              <p:ext uri="{D42A27DB-BD31-4B8C-83A1-F6EECF244321}">
                <p14:modId xmlns:p14="http://schemas.microsoft.com/office/powerpoint/2010/main" val="2881435445"/>
              </p:ext>
            </p:extLst>
          </p:nvPr>
        </p:nvGraphicFramePr>
        <p:xfrm>
          <a:off x="581025" y="1676400"/>
          <a:ext cx="11049000" cy="504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1294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4864-4215-4645-BF3A-ED06B13CCDBF}"/>
              </a:ext>
            </a:extLst>
          </p:cNvPr>
          <p:cNvSpPr>
            <a:spLocks noGrp="1"/>
          </p:cNvSpPr>
          <p:nvPr>
            <p:ph type="ctrTitle"/>
          </p:nvPr>
        </p:nvSpPr>
        <p:spPr/>
        <p:txBody>
          <a:bodyPr/>
          <a:lstStyle/>
          <a:p>
            <a:r>
              <a:rPr lang="en-NZ" dirty="0"/>
              <a:t>Gender and sexuality</a:t>
            </a:r>
          </a:p>
        </p:txBody>
      </p:sp>
      <p:sp>
        <p:nvSpPr>
          <p:cNvPr id="3" name="Subtitle 2">
            <a:extLst>
              <a:ext uri="{FF2B5EF4-FFF2-40B4-BE49-F238E27FC236}">
                <a16:creationId xmlns:a16="http://schemas.microsoft.com/office/drawing/2014/main" id="{DE006580-08A5-4801-B7AE-7F79FB5BA2E4}"/>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983846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C607-2345-461E-9BE7-00B5EFE93E1D}"/>
              </a:ext>
            </a:extLst>
          </p:cNvPr>
          <p:cNvSpPr>
            <a:spLocks noGrp="1"/>
          </p:cNvSpPr>
          <p:nvPr>
            <p:ph type="title"/>
          </p:nvPr>
        </p:nvSpPr>
        <p:spPr>
          <a:xfrm>
            <a:off x="1024128" y="585216"/>
            <a:ext cx="9720072" cy="1499616"/>
          </a:xfrm>
        </p:spPr>
        <p:txBody>
          <a:bodyPr>
            <a:normAutofit/>
          </a:bodyPr>
          <a:lstStyle/>
          <a:p>
            <a:r>
              <a:rPr lang="en-NZ" dirty="0"/>
              <a:t>Why Does Sex Matter so Much?</a:t>
            </a:r>
          </a:p>
        </p:txBody>
      </p:sp>
      <p:graphicFrame>
        <p:nvGraphicFramePr>
          <p:cNvPr id="5" name="Content Placeholder 2">
            <a:extLst>
              <a:ext uri="{FF2B5EF4-FFF2-40B4-BE49-F238E27FC236}">
                <a16:creationId xmlns:a16="http://schemas.microsoft.com/office/drawing/2014/main" id="{3B894CBD-39F1-C9DC-10BF-59D7EA41E322}"/>
              </a:ext>
            </a:extLst>
          </p:cNvPr>
          <p:cNvGraphicFramePr>
            <a:graphicFrameLocks noGrp="1"/>
          </p:cNvGraphicFramePr>
          <p:nvPr>
            <p:ph idx="1"/>
            <p:extLst>
              <p:ext uri="{D42A27DB-BD31-4B8C-83A1-F6EECF244321}">
                <p14:modId xmlns:p14="http://schemas.microsoft.com/office/powerpoint/2010/main" val="3852236353"/>
              </p:ext>
            </p:extLst>
          </p:nvPr>
        </p:nvGraphicFramePr>
        <p:xfrm>
          <a:off x="790844" y="1984918"/>
          <a:ext cx="10610311" cy="46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438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3580E-01B9-414E-BABA-0B634810BA67}"/>
              </a:ext>
            </a:extLst>
          </p:cNvPr>
          <p:cNvSpPr>
            <a:spLocks noGrp="1"/>
          </p:cNvSpPr>
          <p:nvPr>
            <p:ph type="title"/>
          </p:nvPr>
        </p:nvSpPr>
        <p:spPr/>
        <p:txBody>
          <a:bodyPr/>
          <a:lstStyle/>
          <a:p>
            <a:r>
              <a:rPr lang="en-NZ" dirty="0"/>
              <a:t>Gender and sexuality </a:t>
            </a:r>
          </a:p>
        </p:txBody>
      </p:sp>
      <p:sp>
        <p:nvSpPr>
          <p:cNvPr id="3" name="Content Placeholder 2">
            <a:extLst>
              <a:ext uri="{FF2B5EF4-FFF2-40B4-BE49-F238E27FC236}">
                <a16:creationId xmlns:a16="http://schemas.microsoft.com/office/drawing/2014/main" id="{3BF03AC9-982C-4134-BDB1-7468C857C800}"/>
              </a:ext>
            </a:extLst>
          </p:cNvPr>
          <p:cNvSpPr>
            <a:spLocks noGrp="1"/>
          </p:cNvSpPr>
          <p:nvPr>
            <p:ph idx="1"/>
          </p:nvPr>
        </p:nvSpPr>
        <p:spPr/>
        <p:txBody>
          <a:bodyPr>
            <a:normAutofit lnSpcReduction="10000"/>
          </a:bodyPr>
          <a:lstStyle/>
          <a:p>
            <a:r>
              <a:rPr lang="en-NZ" dirty="0"/>
              <a:t>Binary constructions of gender have been mapped onto binary understandings of sexuality</a:t>
            </a:r>
          </a:p>
          <a:p>
            <a:endParaRPr lang="en-NZ" dirty="0"/>
          </a:p>
          <a:p>
            <a:endParaRPr lang="en-NZ" dirty="0"/>
          </a:p>
          <a:p>
            <a:endParaRPr lang="en-NZ" dirty="0"/>
          </a:p>
          <a:p>
            <a:endParaRPr lang="en-NZ" dirty="0"/>
          </a:p>
          <a:p>
            <a:r>
              <a:rPr lang="en-NZ" dirty="0"/>
              <a:t> </a:t>
            </a:r>
          </a:p>
          <a:p>
            <a:r>
              <a:rPr lang="en-NZ" dirty="0"/>
              <a:t>This constructs the normative environment = Heteronormative</a:t>
            </a:r>
          </a:p>
          <a:p>
            <a:r>
              <a:rPr lang="en-NZ" dirty="0"/>
              <a:t>Heterosexuality is assumed by default.  </a:t>
            </a:r>
          </a:p>
        </p:txBody>
      </p:sp>
      <p:pic>
        <p:nvPicPr>
          <p:cNvPr id="5" name="Graphic 4" descr="Man with solid fill">
            <a:extLst>
              <a:ext uri="{FF2B5EF4-FFF2-40B4-BE49-F238E27FC236}">
                <a16:creationId xmlns:a16="http://schemas.microsoft.com/office/drawing/2014/main" id="{0647E4FD-19CF-4BDB-8BA4-1A17AD7FF5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991139" y="3081131"/>
            <a:ext cx="1795670" cy="1795670"/>
          </a:xfrm>
          <a:prstGeom prst="rect">
            <a:avLst/>
          </a:prstGeom>
        </p:spPr>
      </p:pic>
      <p:pic>
        <p:nvPicPr>
          <p:cNvPr id="7" name="Graphic 6" descr="Woman with solid fill">
            <a:extLst>
              <a:ext uri="{FF2B5EF4-FFF2-40B4-BE49-F238E27FC236}">
                <a16:creationId xmlns:a16="http://schemas.microsoft.com/office/drawing/2014/main" id="{574CFB89-0C5C-479F-85FE-C377884F63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0669" y="3081131"/>
            <a:ext cx="1795670" cy="1795670"/>
          </a:xfrm>
          <a:prstGeom prst="rect">
            <a:avLst/>
          </a:prstGeom>
        </p:spPr>
      </p:pic>
      <p:pic>
        <p:nvPicPr>
          <p:cNvPr id="9" name="Graphic 8" descr="Fast Forward with solid fill">
            <a:extLst>
              <a:ext uri="{FF2B5EF4-FFF2-40B4-BE49-F238E27FC236}">
                <a16:creationId xmlns:a16="http://schemas.microsoft.com/office/drawing/2014/main" id="{D268A3F7-3415-4839-981C-C646CCE716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28860" y="3081131"/>
            <a:ext cx="1646583" cy="1646583"/>
          </a:xfrm>
          <a:prstGeom prst="rect">
            <a:avLst/>
          </a:prstGeom>
        </p:spPr>
      </p:pic>
      <p:pic>
        <p:nvPicPr>
          <p:cNvPr id="11" name="Graphic 10" descr="Man and woman with solid fill">
            <a:extLst>
              <a:ext uri="{FF2B5EF4-FFF2-40B4-BE49-F238E27FC236}">
                <a16:creationId xmlns:a16="http://schemas.microsoft.com/office/drawing/2014/main" id="{F63EC75B-D077-4267-8A65-055BA97BAC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77809" y="2981739"/>
            <a:ext cx="1895061" cy="1895061"/>
          </a:xfrm>
          <a:prstGeom prst="rect">
            <a:avLst/>
          </a:prstGeom>
        </p:spPr>
      </p:pic>
    </p:spTree>
    <p:extLst>
      <p:ext uri="{BB962C8B-B14F-4D97-AF65-F5344CB8AC3E}">
        <p14:creationId xmlns:p14="http://schemas.microsoft.com/office/powerpoint/2010/main" val="225052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D2E4-4B72-3D78-0FED-A626920B8B17}"/>
              </a:ext>
            </a:extLst>
          </p:cNvPr>
          <p:cNvSpPr>
            <a:spLocks noGrp="1"/>
          </p:cNvSpPr>
          <p:nvPr>
            <p:ph type="title"/>
          </p:nvPr>
        </p:nvSpPr>
        <p:spPr>
          <a:xfrm>
            <a:off x="1024128" y="585216"/>
            <a:ext cx="6066818" cy="1499616"/>
          </a:xfrm>
        </p:spPr>
        <p:txBody>
          <a:bodyPr>
            <a:normAutofit/>
          </a:bodyPr>
          <a:lstStyle/>
          <a:p>
            <a:r>
              <a:rPr lang="en-NZ" dirty="0"/>
              <a:t>agenda</a:t>
            </a:r>
          </a:p>
        </p:txBody>
      </p:sp>
      <p:sp>
        <p:nvSpPr>
          <p:cNvPr id="3" name="Content Placeholder 2">
            <a:extLst>
              <a:ext uri="{FF2B5EF4-FFF2-40B4-BE49-F238E27FC236}">
                <a16:creationId xmlns:a16="http://schemas.microsoft.com/office/drawing/2014/main" id="{8B226B06-28A7-5146-293C-1A7D397071BD}"/>
              </a:ext>
            </a:extLst>
          </p:cNvPr>
          <p:cNvSpPr>
            <a:spLocks noGrp="1"/>
          </p:cNvSpPr>
          <p:nvPr>
            <p:ph idx="1"/>
          </p:nvPr>
        </p:nvSpPr>
        <p:spPr>
          <a:xfrm>
            <a:off x="1024128" y="2286000"/>
            <a:ext cx="6066818" cy="4023360"/>
          </a:xfrm>
        </p:spPr>
        <p:txBody>
          <a:bodyPr>
            <a:normAutofit/>
          </a:bodyPr>
          <a:lstStyle/>
          <a:p>
            <a:r>
              <a:rPr lang="en-NZ" dirty="0"/>
              <a:t>Recap last week</a:t>
            </a:r>
          </a:p>
          <a:p>
            <a:r>
              <a:rPr lang="en-NZ" dirty="0"/>
              <a:t>Recap key sociological concepts</a:t>
            </a:r>
          </a:p>
          <a:p>
            <a:r>
              <a:rPr lang="en-NZ" dirty="0"/>
              <a:t>Concepts of the Week</a:t>
            </a:r>
          </a:p>
          <a:p>
            <a:r>
              <a:rPr lang="en-NZ" dirty="0"/>
              <a:t>Gender </a:t>
            </a:r>
          </a:p>
          <a:p>
            <a:r>
              <a:rPr lang="en-NZ" dirty="0"/>
              <a:t>Lunch</a:t>
            </a:r>
          </a:p>
          <a:p>
            <a:r>
              <a:rPr lang="en-NZ" dirty="0"/>
              <a:t>Sexuality   </a:t>
            </a:r>
          </a:p>
        </p:txBody>
      </p:sp>
      <p:pic>
        <p:nvPicPr>
          <p:cNvPr id="5" name="Picture 4" descr="Colourful adhesive taps and pen on open notebook">
            <a:extLst>
              <a:ext uri="{FF2B5EF4-FFF2-40B4-BE49-F238E27FC236}">
                <a16:creationId xmlns:a16="http://schemas.microsoft.com/office/drawing/2014/main" id="{A2F878AD-BD26-CC80-511E-F3A776BBAB47}"/>
              </a:ext>
            </a:extLst>
          </p:cNvPr>
          <p:cNvPicPr>
            <a:picLocks noChangeAspect="1"/>
          </p:cNvPicPr>
          <p:nvPr/>
        </p:nvPicPr>
        <p:blipFill rotWithShape="1">
          <a:blip r:embed="rId2"/>
          <a:srcRect l="492" r="54348" b="-1"/>
          <a:stretch/>
        </p:blipFill>
        <p:spPr>
          <a:xfrm>
            <a:off x="7552266" y="10"/>
            <a:ext cx="4639733" cy="6857990"/>
          </a:xfrm>
          <a:prstGeom prst="rect">
            <a:avLst/>
          </a:prstGeom>
        </p:spPr>
      </p:pic>
      <p:pic>
        <p:nvPicPr>
          <p:cNvPr id="6" name="Picture 5" descr="Old woman pointing forward">
            <a:extLst>
              <a:ext uri="{FF2B5EF4-FFF2-40B4-BE49-F238E27FC236}">
                <a16:creationId xmlns:a16="http://schemas.microsoft.com/office/drawing/2014/main" id="{31E4ADA1-4523-A749-DCF5-D8DBA9F93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847" y="2286000"/>
            <a:ext cx="715433" cy="1391478"/>
          </a:xfrm>
          <a:prstGeom prst="rect">
            <a:avLst/>
          </a:prstGeom>
        </p:spPr>
      </p:pic>
      <p:pic>
        <p:nvPicPr>
          <p:cNvPr id="7" name="Picture 6">
            <a:extLst>
              <a:ext uri="{FF2B5EF4-FFF2-40B4-BE49-F238E27FC236}">
                <a16:creationId xmlns:a16="http://schemas.microsoft.com/office/drawing/2014/main" id="{5DE1C866-9120-5D0C-723C-5C50A6DD9C6E}"/>
              </a:ext>
            </a:extLst>
          </p:cNvPr>
          <p:cNvPicPr>
            <a:picLocks noChangeAspect="1"/>
          </p:cNvPicPr>
          <p:nvPr/>
        </p:nvPicPr>
        <p:blipFill>
          <a:blip r:embed="rId4"/>
          <a:stretch>
            <a:fillRect/>
          </a:stretch>
        </p:blipFill>
        <p:spPr>
          <a:xfrm>
            <a:off x="4904466" y="2733996"/>
            <a:ext cx="713294" cy="1390008"/>
          </a:xfrm>
          <a:prstGeom prst="rect">
            <a:avLst/>
          </a:prstGeom>
        </p:spPr>
      </p:pic>
      <p:pic>
        <p:nvPicPr>
          <p:cNvPr id="8" name="Picture 7">
            <a:extLst>
              <a:ext uri="{FF2B5EF4-FFF2-40B4-BE49-F238E27FC236}">
                <a16:creationId xmlns:a16="http://schemas.microsoft.com/office/drawing/2014/main" id="{F57FBA03-5D76-1A0C-4C0E-2A8282FC4CF5}"/>
              </a:ext>
            </a:extLst>
          </p:cNvPr>
          <p:cNvPicPr>
            <a:picLocks noChangeAspect="1"/>
          </p:cNvPicPr>
          <p:nvPr/>
        </p:nvPicPr>
        <p:blipFill>
          <a:blip r:embed="rId4"/>
          <a:stretch>
            <a:fillRect/>
          </a:stretch>
        </p:blipFill>
        <p:spPr>
          <a:xfrm>
            <a:off x="2132947" y="4709455"/>
            <a:ext cx="713294" cy="1390008"/>
          </a:xfrm>
          <a:prstGeom prst="rect">
            <a:avLst/>
          </a:prstGeom>
        </p:spPr>
      </p:pic>
      <p:pic>
        <p:nvPicPr>
          <p:cNvPr id="9" name="Picture 8">
            <a:extLst>
              <a:ext uri="{FF2B5EF4-FFF2-40B4-BE49-F238E27FC236}">
                <a16:creationId xmlns:a16="http://schemas.microsoft.com/office/drawing/2014/main" id="{F19B8815-36F9-0BBF-0F20-6B5D2A3DB57F}"/>
              </a:ext>
            </a:extLst>
          </p:cNvPr>
          <p:cNvPicPr>
            <a:picLocks noChangeAspect="1"/>
          </p:cNvPicPr>
          <p:nvPr/>
        </p:nvPicPr>
        <p:blipFill>
          <a:blip r:embed="rId4"/>
          <a:stretch>
            <a:fillRect/>
          </a:stretch>
        </p:blipFill>
        <p:spPr>
          <a:xfrm>
            <a:off x="2363607" y="3677478"/>
            <a:ext cx="713294" cy="1390008"/>
          </a:xfrm>
          <a:prstGeom prst="rect">
            <a:avLst/>
          </a:prstGeom>
        </p:spPr>
      </p:pic>
      <p:pic>
        <p:nvPicPr>
          <p:cNvPr id="10" name="Picture 9">
            <a:extLst>
              <a:ext uri="{FF2B5EF4-FFF2-40B4-BE49-F238E27FC236}">
                <a16:creationId xmlns:a16="http://schemas.microsoft.com/office/drawing/2014/main" id="{6AB69930-32A7-F403-D377-71778FDFF575}"/>
              </a:ext>
            </a:extLst>
          </p:cNvPr>
          <p:cNvPicPr>
            <a:picLocks noChangeAspect="1"/>
          </p:cNvPicPr>
          <p:nvPr/>
        </p:nvPicPr>
        <p:blipFill>
          <a:blip r:embed="rId4"/>
          <a:stretch>
            <a:fillRect/>
          </a:stretch>
        </p:blipFill>
        <p:spPr>
          <a:xfrm>
            <a:off x="1902287" y="4245406"/>
            <a:ext cx="713294" cy="1390008"/>
          </a:xfrm>
          <a:prstGeom prst="rect">
            <a:avLst/>
          </a:prstGeom>
        </p:spPr>
      </p:pic>
      <p:pic>
        <p:nvPicPr>
          <p:cNvPr id="11" name="Picture 10">
            <a:extLst>
              <a:ext uri="{FF2B5EF4-FFF2-40B4-BE49-F238E27FC236}">
                <a16:creationId xmlns:a16="http://schemas.microsoft.com/office/drawing/2014/main" id="{CE91F3DE-3EF2-B5EB-563E-AFAF1AA198E0}"/>
              </a:ext>
            </a:extLst>
          </p:cNvPr>
          <p:cNvPicPr>
            <a:picLocks noChangeAspect="1"/>
          </p:cNvPicPr>
          <p:nvPr/>
        </p:nvPicPr>
        <p:blipFill>
          <a:blip r:embed="rId4"/>
          <a:stretch>
            <a:fillRect/>
          </a:stretch>
        </p:blipFill>
        <p:spPr>
          <a:xfrm>
            <a:off x="3960512" y="3280648"/>
            <a:ext cx="713294" cy="1390008"/>
          </a:xfrm>
          <a:prstGeom prst="rect">
            <a:avLst/>
          </a:prstGeom>
        </p:spPr>
      </p:pic>
    </p:spTree>
    <p:extLst>
      <p:ext uri="{BB962C8B-B14F-4D97-AF65-F5344CB8AC3E}">
        <p14:creationId xmlns:p14="http://schemas.microsoft.com/office/powerpoint/2010/main" val="349686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xit" presetSubtype="0" fill="hold" nodeType="clickEffect">
                                  <p:stCondLst>
                                    <p:cond delay="0"/>
                                  </p:stCondLst>
                                  <p:childTnLst>
                                    <p:animEffect transition="out" filter="fade">
                                      <p:cBhvr>
                                        <p:cTn id="10" dur="2000"/>
                                        <p:tgtEl>
                                          <p:spTgt spid="6"/>
                                        </p:tgtEl>
                                      </p:cBhvr>
                                    </p:animEffect>
                                    <p:anim calcmode="lin" valueType="num">
                                      <p:cBhvr>
                                        <p:cTn id="11"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 dur="2000"/>
                                        <p:tgtEl>
                                          <p:spTgt spid="6"/>
                                        </p:tgtEl>
                                        <p:attrNameLst>
                                          <p:attrName>ppt_h</p:attrName>
                                        </p:attrNameLst>
                                      </p:cBhvr>
                                      <p:tavLst>
                                        <p:tav tm="0">
                                          <p:val>
                                            <p:strVal val="ppt_h"/>
                                          </p:val>
                                        </p:tav>
                                        <p:tav tm="100000">
                                          <p:val>
                                            <p:strVal val="ppt_h"/>
                                          </p:val>
                                        </p:tav>
                                      </p:tavLst>
                                    </p:anim>
                                    <p:set>
                                      <p:cBhvr>
                                        <p:cTn id="13" dur="1" fill="hold">
                                          <p:stCondLst>
                                            <p:cond delay="19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7"/>
                                        </p:tgtEl>
                                        <p:attrNameLst>
                                          <p:attrName>ppt_w</p:attrName>
                                        </p:attrNameLst>
                                      </p:cBhvr>
                                      <p:tavLst>
                                        <p:tav tm="0">
                                          <p:val>
                                            <p:strVal val="ppt_w"/>
                                          </p:val>
                                        </p:tav>
                                        <p:tav tm="100000">
                                          <p:val>
                                            <p:fltVal val="0"/>
                                          </p:val>
                                        </p:tav>
                                      </p:tavLst>
                                    </p:anim>
                                    <p:anim calcmode="lin" valueType="num">
                                      <p:cBhvr>
                                        <p:cTn id="24" dur="1000"/>
                                        <p:tgtEl>
                                          <p:spTgt spid="7"/>
                                        </p:tgtEl>
                                        <p:attrNameLst>
                                          <p:attrName>ppt_h</p:attrName>
                                        </p:attrNameLst>
                                      </p:cBhvr>
                                      <p:tavLst>
                                        <p:tav tm="0">
                                          <p:val>
                                            <p:strVal val="ppt_h"/>
                                          </p:val>
                                        </p:tav>
                                        <p:tav tm="100000">
                                          <p:val>
                                            <p:fltVal val="0"/>
                                          </p:val>
                                        </p:tav>
                                      </p:tavLst>
                                    </p:anim>
                                    <p:anim calcmode="lin" valueType="num">
                                      <p:cBhvr>
                                        <p:cTn id="25" dur="1000"/>
                                        <p:tgtEl>
                                          <p:spTgt spid="7"/>
                                        </p:tgtEl>
                                        <p:attrNameLst>
                                          <p:attrName>style.rotation</p:attrName>
                                        </p:attrNameLst>
                                      </p:cBhvr>
                                      <p:tavLst>
                                        <p:tav tm="0">
                                          <p:val>
                                            <p:fltVal val="0"/>
                                          </p:val>
                                        </p:tav>
                                        <p:tav tm="100000">
                                          <p:val>
                                            <p:fltVal val="90"/>
                                          </p:val>
                                        </p:tav>
                                      </p:tavLst>
                                    </p:anim>
                                    <p:animEffect transition="out" filter="fade">
                                      <p:cBhvr>
                                        <p:cTn id="26" dur="1000"/>
                                        <p:tgtEl>
                                          <p:spTgt spid="7"/>
                                        </p:tgtEl>
                                      </p:cBhvr>
                                    </p:animEffect>
                                    <p:set>
                                      <p:cBhvr>
                                        <p:cTn id="27" dur="1" fill="hold">
                                          <p:stCondLst>
                                            <p:cond delay="9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nodeType="clickEffect">
                                  <p:stCondLst>
                                    <p:cond delay="0"/>
                                  </p:stCondLst>
                                  <p:childTnLst>
                                    <p:animEffect transition="out" filter="wipe(down)">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xit" presetSubtype="0" fill="hold" nodeType="clickEffect">
                                  <p:stCondLst>
                                    <p:cond delay="0"/>
                                  </p:stCondLst>
                                  <p:childTnLst>
                                    <p:animEffect transition="out" filter="fade">
                                      <p:cBhvr>
                                        <p:cTn id="57" dur="1000"/>
                                        <p:tgtEl>
                                          <p:spTgt spid="10"/>
                                        </p:tgtEl>
                                      </p:cBhvr>
                                    </p:animEffect>
                                    <p:anim calcmode="lin" valueType="num">
                                      <p:cBhvr>
                                        <p:cTn id="58" dur="1000"/>
                                        <p:tgtEl>
                                          <p:spTgt spid="10"/>
                                        </p:tgtEl>
                                        <p:attrNameLst>
                                          <p:attrName>ppt_x</p:attrName>
                                        </p:attrNameLst>
                                      </p:cBhvr>
                                      <p:tavLst>
                                        <p:tav tm="0">
                                          <p:val>
                                            <p:strVal val="ppt_x"/>
                                          </p:val>
                                        </p:tav>
                                        <p:tav tm="100000">
                                          <p:val>
                                            <p:strVal val="ppt_x"/>
                                          </p:val>
                                        </p:tav>
                                      </p:tavLst>
                                    </p:anim>
                                    <p:anim calcmode="lin" valueType="num">
                                      <p:cBhvr>
                                        <p:cTn id="59" dur="1000"/>
                                        <p:tgtEl>
                                          <p:spTgt spid="10"/>
                                        </p:tgtEl>
                                        <p:attrNameLst>
                                          <p:attrName>ppt_y</p:attrName>
                                        </p:attrNameLst>
                                      </p:cBhvr>
                                      <p:tavLst>
                                        <p:tav tm="0">
                                          <p:val>
                                            <p:strVal val="ppt_y"/>
                                          </p:val>
                                        </p:tav>
                                        <p:tav tm="100000">
                                          <p:val>
                                            <p:strVal val="ppt_y+.1"/>
                                          </p:val>
                                        </p:tav>
                                      </p:tavLst>
                                    </p:anim>
                                    <p:set>
                                      <p:cBhvr>
                                        <p:cTn id="60" dur="1" fill="hold">
                                          <p:stCondLst>
                                            <p:cond delay="999"/>
                                          </p:stCondLst>
                                        </p:cTn>
                                        <p:tgtEl>
                                          <p:spTgt spid="1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1+#ppt_w/2"/>
                                          </p:val>
                                        </p:tav>
                                        <p:tav tm="100000">
                                          <p:val>
                                            <p:strVal val="#ppt_x"/>
                                          </p:val>
                                        </p:tav>
                                      </p:tavLst>
                                    </p:anim>
                                    <p:anim calcmode="lin" valueType="num">
                                      <p:cBhvr additive="base">
                                        <p:cTn id="6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3444-F6B3-4B32-A1F9-2BA0D4835A48}"/>
              </a:ext>
            </a:extLst>
          </p:cNvPr>
          <p:cNvSpPr>
            <a:spLocks noGrp="1"/>
          </p:cNvSpPr>
          <p:nvPr>
            <p:ph type="title"/>
          </p:nvPr>
        </p:nvSpPr>
        <p:spPr/>
        <p:txBody>
          <a:bodyPr/>
          <a:lstStyle/>
          <a:p>
            <a:r>
              <a:rPr lang="en-NZ" dirty="0"/>
              <a:t>Sexuality</a:t>
            </a:r>
          </a:p>
        </p:txBody>
      </p:sp>
      <p:sp>
        <p:nvSpPr>
          <p:cNvPr id="6" name="Freeform: Shape 5">
            <a:extLst>
              <a:ext uri="{FF2B5EF4-FFF2-40B4-BE49-F238E27FC236}">
                <a16:creationId xmlns:a16="http://schemas.microsoft.com/office/drawing/2014/main" id="{2533F673-6358-4EAB-80C7-C360EA277F72}"/>
              </a:ext>
            </a:extLst>
          </p:cNvPr>
          <p:cNvSpPr/>
          <p:nvPr/>
        </p:nvSpPr>
        <p:spPr>
          <a:xfrm>
            <a:off x="613318" y="1931435"/>
            <a:ext cx="10772078" cy="873953"/>
          </a:xfrm>
          <a:custGeom>
            <a:avLst/>
            <a:gdLst>
              <a:gd name="connsiteX0" fmla="*/ 0 w 10772078"/>
              <a:gd name="connsiteY0" fmla="*/ 145662 h 873953"/>
              <a:gd name="connsiteX1" fmla="*/ 145662 w 10772078"/>
              <a:gd name="connsiteY1" fmla="*/ 0 h 873953"/>
              <a:gd name="connsiteX2" fmla="*/ 10626416 w 10772078"/>
              <a:gd name="connsiteY2" fmla="*/ 0 h 873953"/>
              <a:gd name="connsiteX3" fmla="*/ 10772078 w 10772078"/>
              <a:gd name="connsiteY3" fmla="*/ 145662 h 873953"/>
              <a:gd name="connsiteX4" fmla="*/ 10772078 w 10772078"/>
              <a:gd name="connsiteY4" fmla="*/ 728291 h 873953"/>
              <a:gd name="connsiteX5" fmla="*/ 10626416 w 10772078"/>
              <a:gd name="connsiteY5" fmla="*/ 873953 h 873953"/>
              <a:gd name="connsiteX6" fmla="*/ 145662 w 10772078"/>
              <a:gd name="connsiteY6" fmla="*/ 873953 h 873953"/>
              <a:gd name="connsiteX7" fmla="*/ 0 w 10772078"/>
              <a:gd name="connsiteY7" fmla="*/ 728291 h 873953"/>
              <a:gd name="connsiteX8" fmla="*/ 0 w 10772078"/>
              <a:gd name="connsiteY8" fmla="*/ 145662 h 87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2078" h="873953">
                <a:moveTo>
                  <a:pt x="0" y="145662"/>
                </a:moveTo>
                <a:cubicBezTo>
                  <a:pt x="0" y="65215"/>
                  <a:pt x="65215" y="0"/>
                  <a:pt x="145662" y="0"/>
                </a:cubicBezTo>
                <a:lnTo>
                  <a:pt x="10626416" y="0"/>
                </a:lnTo>
                <a:cubicBezTo>
                  <a:pt x="10706863" y="0"/>
                  <a:pt x="10772078" y="65215"/>
                  <a:pt x="10772078" y="145662"/>
                </a:cubicBezTo>
                <a:lnTo>
                  <a:pt x="10772078" y="728291"/>
                </a:lnTo>
                <a:cubicBezTo>
                  <a:pt x="10772078" y="808738"/>
                  <a:pt x="10706863" y="873953"/>
                  <a:pt x="10626416" y="873953"/>
                </a:cubicBezTo>
                <a:lnTo>
                  <a:pt x="145662" y="873953"/>
                </a:lnTo>
                <a:cubicBezTo>
                  <a:pt x="65215" y="873953"/>
                  <a:pt x="0" y="808738"/>
                  <a:pt x="0" y="728291"/>
                </a:cubicBezTo>
                <a:lnTo>
                  <a:pt x="0" y="14566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6483" tIns="126483" rIns="126483" bIns="126483" numCol="1" spcCol="1270" anchor="ctr" anchorCtr="0">
            <a:noAutofit/>
          </a:bodyPr>
          <a:lstStyle/>
          <a:p>
            <a:pPr marL="0" lvl="0" indent="0" algn="ctr" defTabSz="977900">
              <a:lnSpc>
                <a:spcPct val="90000"/>
              </a:lnSpc>
              <a:spcBef>
                <a:spcPct val="0"/>
              </a:spcBef>
              <a:spcAft>
                <a:spcPct val="35000"/>
              </a:spcAft>
              <a:buNone/>
            </a:pPr>
            <a:r>
              <a:rPr lang="en-NZ" sz="2200" kern="1200"/>
              <a:t>Defining terms: </a:t>
            </a:r>
            <a:endParaRPr lang="en-US" sz="2200" kern="1200"/>
          </a:p>
        </p:txBody>
      </p:sp>
      <p:sp>
        <p:nvSpPr>
          <p:cNvPr id="7" name="Freeform: Shape 6">
            <a:extLst>
              <a:ext uri="{FF2B5EF4-FFF2-40B4-BE49-F238E27FC236}">
                <a16:creationId xmlns:a16="http://schemas.microsoft.com/office/drawing/2014/main" id="{65E140B7-D69D-46C5-86C4-38B894BC1473}"/>
              </a:ext>
            </a:extLst>
          </p:cNvPr>
          <p:cNvSpPr/>
          <p:nvPr/>
        </p:nvSpPr>
        <p:spPr>
          <a:xfrm>
            <a:off x="613318" y="2868748"/>
            <a:ext cx="10772078" cy="873953"/>
          </a:xfrm>
          <a:custGeom>
            <a:avLst/>
            <a:gdLst>
              <a:gd name="connsiteX0" fmla="*/ 0 w 10772078"/>
              <a:gd name="connsiteY0" fmla="*/ 145662 h 873953"/>
              <a:gd name="connsiteX1" fmla="*/ 145662 w 10772078"/>
              <a:gd name="connsiteY1" fmla="*/ 0 h 873953"/>
              <a:gd name="connsiteX2" fmla="*/ 10626416 w 10772078"/>
              <a:gd name="connsiteY2" fmla="*/ 0 h 873953"/>
              <a:gd name="connsiteX3" fmla="*/ 10772078 w 10772078"/>
              <a:gd name="connsiteY3" fmla="*/ 145662 h 873953"/>
              <a:gd name="connsiteX4" fmla="*/ 10772078 w 10772078"/>
              <a:gd name="connsiteY4" fmla="*/ 728291 h 873953"/>
              <a:gd name="connsiteX5" fmla="*/ 10626416 w 10772078"/>
              <a:gd name="connsiteY5" fmla="*/ 873953 h 873953"/>
              <a:gd name="connsiteX6" fmla="*/ 145662 w 10772078"/>
              <a:gd name="connsiteY6" fmla="*/ 873953 h 873953"/>
              <a:gd name="connsiteX7" fmla="*/ 0 w 10772078"/>
              <a:gd name="connsiteY7" fmla="*/ 728291 h 873953"/>
              <a:gd name="connsiteX8" fmla="*/ 0 w 10772078"/>
              <a:gd name="connsiteY8" fmla="*/ 145662 h 87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2078" h="873953">
                <a:moveTo>
                  <a:pt x="0" y="145662"/>
                </a:moveTo>
                <a:cubicBezTo>
                  <a:pt x="0" y="65215"/>
                  <a:pt x="65215" y="0"/>
                  <a:pt x="145662" y="0"/>
                </a:cubicBezTo>
                <a:lnTo>
                  <a:pt x="10626416" y="0"/>
                </a:lnTo>
                <a:cubicBezTo>
                  <a:pt x="10706863" y="0"/>
                  <a:pt x="10772078" y="65215"/>
                  <a:pt x="10772078" y="145662"/>
                </a:cubicBezTo>
                <a:lnTo>
                  <a:pt x="10772078" y="728291"/>
                </a:lnTo>
                <a:cubicBezTo>
                  <a:pt x="10772078" y="808738"/>
                  <a:pt x="10706863" y="873953"/>
                  <a:pt x="10626416" y="873953"/>
                </a:cubicBezTo>
                <a:lnTo>
                  <a:pt x="145662" y="873953"/>
                </a:lnTo>
                <a:cubicBezTo>
                  <a:pt x="65215" y="873953"/>
                  <a:pt x="0" y="808738"/>
                  <a:pt x="0" y="728291"/>
                </a:cubicBezTo>
                <a:lnTo>
                  <a:pt x="0" y="14566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6483" tIns="126483" rIns="126483" bIns="126483" numCol="1" spcCol="1270" anchor="ctr" anchorCtr="0">
            <a:noAutofit/>
          </a:bodyPr>
          <a:lstStyle/>
          <a:p>
            <a:pPr marL="0" lvl="0" indent="0" algn="ctr" defTabSz="977900">
              <a:lnSpc>
                <a:spcPct val="90000"/>
              </a:lnSpc>
              <a:spcBef>
                <a:spcPct val="0"/>
              </a:spcBef>
              <a:spcAft>
                <a:spcPct val="35000"/>
              </a:spcAft>
              <a:buNone/>
            </a:pPr>
            <a:r>
              <a:rPr lang="en-NZ" sz="2200" kern="1200"/>
              <a:t>The sexual characteristics and sexual behaviours of human beings, involving social, biological, physical and emotional (spiritual?) aspects.</a:t>
            </a:r>
            <a:endParaRPr lang="en-US" sz="2200" kern="1200"/>
          </a:p>
        </p:txBody>
      </p:sp>
      <p:sp>
        <p:nvSpPr>
          <p:cNvPr id="8" name="Freeform: Shape 7">
            <a:extLst>
              <a:ext uri="{FF2B5EF4-FFF2-40B4-BE49-F238E27FC236}">
                <a16:creationId xmlns:a16="http://schemas.microsoft.com/office/drawing/2014/main" id="{C95A9F5E-76D2-46CC-92C1-1800324D2799}"/>
              </a:ext>
            </a:extLst>
          </p:cNvPr>
          <p:cNvSpPr/>
          <p:nvPr/>
        </p:nvSpPr>
        <p:spPr>
          <a:xfrm>
            <a:off x="613318" y="3806062"/>
            <a:ext cx="10772078" cy="873953"/>
          </a:xfrm>
          <a:custGeom>
            <a:avLst/>
            <a:gdLst>
              <a:gd name="connsiteX0" fmla="*/ 0 w 10772078"/>
              <a:gd name="connsiteY0" fmla="*/ 145662 h 873953"/>
              <a:gd name="connsiteX1" fmla="*/ 145662 w 10772078"/>
              <a:gd name="connsiteY1" fmla="*/ 0 h 873953"/>
              <a:gd name="connsiteX2" fmla="*/ 10626416 w 10772078"/>
              <a:gd name="connsiteY2" fmla="*/ 0 h 873953"/>
              <a:gd name="connsiteX3" fmla="*/ 10772078 w 10772078"/>
              <a:gd name="connsiteY3" fmla="*/ 145662 h 873953"/>
              <a:gd name="connsiteX4" fmla="*/ 10772078 w 10772078"/>
              <a:gd name="connsiteY4" fmla="*/ 728291 h 873953"/>
              <a:gd name="connsiteX5" fmla="*/ 10626416 w 10772078"/>
              <a:gd name="connsiteY5" fmla="*/ 873953 h 873953"/>
              <a:gd name="connsiteX6" fmla="*/ 145662 w 10772078"/>
              <a:gd name="connsiteY6" fmla="*/ 873953 h 873953"/>
              <a:gd name="connsiteX7" fmla="*/ 0 w 10772078"/>
              <a:gd name="connsiteY7" fmla="*/ 728291 h 873953"/>
              <a:gd name="connsiteX8" fmla="*/ 0 w 10772078"/>
              <a:gd name="connsiteY8" fmla="*/ 145662 h 87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2078" h="873953">
                <a:moveTo>
                  <a:pt x="0" y="145662"/>
                </a:moveTo>
                <a:cubicBezTo>
                  <a:pt x="0" y="65215"/>
                  <a:pt x="65215" y="0"/>
                  <a:pt x="145662" y="0"/>
                </a:cubicBezTo>
                <a:lnTo>
                  <a:pt x="10626416" y="0"/>
                </a:lnTo>
                <a:cubicBezTo>
                  <a:pt x="10706863" y="0"/>
                  <a:pt x="10772078" y="65215"/>
                  <a:pt x="10772078" y="145662"/>
                </a:cubicBezTo>
                <a:lnTo>
                  <a:pt x="10772078" y="728291"/>
                </a:lnTo>
                <a:cubicBezTo>
                  <a:pt x="10772078" y="808738"/>
                  <a:pt x="10706863" y="873953"/>
                  <a:pt x="10626416" y="873953"/>
                </a:cubicBezTo>
                <a:lnTo>
                  <a:pt x="145662" y="873953"/>
                </a:lnTo>
                <a:cubicBezTo>
                  <a:pt x="65215" y="873953"/>
                  <a:pt x="0" y="808738"/>
                  <a:pt x="0" y="728291"/>
                </a:cubicBezTo>
                <a:lnTo>
                  <a:pt x="0" y="14566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6483" tIns="126483" rIns="126483" bIns="126483" numCol="1" spcCol="1270" anchor="ctr" anchorCtr="0">
            <a:noAutofit/>
          </a:bodyPr>
          <a:lstStyle/>
          <a:p>
            <a:pPr marL="0" lvl="0" indent="0" algn="ctr" defTabSz="977900">
              <a:lnSpc>
                <a:spcPct val="90000"/>
              </a:lnSpc>
              <a:spcBef>
                <a:spcPct val="0"/>
              </a:spcBef>
              <a:spcAft>
                <a:spcPct val="35000"/>
              </a:spcAft>
              <a:buNone/>
            </a:pPr>
            <a:r>
              <a:rPr lang="en-NZ" sz="2200" kern="1200"/>
              <a:t>It is about our desires, our connections, who we love, who we are drawn to.</a:t>
            </a:r>
            <a:endParaRPr lang="en-US" sz="2200" kern="1200"/>
          </a:p>
        </p:txBody>
      </p:sp>
      <p:sp>
        <p:nvSpPr>
          <p:cNvPr id="9" name="Freeform: Shape 8">
            <a:extLst>
              <a:ext uri="{FF2B5EF4-FFF2-40B4-BE49-F238E27FC236}">
                <a16:creationId xmlns:a16="http://schemas.microsoft.com/office/drawing/2014/main" id="{DD3B54BB-D148-43C1-8112-789C7897A3B1}"/>
              </a:ext>
            </a:extLst>
          </p:cNvPr>
          <p:cNvSpPr/>
          <p:nvPr/>
        </p:nvSpPr>
        <p:spPr>
          <a:xfrm>
            <a:off x="613318" y="4743375"/>
            <a:ext cx="10772078" cy="873953"/>
          </a:xfrm>
          <a:custGeom>
            <a:avLst/>
            <a:gdLst>
              <a:gd name="connsiteX0" fmla="*/ 0 w 10772078"/>
              <a:gd name="connsiteY0" fmla="*/ 145662 h 873953"/>
              <a:gd name="connsiteX1" fmla="*/ 145662 w 10772078"/>
              <a:gd name="connsiteY1" fmla="*/ 0 h 873953"/>
              <a:gd name="connsiteX2" fmla="*/ 10626416 w 10772078"/>
              <a:gd name="connsiteY2" fmla="*/ 0 h 873953"/>
              <a:gd name="connsiteX3" fmla="*/ 10772078 w 10772078"/>
              <a:gd name="connsiteY3" fmla="*/ 145662 h 873953"/>
              <a:gd name="connsiteX4" fmla="*/ 10772078 w 10772078"/>
              <a:gd name="connsiteY4" fmla="*/ 728291 h 873953"/>
              <a:gd name="connsiteX5" fmla="*/ 10626416 w 10772078"/>
              <a:gd name="connsiteY5" fmla="*/ 873953 h 873953"/>
              <a:gd name="connsiteX6" fmla="*/ 145662 w 10772078"/>
              <a:gd name="connsiteY6" fmla="*/ 873953 h 873953"/>
              <a:gd name="connsiteX7" fmla="*/ 0 w 10772078"/>
              <a:gd name="connsiteY7" fmla="*/ 728291 h 873953"/>
              <a:gd name="connsiteX8" fmla="*/ 0 w 10772078"/>
              <a:gd name="connsiteY8" fmla="*/ 145662 h 87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2078" h="873953">
                <a:moveTo>
                  <a:pt x="0" y="145662"/>
                </a:moveTo>
                <a:cubicBezTo>
                  <a:pt x="0" y="65215"/>
                  <a:pt x="65215" y="0"/>
                  <a:pt x="145662" y="0"/>
                </a:cubicBezTo>
                <a:lnTo>
                  <a:pt x="10626416" y="0"/>
                </a:lnTo>
                <a:cubicBezTo>
                  <a:pt x="10706863" y="0"/>
                  <a:pt x="10772078" y="65215"/>
                  <a:pt x="10772078" y="145662"/>
                </a:cubicBezTo>
                <a:lnTo>
                  <a:pt x="10772078" y="728291"/>
                </a:lnTo>
                <a:cubicBezTo>
                  <a:pt x="10772078" y="808738"/>
                  <a:pt x="10706863" y="873953"/>
                  <a:pt x="10626416" y="873953"/>
                </a:cubicBezTo>
                <a:lnTo>
                  <a:pt x="145662" y="873953"/>
                </a:lnTo>
                <a:cubicBezTo>
                  <a:pt x="65215" y="873953"/>
                  <a:pt x="0" y="808738"/>
                  <a:pt x="0" y="728291"/>
                </a:cubicBezTo>
                <a:lnTo>
                  <a:pt x="0" y="14566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6483" tIns="126483" rIns="126483" bIns="126483" numCol="1" spcCol="1270" anchor="ctr" anchorCtr="0">
            <a:noAutofit/>
          </a:bodyPr>
          <a:lstStyle/>
          <a:p>
            <a:pPr marL="0" lvl="0" indent="0" algn="ctr" defTabSz="977900">
              <a:lnSpc>
                <a:spcPct val="90000"/>
              </a:lnSpc>
              <a:spcBef>
                <a:spcPct val="0"/>
              </a:spcBef>
              <a:spcAft>
                <a:spcPct val="35000"/>
              </a:spcAft>
              <a:buNone/>
            </a:pPr>
            <a:r>
              <a:rPr lang="en-NZ" sz="2200" kern="1200"/>
              <a:t>It is about how we identify</a:t>
            </a:r>
            <a:endParaRPr lang="en-US" sz="2200" kern="1200"/>
          </a:p>
        </p:txBody>
      </p:sp>
      <p:sp>
        <p:nvSpPr>
          <p:cNvPr id="10" name="Freeform: Shape 9">
            <a:extLst>
              <a:ext uri="{FF2B5EF4-FFF2-40B4-BE49-F238E27FC236}">
                <a16:creationId xmlns:a16="http://schemas.microsoft.com/office/drawing/2014/main" id="{59C851D1-E416-428F-ABF6-E4F2EAF693C6}"/>
              </a:ext>
            </a:extLst>
          </p:cNvPr>
          <p:cNvSpPr/>
          <p:nvPr/>
        </p:nvSpPr>
        <p:spPr>
          <a:xfrm>
            <a:off x="613318" y="5680689"/>
            <a:ext cx="10772078" cy="873953"/>
          </a:xfrm>
          <a:custGeom>
            <a:avLst/>
            <a:gdLst>
              <a:gd name="connsiteX0" fmla="*/ 0 w 10772078"/>
              <a:gd name="connsiteY0" fmla="*/ 145662 h 873953"/>
              <a:gd name="connsiteX1" fmla="*/ 145662 w 10772078"/>
              <a:gd name="connsiteY1" fmla="*/ 0 h 873953"/>
              <a:gd name="connsiteX2" fmla="*/ 10626416 w 10772078"/>
              <a:gd name="connsiteY2" fmla="*/ 0 h 873953"/>
              <a:gd name="connsiteX3" fmla="*/ 10772078 w 10772078"/>
              <a:gd name="connsiteY3" fmla="*/ 145662 h 873953"/>
              <a:gd name="connsiteX4" fmla="*/ 10772078 w 10772078"/>
              <a:gd name="connsiteY4" fmla="*/ 728291 h 873953"/>
              <a:gd name="connsiteX5" fmla="*/ 10626416 w 10772078"/>
              <a:gd name="connsiteY5" fmla="*/ 873953 h 873953"/>
              <a:gd name="connsiteX6" fmla="*/ 145662 w 10772078"/>
              <a:gd name="connsiteY6" fmla="*/ 873953 h 873953"/>
              <a:gd name="connsiteX7" fmla="*/ 0 w 10772078"/>
              <a:gd name="connsiteY7" fmla="*/ 728291 h 873953"/>
              <a:gd name="connsiteX8" fmla="*/ 0 w 10772078"/>
              <a:gd name="connsiteY8" fmla="*/ 145662 h 87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2078" h="873953">
                <a:moveTo>
                  <a:pt x="0" y="145662"/>
                </a:moveTo>
                <a:cubicBezTo>
                  <a:pt x="0" y="65215"/>
                  <a:pt x="65215" y="0"/>
                  <a:pt x="145662" y="0"/>
                </a:cubicBezTo>
                <a:lnTo>
                  <a:pt x="10626416" y="0"/>
                </a:lnTo>
                <a:cubicBezTo>
                  <a:pt x="10706863" y="0"/>
                  <a:pt x="10772078" y="65215"/>
                  <a:pt x="10772078" y="145662"/>
                </a:cubicBezTo>
                <a:lnTo>
                  <a:pt x="10772078" y="728291"/>
                </a:lnTo>
                <a:cubicBezTo>
                  <a:pt x="10772078" y="808738"/>
                  <a:pt x="10706863" y="873953"/>
                  <a:pt x="10626416" y="873953"/>
                </a:cubicBezTo>
                <a:lnTo>
                  <a:pt x="145662" y="873953"/>
                </a:lnTo>
                <a:cubicBezTo>
                  <a:pt x="65215" y="873953"/>
                  <a:pt x="0" y="808738"/>
                  <a:pt x="0" y="728291"/>
                </a:cubicBezTo>
                <a:lnTo>
                  <a:pt x="0" y="14566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6483" tIns="126483" rIns="126483" bIns="126483" numCol="1" spcCol="1270" anchor="ctr" anchorCtr="0">
            <a:noAutofit/>
          </a:bodyPr>
          <a:lstStyle/>
          <a:p>
            <a:pPr marL="0" lvl="0" indent="0" algn="ctr" defTabSz="977900">
              <a:lnSpc>
                <a:spcPct val="90000"/>
              </a:lnSpc>
              <a:spcBef>
                <a:spcPct val="0"/>
              </a:spcBef>
              <a:spcAft>
                <a:spcPct val="35000"/>
              </a:spcAft>
              <a:buNone/>
            </a:pPr>
            <a:r>
              <a:rPr lang="en-NZ" sz="2200" kern="1200"/>
              <a:t>And how we experience the world. </a:t>
            </a:r>
            <a:endParaRPr lang="en-US" sz="2200" kern="1200"/>
          </a:p>
        </p:txBody>
      </p:sp>
    </p:spTree>
    <p:extLst>
      <p:ext uri="{BB962C8B-B14F-4D97-AF65-F5344CB8AC3E}">
        <p14:creationId xmlns:p14="http://schemas.microsoft.com/office/powerpoint/2010/main" val="145890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7FC06-1726-4726-B57B-37724A26AE36}"/>
              </a:ext>
            </a:extLst>
          </p:cNvPr>
          <p:cNvSpPr>
            <a:spLocks noGrp="1"/>
          </p:cNvSpPr>
          <p:nvPr>
            <p:ph type="title"/>
          </p:nvPr>
        </p:nvSpPr>
        <p:spPr>
          <a:xfrm>
            <a:off x="1024128" y="585216"/>
            <a:ext cx="9720072" cy="1499616"/>
          </a:xfrm>
        </p:spPr>
        <p:txBody>
          <a:bodyPr>
            <a:normAutofit/>
          </a:bodyPr>
          <a:lstStyle/>
          <a:p>
            <a:r>
              <a:rPr lang="en-NZ" dirty="0"/>
              <a:t>sexual orientation</a:t>
            </a:r>
          </a:p>
        </p:txBody>
      </p:sp>
      <p:sp>
        <p:nvSpPr>
          <p:cNvPr id="6" name="Freeform: Shape 5">
            <a:extLst>
              <a:ext uri="{FF2B5EF4-FFF2-40B4-BE49-F238E27FC236}">
                <a16:creationId xmlns:a16="http://schemas.microsoft.com/office/drawing/2014/main" id="{5D3D8EF9-9CCC-407A-BD03-4EA9188B390A}"/>
              </a:ext>
            </a:extLst>
          </p:cNvPr>
          <p:cNvSpPr/>
          <p:nvPr/>
        </p:nvSpPr>
        <p:spPr>
          <a:xfrm>
            <a:off x="495300" y="2115145"/>
            <a:ext cx="3369468" cy="2021681"/>
          </a:xfrm>
          <a:custGeom>
            <a:avLst/>
            <a:gdLst>
              <a:gd name="connsiteX0" fmla="*/ 0 w 3369468"/>
              <a:gd name="connsiteY0" fmla="*/ 0 h 2021681"/>
              <a:gd name="connsiteX1" fmla="*/ 3369468 w 3369468"/>
              <a:gd name="connsiteY1" fmla="*/ 0 h 2021681"/>
              <a:gd name="connsiteX2" fmla="*/ 3369468 w 3369468"/>
              <a:gd name="connsiteY2" fmla="*/ 2021681 h 2021681"/>
              <a:gd name="connsiteX3" fmla="*/ 0 w 3369468"/>
              <a:gd name="connsiteY3" fmla="*/ 2021681 h 2021681"/>
              <a:gd name="connsiteX4" fmla="*/ 0 w 3369468"/>
              <a:gd name="connsiteY4" fmla="*/ 0 h 2021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9468" h="2021681">
                <a:moveTo>
                  <a:pt x="0" y="0"/>
                </a:moveTo>
                <a:lnTo>
                  <a:pt x="3369468" y="0"/>
                </a:lnTo>
                <a:lnTo>
                  <a:pt x="3369468" y="2021681"/>
                </a:lnTo>
                <a:lnTo>
                  <a:pt x="0" y="202168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Sexual orientation can be seen to have three components </a:t>
            </a:r>
            <a:endParaRPr lang="en-US" sz="1800" kern="1200"/>
          </a:p>
        </p:txBody>
      </p:sp>
      <p:sp>
        <p:nvSpPr>
          <p:cNvPr id="7" name="Freeform: Shape 6">
            <a:extLst>
              <a:ext uri="{FF2B5EF4-FFF2-40B4-BE49-F238E27FC236}">
                <a16:creationId xmlns:a16="http://schemas.microsoft.com/office/drawing/2014/main" id="{50FD854A-21DD-4106-95E3-96C69A728B9C}"/>
              </a:ext>
            </a:extLst>
          </p:cNvPr>
          <p:cNvSpPr/>
          <p:nvPr/>
        </p:nvSpPr>
        <p:spPr>
          <a:xfrm>
            <a:off x="4201715" y="2115145"/>
            <a:ext cx="3369468" cy="2021681"/>
          </a:xfrm>
          <a:custGeom>
            <a:avLst/>
            <a:gdLst>
              <a:gd name="connsiteX0" fmla="*/ 0 w 3369468"/>
              <a:gd name="connsiteY0" fmla="*/ 0 h 2021681"/>
              <a:gd name="connsiteX1" fmla="*/ 3369468 w 3369468"/>
              <a:gd name="connsiteY1" fmla="*/ 0 h 2021681"/>
              <a:gd name="connsiteX2" fmla="*/ 3369468 w 3369468"/>
              <a:gd name="connsiteY2" fmla="*/ 2021681 h 2021681"/>
              <a:gd name="connsiteX3" fmla="*/ 0 w 3369468"/>
              <a:gd name="connsiteY3" fmla="*/ 2021681 h 2021681"/>
              <a:gd name="connsiteX4" fmla="*/ 0 w 3369468"/>
              <a:gd name="connsiteY4" fmla="*/ 0 h 2021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9468" h="2021681">
                <a:moveTo>
                  <a:pt x="0" y="0"/>
                </a:moveTo>
                <a:lnTo>
                  <a:pt x="3369468" y="0"/>
                </a:lnTo>
                <a:lnTo>
                  <a:pt x="3369468" y="2021681"/>
                </a:lnTo>
                <a:lnTo>
                  <a:pt x="0" y="2021681"/>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Sexual attraction: sexual interest in another person. Sexual attraction is having sexual feelings towards someone. A person may be attracted to one specific sex or gender, to more than one sex or gender, or to no-one.</a:t>
            </a:r>
            <a:endParaRPr lang="en-US" sz="1800" kern="1200"/>
          </a:p>
        </p:txBody>
      </p:sp>
      <p:sp>
        <p:nvSpPr>
          <p:cNvPr id="8" name="Freeform: Shape 7">
            <a:extLst>
              <a:ext uri="{FF2B5EF4-FFF2-40B4-BE49-F238E27FC236}">
                <a16:creationId xmlns:a16="http://schemas.microsoft.com/office/drawing/2014/main" id="{37140BF5-DEDD-4284-855B-822A6B698E24}"/>
              </a:ext>
            </a:extLst>
          </p:cNvPr>
          <p:cNvSpPr/>
          <p:nvPr/>
        </p:nvSpPr>
        <p:spPr>
          <a:xfrm>
            <a:off x="7908131" y="2115145"/>
            <a:ext cx="3369468" cy="2021681"/>
          </a:xfrm>
          <a:custGeom>
            <a:avLst/>
            <a:gdLst>
              <a:gd name="connsiteX0" fmla="*/ 0 w 3369468"/>
              <a:gd name="connsiteY0" fmla="*/ 0 h 2021681"/>
              <a:gd name="connsiteX1" fmla="*/ 3369468 w 3369468"/>
              <a:gd name="connsiteY1" fmla="*/ 0 h 2021681"/>
              <a:gd name="connsiteX2" fmla="*/ 3369468 w 3369468"/>
              <a:gd name="connsiteY2" fmla="*/ 2021681 h 2021681"/>
              <a:gd name="connsiteX3" fmla="*/ 0 w 3369468"/>
              <a:gd name="connsiteY3" fmla="*/ 2021681 h 2021681"/>
              <a:gd name="connsiteX4" fmla="*/ 0 w 3369468"/>
              <a:gd name="connsiteY4" fmla="*/ 0 h 2021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9468" h="2021681">
                <a:moveTo>
                  <a:pt x="0" y="0"/>
                </a:moveTo>
                <a:lnTo>
                  <a:pt x="3369468" y="0"/>
                </a:lnTo>
                <a:lnTo>
                  <a:pt x="3369468" y="2021681"/>
                </a:lnTo>
                <a:lnTo>
                  <a:pt x="0" y="2021681"/>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Sexual behaviour: how a person behaves sexually. It is whether they have sexual partners of another sex or gender, the same sex or gender, or refrain from sexual behaviour.</a:t>
            </a:r>
            <a:endParaRPr lang="en-US" sz="1800" kern="1200"/>
          </a:p>
        </p:txBody>
      </p:sp>
      <p:sp>
        <p:nvSpPr>
          <p:cNvPr id="9" name="Freeform: Shape 8">
            <a:extLst>
              <a:ext uri="{FF2B5EF4-FFF2-40B4-BE49-F238E27FC236}">
                <a16:creationId xmlns:a16="http://schemas.microsoft.com/office/drawing/2014/main" id="{1FCE9D42-BB13-49F6-80C4-F3F7830B3C12}"/>
              </a:ext>
            </a:extLst>
          </p:cNvPr>
          <p:cNvSpPr/>
          <p:nvPr/>
        </p:nvSpPr>
        <p:spPr>
          <a:xfrm>
            <a:off x="2348507" y="4473773"/>
            <a:ext cx="3369468" cy="2021681"/>
          </a:xfrm>
          <a:custGeom>
            <a:avLst/>
            <a:gdLst>
              <a:gd name="connsiteX0" fmla="*/ 0 w 3369468"/>
              <a:gd name="connsiteY0" fmla="*/ 0 h 2021681"/>
              <a:gd name="connsiteX1" fmla="*/ 3369468 w 3369468"/>
              <a:gd name="connsiteY1" fmla="*/ 0 h 2021681"/>
              <a:gd name="connsiteX2" fmla="*/ 3369468 w 3369468"/>
              <a:gd name="connsiteY2" fmla="*/ 2021681 h 2021681"/>
              <a:gd name="connsiteX3" fmla="*/ 0 w 3369468"/>
              <a:gd name="connsiteY3" fmla="*/ 2021681 h 2021681"/>
              <a:gd name="connsiteX4" fmla="*/ 0 w 3369468"/>
              <a:gd name="connsiteY4" fmla="*/ 0 h 2021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9468" h="2021681">
                <a:moveTo>
                  <a:pt x="0" y="0"/>
                </a:moveTo>
                <a:lnTo>
                  <a:pt x="3369468" y="0"/>
                </a:lnTo>
                <a:lnTo>
                  <a:pt x="3369468" y="2021681"/>
                </a:lnTo>
                <a:lnTo>
                  <a:pt x="0" y="2021681"/>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Sexual identity: how a person thinks of their own sexuality and the terms they identify with. </a:t>
            </a:r>
            <a:endParaRPr lang="en-US" sz="1800" kern="1200"/>
          </a:p>
        </p:txBody>
      </p:sp>
      <p:sp>
        <p:nvSpPr>
          <p:cNvPr id="10" name="Freeform: Shape 9">
            <a:extLst>
              <a:ext uri="{FF2B5EF4-FFF2-40B4-BE49-F238E27FC236}">
                <a16:creationId xmlns:a16="http://schemas.microsoft.com/office/drawing/2014/main" id="{22A38D1B-6937-4019-95B4-92DBFC474C3F}"/>
              </a:ext>
            </a:extLst>
          </p:cNvPr>
          <p:cNvSpPr/>
          <p:nvPr/>
        </p:nvSpPr>
        <p:spPr>
          <a:xfrm>
            <a:off x="6054923" y="4473773"/>
            <a:ext cx="3369468" cy="2021681"/>
          </a:xfrm>
          <a:custGeom>
            <a:avLst/>
            <a:gdLst>
              <a:gd name="connsiteX0" fmla="*/ 0 w 3369468"/>
              <a:gd name="connsiteY0" fmla="*/ 0 h 2021681"/>
              <a:gd name="connsiteX1" fmla="*/ 3369468 w 3369468"/>
              <a:gd name="connsiteY1" fmla="*/ 0 h 2021681"/>
              <a:gd name="connsiteX2" fmla="*/ 3369468 w 3369468"/>
              <a:gd name="connsiteY2" fmla="*/ 2021681 h 2021681"/>
              <a:gd name="connsiteX3" fmla="*/ 0 w 3369468"/>
              <a:gd name="connsiteY3" fmla="*/ 2021681 h 2021681"/>
              <a:gd name="connsiteX4" fmla="*/ 0 w 3369468"/>
              <a:gd name="connsiteY4" fmla="*/ 0 h 2021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9468" h="2021681">
                <a:moveTo>
                  <a:pt x="0" y="0"/>
                </a:moveTo>
                <a:lnTo>
                  <a:pt x="3369468" y="0"/>
                </a:lnTo>
                <a:lnTo>
                  <a:pt x="3369468" y="2021681"/>
                </a:lnTo>
                <a:lnTo>
                  <a:pt x="0" y="2021681"/>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Sexual identity terms include lesbian, gay, straight, asexual, takatāpui, bisexual, or pansexual, among others.</a:t>
            </a:r>
            <a:endParaRPr lang="en-US" sz="1800" kern="1200"/>
          </a:p>
        </p:txBody>
      </p:sp>
    </p:spTree>
    <p:extLst>
      <p:ext uri="{BB962C8B-B14F-4D97-AF65-F5344CB8AC3E}">
        <p14:creationId xmlns:p14="http://schemas.microsoft.com/office/powerpoint/2010/main" val="372839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006764" y="68702"/>
            <a:ext cx="8811491" cy="6808879"/>
          </a:xfrm>
        </p:spPr>
      </p:pic>
    </p:spTree>
    <p:extLst>
      <p:ext uri="{BB962C8B-B14F-4D97-AF65-F5344CB8AC3E}">
        <p14:creationId xmlns:p14="http://schemas.microsoft.com/office/powerpoint/2010/main" val="2596434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082D-6FC4-4001-B05D-EC10845126EC}"/>
              </a:ext>
            </a:extLst>
          </p:cNvPr>
          <p:cNvSpPr>
            <a:spLocks noGrp="1"/>
          </p:cNvSpPr>
          <p:nvPr>
            <p:ph type="title"/>
          </p:nvPr>
        </p:nvSpPr>
        <p:spPr>
          <a:xfrm>
            <a:off x="1024128" y="585216"/>
            <a:ext cx="9720072" cy="1499616"/>
          </a:xfrm>
        </p:spPr>
        <p:txBody>
          <a:bodyPr>
            <a:normAutofit/>
          </a:bodyPr>
          <a:lstStyle/>
          <a:p>
            <a:r>
              <a:rPr lang="en-NZ" dirty="0"/>
              <a:t>Sexuality and discrimination</a:t>
            </a:r>
          </a:p>
        </p:txBody>
      </p:sp>
      <p:sp>
        <p:nvSpPr>
          <p:cNvPr id="6" name="Freeform: Shape 5">
            <a:extLst>
              <a:ext uri="{FF2B5EF4-FFF2-40B4-BE49-F238E27FC236}">
                <a16:creationId xmlns:a16="http://schemas.microsoft.com/office/drawing/2014/main" id="{776D33DD-6889-495F-BC63-2964E6BF9A3D}"/>
              </a:ext>
            </a:extLst>
          </p:cNvPr>
          <p:cNvSpPr/>
          <p:nvPr/>
        </p:nvSpPr>
        <p:spPr>
          <a:xfrm>
            <a:off x="474782" y="2572523"/>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dirty="0"/>
              <a:t>Discrimination based on sexuality is prohibited by law yet it remains a prevalent feature of society. (including verbal harassment, access to housing etc.) </a:t>
            </a:r>
          </a:p>
        </p:txBody>
      </p:sp>
      <p:sp>
        <p:nvSpPr>
          <p:cNvPr id="7" name="Freeform: Shape 6">
            <a:extLst>
              <a:ext uri="{FF2B5EF4-FFF2-40B4-BE49-F238E27FC236}">
                <a16:creationId xmlns:a16="http://schemas.microsoft.com/office/drawing/2014/main" id="{19543FF2-4E04-4D55-977A-69964CBDE49E}"/>
              </a:ext>
            </a:extLst>
          </p:cNvPr>
          <p:cNvSpPr/>
          <p:nvPr/>
        </p:nvSpPr>
        <p:spPr>
          <a:xfrm>
            <a:off x="3350754" y="2572523"/>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dirty="0"/>
              <a:t>Much of this discrimination is based on stereotypes, misinformation, </a:t>
            </a:r>
            <a:r>
              <a:rPr lang="en-NZ" sz="1600" kern="1200"/>
              <a:t>and homophobia (an </a:t>
            </a:r>
            <a:r>
              <a:rPr lang="en-NZ" sz="1600" kern="1200" dirty="0"/>
              <a:t>extreme or irrational aversion </a:t>
            </a:r>
            <a:r>
              <a:rPr lang="en-NZ" sz="1600" kern="1200"/>
              <a:t>to homosexuals) </a:t>
            </a:r>
            <a:endParaRPr lang="en-US" sz="1600" kern="1200" dirty="0"/>
          </a:p>
        </p:txBody>
      </p:sp>
      <p:sp>
        <p:nvSpPr>
          <p:cNvPr id="8" name="Freeform: Shape 7">
            <a:extLst>
              <a:ext uri="{FF2B5EF4-FFF2-40B4-BE49-F238E27FC236}">
                <a16:creationId xmlns:a16="http://schemas.microsoft.com/office/drawing/2014/main" id="{ED0F3E3B-DB69-49FF-B019-3A8BCFBBD953}"/>
              </a:ext>
            </a:extLst>
          </p:cNvPr>
          <p:cNvSpPr/>
          <p:nvPr/>
        </p:nvSpPr>
        <p:spPr>
          <a:xfrm>
            <a:off x="6226725" y="2572523"/>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a:t>Major policies to prevent discrimination based on sexual orientation have not come into effect until very recently </a:t>
            </a:r>
            <a:endParaRPr lang="en-US" sz="1600" kern="1200"/>
          </a:p>
        </p:txBody>
      </p:sp>
      <p:sp>
        <p:nvSpPr>
          <p:cNvPr id="9" name="Freeform: Shape 8">
            <a:extLst>
              <a:ext uri="{FF2B5EF4-FFF2-40B4-BE49-F238E27FC236}">
                <a16:creationId xmlns:a16="http://schemas.microsoft.com/office/drawing/2014/main" id="{AE8001A1-124D-4AE2-9E5C-75236D97CAEA}"/>
              </a:ext>
            </a:extLst>
          </p:cNvPr>
          <p:cNvSpPr/>
          <p:nvPr/>
        </p:nvSpPr>
        <p:spPr>
          <a:xfrm>
            <a:off x="9102696" y="2572523"/>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a:t>Sexual orientation is a significant source of social inequality</a:t>
            </a:r>
            <a:endParaRPr lang="en-US" sz="1600" kern="1200"/>
          </a:p>
        </p:txBody>
      </p:sp>
      <p:sp>
        <p:nvSpPr>
          <p:cNvPr id="10" name="Freeform: Shape 9">
            <a:extLst>
              <a:ext uri="{FF2B5EF4-FFF2-40B4-BE49-F238E27FC236}">
                <a16:creationId xmlns:a16="http://schemas.microsoft.com/office/drawing/2014/main" id="{C98E7F6D-8753-4C48-A770-935069BCF8D1}"/>
              </a:ext>
            </a:extLst>
          </p:cNvPr>
          <p:cNvSpPr/>
          <p:nvPr/>
        </p:nvSpPr>
        <p:spPr>
          <a:xfrm>
            <a:off x="474782" y="4402687"/>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a:t>Homosexual Law Reform Act 1986</a:t>
            </a:r>
            <a:endParaRPr lang="en-US" sz="1600" kern="1200"/>
          </a:p>
        </p:txBody>
      </p:sp>
      <p:sp>
        <p:nvSpPr>
          <p:cNvPr id="11" name="Freeform: Shape 10">
            <a:extLst>
              <a:ext uri="{FF2B5EF4-FFF2-40B4-BE49-F238E27FC236}">
                <a16:creationId xmlns:a16="http://schemas.microsoft.com/office/drawing/2014/main" id="{A0A50D55-14E4-4099-83AD-D99D7FAED873}"/>
              </a:ext>
            </a:extLst>
          </p:cNvPr>
          <p:cNvSpPr/>
          <p:nvPr/>
        </p:nvSpPr>
        <p:spPr>
          <a:xfrm>
            <a:off x="3350754" y="4402687"/>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a:t>Civil Union Act 2004</a:t>
            </a:r>
            <a:endParaRPr lang="en-US" sz="1600" kern="1200"/>
          </a:p>
        </p:txBody>
      </p:sp>
      <p:sp>
        <p:nvSpPr>
          <p:cNvPr id="12" name="Freeform: Shape 11">
            <a:extLst>
              <a:ext uri="{FF2B5EF4-FFF2-40B4-BE49-F238E27FC236}">
                <a16:creationId xmlns:a16="http://schemas.microsoft.com/office/drawing/2014/main" id="{A134475F-B21F-4225-BAE6-6F6144CF4BB7}"/>
              </a:ext>
            </a:extLst>
          </p:cNvPr>
          <p:cNvSpPr/>
          <p:nvPr/>
        </p:nvSpPr>
        <p:spPr>
          <a:xfrm>
            <a:off x="6226725" y="4402687"/>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a:t>Marriage (Definition of Marriage) Amendment Act 2013 </a:t>
            </a:r>
            <a:endParaRPr lang="en-US" sz="1600" kern="1200"/>
          </a:p>
        </p:txBody>
      </p:sp>
      <p:sp>
        <p:nvSpPr>
          <p:cNvPr id="13" name="Freeform: Shape 12">
            <a:extLst>
              <a:ext uri="{FF2B5EF4-FFF2-40B4-BE49-F238E27FC236}">
                <a16:creationId xmlns:a16="http://schemas.microsoft.com/office/drawing/2014/main" id="{1801C1A7-66D4-4B88-8FE6-7A0E5E845766}"/>
              </a:ext>
            </a:extLst>
          </p:cNvPr>
          <p:cNvSpPr/>
          <p:nvPr/>
        </p:nvSpPr>
        <p:spPr>
          <a:xfrm>
            <a:off x="9102696" y="4402687"/>
            <a:ext cx="2614519" cy="1568711"/>
          </a:xfrm>
          <a:custGeom>
            <a:avLst/>
            <a:gdLst>
              <a:gd name="connsiteX0" fmla="*/ 0 w 2614519"/>
              <a:gd name="connsiteY0" fmla="*/ 0 h 1568711"/>
              <a:gd name="connsiteX1" fmla="*/ 2614519 w 2614519"/>
              <a:gd name="connsiteY1" fmla="*/ 0 h 1568711"/>
              <a:gd name="connsiteX2" fmla="*/ 2614519 w 2614519"/>
              <a:gd name="connsiteY2" fmla="*/ 1568711 h 1568711"/>
              <a:gd name="connsiteX3" fmla="*/ 0 w 2614519"/>
              <a:gd name="connsiteY3" fmla="*/ 1568711 h 1568711"/>
              <a:gd name="connsiteX4" fmla="*/ 0 w 2614519"/>
              <a:gd name="connsiteY4" fmla="*/ 0 h 156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19" h="1568711">
                <a:moveTo>
                  <a:pt x="0" y="0"/>
                </a:moveTo>
                <a:lnTo>
                  <a:pt x="2614519" y="0"/>
                </a:lnTo>
                <a:lnTo>
                  <a:pt x="2614519" y="1568711"/>
                </a:lnTo>
                <a:lnTo>
                  <a:pt x="0" y="1568711"/>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a:t>How our Politian's voted </a:t>
            </a:r>
            <a:endParaRPr lang="en-US" sz="1600" kern="1200"/>
          </a:p>
        </p:txBody>
      </p:sp>
    </p:spTree>
    <p:extLst>
      <p:ext uri="{BB962C8B-B14F-4D97-AF65-F5344CB8AC3E}">
        <p14:creationId xmlns:p14="http://schemas.microsoft.com/office/powerpoint/2010/main" val="383439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1E93-02FC-4A18-AC1A-CBB9061E50EF}"/>
              </a:ext>
            </a:extLst>
          </p:cNvPr>
          <p:cNvSpPr>
            <a:spLocks noGrp="1"/>
          </p:cNvSpPr>
          <p:nvPr>
            <p:ph type="title"/>
          </p:nvPr>
        </p:nvSpPr>
        <p:spPr>
          <a:xfrm>
            <a:off x="1024128" y="585216"/>
            <a:ext cx="9720072" cy="1499616"/>
          </a:xfrm>
        </p:spPr>
        <p:txBody>
          <a:bodyPr>
            <a:normAutofit/>
          </a:bodyPr>
          <a:lstStyle/>
          <a:p>
            <a:r>
              <a:rPr lang="en-NZ" dirty="0"/>
              <a:t>History of sexuality </a:t>
            </a:r>
          </a:p>
        </p:txBody>
      </p:sp>
      <p:sp>
        <p:nvSpPr>
          <p:cNvPr id="6" name="Freeform: Shape 5">
            <a:extLst>
              <a:ext uri="{FF2B5EF4-FFF2-40B4-BE49-F238E27FC236}">
                <a16:creationId xmlns:a16="http://schemas.microsoft.com/office/drawing/2014/main" id="{86DCC5BB-C73E-42EA-B4F3-E463EFCA9006}"/>
              </a:ext>
            </a:extLst>
          </p:cNvPr>
          <p:cNvSpPr/>
          <p:nvPr/>
        </p:nvSpPr>
        <p:spPr>
          <a:xfrm>
            <a:off x="591015" y="2044157"/>
            <a:ext cx="3442939" cy="2065763"/>
          </a:xfrm>
          <a:custGeom>
            <a:avLst/>
            <a:gdLst>
              <a:gd name="connsiteX0" fmla="*/ 0 w 3442939"/>
              <a:gd name="connsiteY0" fmla="*/ 0 h 2065763"/>
              <a:gd name="connsiteX1" fmla="*/ 3442939 w 3442939"/>
              <a:gd name="connsiteY1" fmla="*/ 0 h 2065763"/>
              <a:gd name="connsiteX2" fmla="*/ 3442939 w 3442939"/>
              <a:gd name="connsiteY2" fmla="*/ 2065763 h 2065763"/>
              <a:gd name="connsiteX3" fmla="*/ 0 w 3442939"/>
              <a:gd name="connsiteY3" fmla="*/ 2065763 h 2065763"/>
              <a:gd name="connsiteX4" fmla="*/ 0 w 3442939"/>
              <a:gd name="connsiteY4" fmla="*/ 0 h 206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939" h="2065763">
                <a:moveTo>
                  <a:pt x="0" y="0"/>
                </a:moveTo>
                <a:lnTo>
                  <a:pt x="3442939" y="0"/>
                </a:lnTo>
                <a:lnTo>
                  <a:pt x="3442939" y="2065763"/>
                </a:lnTo>
                <a:lnTo>
                  <a:pt x="0" y="206576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a:t>All societies regulate and approve certain patterns of sexuality and disapprove others (Stevens, 2011).</a:t>
            </a:r>
            <a:endParaRPr lang="en-US" sz="2500" kern="1200"/>
          </a:p>
        </p:txBody>
      </p:sp>
      <p:sp>
        <p:nvSpPr>
          <p:cNvPr id="7" name="Freeform: Shape 6">
            <a:extLst>
              <a:ext uri="{FF2B5EF4-FFF2-40B4-BE49-F238E27FC236}">
                <a16:creationId xmlns:a16="http://schemas.microsoft.com/office/drawing/2014/main" id="{7A95AC7D-88B5-419E-84FB-AF1DF5ECEA63}"/>
              </a:ext>
            </a:extLst>
          </p:cNvPr>
          <p:cNvSpPr/>
          <p:nvPr/>
        </p:nvSpPr>
        <p:spPr>
          <a:xfrm>
            <a:off x="4378247" y="2044157"/>
            <a:ext cx="3442939" cy="2065763"/>
          </a:xfrm>
          <a:custGeom>
            <a:avLst/>
            <a:gdLst>
              <a:gd name="connsiteX0" fmla="*/ 0 w 3442939"/>
              <a:gd name="connsiteY0" fmla="*/ 0 h 2065763"/>
              <a:gd name="connsiteX1" fmla="*/ 3442939 w 3442939"/>
              <a:gd name="connsiteY1" fmla="*/ 0 h 2065763"/>
              <a:gd name="connsiteX2" fmla="*/ 3442939 w 3442939"/>
              <a:gd name="connsiteY2" fmla="*/ 2065763 h 2065763"/>
              <a:gd name="connsiteX3" fmla="*/ 0 w 3442939"/>
              <a:gd name="connsiteY3" fmla="*/ 2065763 h 2065763"/>
              <a:gd name="connsiteX4" fmla="*/ 0 w 3442939"/>
              <a:gd name="connsiteY4" fmla="*/ 0 h 206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939" h="2065763">
                <a:moveTo>
                  <a:pt x="0" y="0"/>
                </a:moveTo>
                <a:lnTo>
                  <a:pt x="3442939" y="0"/>
                </a:lnTo>
                <a:lnTo>
                  <a:pt x="3442939" y="2065763"/>
                </a:lnTo>
                <a:lnTo>
                  <a:pt x="0" y="206576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a:t>How sexuality is understood varies across cultures </a:t>
            </a:r>
            <a:endParaRPr lang="en-US" sz="2500" kern="1200"/>
          </a:p>
        </p:txBody>
      </p:sp>
      <p:sp>
        <p:nvSpPr>
          <p:cNvPr id="8" name="Freeform: Shape 7">
            <a:extLst>
              <a:ext uri="{FF2B5EF4-FFF2-40B4-BE49-F238E27FC236}">
                <a16:creationId xmlns:a16="http://schemas.microsoft.com/office/drawing/2014/main" id="{22D8373B-44B6-4734-88CB-5C0718642248}"/>
              </a:ext>
            </a:extLst>
          </p:cNvPr>
          <p:cNvSpPr/>
          <p:nvPr/>
        </p:nvSpPr>
        <p:spPr>
          <a:xfrm>
            <a:off x="8165480" y="2044157"/>
            <a:ext cx="3442939" cy="2065763"/>
          </a:xfrm>
          <a:custGeom>
            <a:avLst/>
            <a:gdLst>
              <a:gd name="connsiteX0" fmla="*/ 0 w 3442939"/>
              <a:gd name="connsiteY0" fmla="*/ 0 h 2065763"/>
              <a:gd name="connsiteX1" fmla="*/ 3442939 w 3442939"/>
              <a:gd name="connsiteY1" fmla="*/ 0 h 2065763"/>
              <a:gd name="connsiteX2" fmla="*/ 3442939 w 3442939"/>
              <a:gd name="connsiteY2" fmla="*/ 2065763 h 2065763"/>
              <a:gd name="connsiteX3" fmla="*/ 0 w 3442939"/>
              <a:gd name="connsiteY3" fmla="*/ 2065763 h 2065763"/>
              <a:gd name="connsiteX4" fmla="*/ 0 w 3442939"/>
              <a:gd name="connsiteY4" fmla="*/ 0 h 206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939" h="2065763">
                <a:moveTo>
                  <a:pt x="0" y="0"/>
                </a:moveTo>
                <a:lnTo>
                  <a:pt x="3442939" y="0"/>
                </a:lnTo>
                <a:lnTo>
                  <a:pt x="3442939" y="2065763"/>
                </a:lnTo>
                <a:lnTo>
                  <a:pt x="0" y="2065763"/>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a:t>How sexuality is understood has changed over history</a:t>
            </a:r>
            <a:endParaRPr lang="en-US" sz="2500" kern="1200"/>
          </a:p>
        </p:txBody>
      </p:sp>
      <p:sp>
        <p:nvSpPr>
          <p:cNvPr id="9" name="Freeform: Shape 8">
            <a:extLst>
              <a:ext uri="{FF2B5EF4-FFF2-40B4-BE49-F238E27FC236}">
                <a16:creationId xmlns:a16="http://schemas.microsoft.com/office/drawing/2014/main" id="{854DAC9D-0AF2-4069-9FE5-674ADE856F64}"/>
              </a:ext>
            </a:extLst>
          </p:cNvPr>
          <p:cNvSpPr/>
          <p:nvPr/>
        </p:nvSpPr>
        <p:spPr>
          <a:xfrm>
            <a:off x="591015" y="4454214"/>
            <a:ext cx="3442939" cy="2065763"/>
          </a:xfrm>
          <a:custGeom>
            <a:avLst/>
            <a:gdLst>
              <a:gd name="connsiteX0" fmla="*/ 0 w 3442939"/>
              <a:gd name="connsiteY0" fmla="*/ 0 h 2065763"/>
              <a:gd name="connsiteX1" fmla="*/ 3442939 w 3442939"/>
              <a:gd name="connsiteY1" fmla="*/ 0 h 2065763"/>
              <a:gd name="connsiteX2" fmla="*/ 3442939 w 3442939"/>
              <a:gd name="connsiteY2" fmla="*/ 2065763 h 2065763"/>
              <a:gd name="connsiteX3" fmla="*/ 0 w 3442939"/>
              <a:gd name="connsiteY3" fmla="*/ 2065763 h 2065763"/>
              <a:gd name="connsiteX4" fmla="*/ 0 w 3442939"/>
              <a:gd name="connsiteY4" fmla="*/ 0 h 206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939" h="2065763">
                <a:moveTo>
                  <a:pt x="0" y="0"/>
                </a:moveTo>
                <a:lnTo>
                  <a:pt x="3442939" y="0"/>
                </a:lnTo>
                <a:lnTo>
                  <a:pt x="3442939" y="2065763"/>
                </a:lnTo>
                <a:lnTo>
                  <a:pt x="0" y="2065763"/>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a:t>Religion and Medical discourse has structured much of western societies understandings of sexuality. </a:t>
            </a:r>
            <a:endParaRPr lang="en-US" sz="2500" kern="1200"/>
          </a:p>
        </p:txBody>
      </p:sp>
      <p:sp>
        <p:nvSpPr>
          <p:cNvPr id="10" name="Freeform: Shape 9">
            <a:extLst>
              <a:ext uri="{FF2B5EF4-FFF2-40B4-BE49-F238E27FC236}">
                <a16:creationId xmlns:a16="http://schemas.microsoft.com/office/drawing/2014/main" id="{727BBBA9-48F5-4002-A21E-4D16C6D6F2DA}"/>
              </a:ext>
            </a:extLst>
          </p:cNvPr>
          <p:cNvSpPr/>
          <p:nvPr/>
        </p:nvSpPr>
        <p:spPr>
          <a:xfrm>
            <a:off x="4378247" y="4454214"/>
            <a:ext cx="3442939" cy="2065763"/>
          </a:xfrm>
          <a:custGeom>
            <a:avLst/>
            <a:gdLst>
              <a:gd name="connsiteX0" fmla="*/ 0 w 3442939"/>
              <a:gd name="connsiteY0" fmla="*/ 0 h 2065763"/>
              <a:gd name="connsiteX1" fmla="*/ 3442939 w 3442939"/>
              <a:gd name="connsiteY1" fmla="*/ 0 h 2065763"/>
              <a:gd name="connsiteX2" fmla="*/ 3442939 w 3442939"/>
              <a:gd name="connsiteY2" fmla="*/ 2065763 h 2065763"/>
              <a:gd name="connsiteX3" fmla="*/ 0 w 3442939"/>
              <a:gd name="connsiteY3" fmla="*/ 2065763 h 2065763"/>
              <a:gd name="connsiteX4" fmla="*/ 0 w 3442939"/>
              <a:gd name="connsiteY4" fmla="*/ 0 h 206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939" h="2065763">
                <a:moveTo>
                  <a:pt x="0" y="0"/>
                </a:moveTo>
                <a:lnTo>
                  <a:pt x="3442939" y="0"/>
                </a:lnTo>
                <a:lnTo>
                  <a:pt x="3442939" y="2065763"/>
                </a:lnTo>
                <a:lnTo>
                  <a:pt x="0" y="206576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a:t>Sin </a:t>
            </a:r>
            <a:endParaRPr lang="en-US" sz="2500" kern="1200"/>
          </a:p>
        </p:txBody>
      </p:sp>
      <p:sp>
        <p:nvSpPr>
          <p:cNvPr id="11" name="Freeform: Shape 10">
            <a:extLst>
              <a:ext uri="{FF2B5EF4-FFF2-40B4-BE49-F238E27FC236}">
                <a16:creationId xmlns:a16="http://schemas.microsoft.com/office/drawing/2014/main" id="{7B476848-CADC-43A5-9C6A-6F1C2009DF25}"/>
              </a:ext>
            </a:extLst>
          </p:cNvPr>
          <p:cNvSpPr/>
          <p:nvPr/>
        </p:nvSpPr>
        <p:spPr>
          <a:xfrm>
            <a:off x="8165480" y="4454214"/>
            <a:ext cx="3442939" cy="2065763"/>
          </a:xfrm>
          <a:custGeom>
            <a:avLst/>
            <a:gdLst>
              <a:gd name="connsiteX0" fmla="*/ 0 w 3442939"/>
              <a:gd name="connsiteY0" fmla="*/ 0 h 2065763"/>
              <a:gd name="connsiteX1" fmla="*/ 3442939 w 3442939"/>
              <a:gd name="connsiteY1" fmla="*/ 0 h 2065763"/>
              <a:gd name="connsiteX2" fmla="*/ 3442939 w 3442939"/>
              <a:gd name="connsiteY2" fmla="*/ 2065763 h 2065763"/>
              <a:gd name="connsiteX3" fmla="*/ 0 w 3442939"/>
              <a:gd name="connsiteY3" fmla="*/ 2065763 h 2065763"/>
              <a:gd name="connsiteX4" fmla="*/ 0 w 3442939"/>
              <a:gd name="connsiteY4" fmla="*/ 0 h 206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939" h="2065763">
                <a:moveTo>
                  <a:pt x="0" y="0"/>
                </a:moveTo>
                <a:lnTo>
                  <a:pt x="3442939" y="0"/>
                </a:lnTo>
                <a:lnTo>
                  <a:pt x="3442939" y="2065763"/>
                </a:lnTo>
                <a:lnTo>
                  <a:pt x="0" y="206576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a:t>Deviancy </a:t>
            </a:r>
            <a:endParaRPr lang="en-US" sz="2500" kern="1200"/>
          </a:p>
        </p:txBody>
      </p:sp>
    </p:spTree>
    <p:extLst>
      <p:ext uri="{BB962C8B-B14F-4D97-AF65-F5344CB8AC3E}">
        <p14:creationId xmlns:p14="http://schemas.microsoft.com/office/powerpoint/2010/main" val="154593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F3B1-5EDF-46BC-8793-CB187786FDEA}"/>
              </a:ext>
            </a:extLst>
          </p:cNvPr>
          <p:cNvSpPr>
            <a:spLocks noGrp="1"/>
          </p:cNvSpPr>
          <p:nvPr>
            <p:ph type="title"/>
          </p:nvPr>
        </p:nvSpPr>
        <p:spPr>
          <a:xfrm>
            <a:off x="1024128" y="585216"/>
            <a:ext cx="9720072" cy="1499616"/>
          </a:xfrm>
        </p:spPr>
        <p:txBody>
          <a:bodyPr>
            <a:normAutofit/>
          </a:bodyPr>
          <a:lstStyle/>
          <a:p>
            <a:r>
              <a:rPr lang="en-NZ" dirty="0"/>
              <a:t>Religion and Sexuality</a:t>
            </a:r>
          </a:p>
        </p:txBody>
      </p:sp>
      <p:graphicFrame>
        <p:nvGraphicFramePr>
          <p:cNvPr id="5" name="Content Placeholder 2">
            <a:extLst>
              <a:ext uri="{FF2B5EF4-FFF2-40B4-BE49-F238E27FC236}">
                <a16:creationId xmlns:a16="http://schemas.microsoft.com/office/drawing/2014/main" id="{0BFE154A-2D67-67D9-2C2F-FFF869E71C73}"/>
              </a:ext>
            </a:extLst>
          </p:cNvPr>
          <p:cNvGraphicFramePr>
            <a:graphicFrameLocks noGrp="1"/>
          </p:cNvGraphicFramePr>
          <p:nvPr>
            <p:ph idx="1"/>
            <p:extLst>
              <p:ext uri="{D42A27DB-BD31-4B8C-83A1-F6EECF244321}">
                <p14:modId xmlns:p14="http://schemas.microsoft.com/office/powerpoint/2010/main" val="35920753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27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C043-FA75-4E0B-AC46-5D48D35AF5C2}"/>
              </a:ext>
            </a:extLst>
          </p:cNvPr>
          <p:cNvSpPr>
            <a:spLocks noGrp="1"/>
          </p:cNvSpPr>
          <p:nvPr>
            <p:ph type="title"/>
          </p:nvPr>
        </p:nvSpPr>
        <p:spPr>
          <a:xfrm>
            <a:off x="1024128" y="585216"/>
            <a:ext cx="9720072" cy="1499616"/>
          </a:xfrm>
        </p:spPr>
        <p:txBody>
          <a:bodyPr>
            <a:normAutofit/>
          </a:bodyPr>
          <a:lstStyle/>
          <a:p>
            <a:r>
              <a:rPr lang="en-NZ" dirty="0"/>
              <a:t>Sexuality and modernity</a:t>
            </a:r>
          </a:p>
        </p:txBody>
      </p:sp>
      <p:graphicFrame>
        <p:nvGraphicFramePr>
          <p:cNvPr id="5" name="Content Placeholder 2">
            <a:extLst>
              <a:ext uri="{FF2B5EF4-FFF2-40B4-BE49-F238E27FC236}">
                <a16:creationId xmlns:a16="http://schemas.microsoft.com/office/drawing/2014/main" id="{D3B517AA-501D-55E6-1212-C7003F476963}"/>
              </a:ext>
            </a:extLst>
          </p:cNvPr>
          <p:cNvGraphicFramePr>
            <a:graphicFrameLocks noGrp="1"/>
          </p:cNvGraphicFramePr>
          <p:nvPr>
            <p:ph idx="1"/>
            <p:extLst>
              <p:ext uri="{D42A27DB-BD31-4B8C-83A1-F6EECF244321}">
                <p14:modId xmlns:p14="http://schemas.microsoft.com/office/powerpoint/2010/main" val="1137208358"/>
              </p:ext>
            </p:extLst>
          </p:nvPr>
        </p:nvGraphicFramePr>
        <p:xfrm>
          <a:off x="325243" y="1940313"/>
          <a:ext cx="11541513" cy="4694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4977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indoor, person&#10;&#10;Description generated with very high confidence">
            <a:extLst>
              <a:ext uri="{FF2B5EF4-FFF2-40B4-BE49-F238E27FC236}">
                <a16:creationId xmlns:a16="http://schemas.microsoft.com/office/drawing/2014/main" id="{B2113593-0823-49B0-A902-478B7887C3FB}"/>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r="-1" b="12086"/>
          <a:stretch/>
        </p:blipFill>
        <p:spPr>
          <a:xfrm>
            <a:off x="20" y="-1"/>
            <a:ext cx="12188932" cy="6858000"/>
          </a:xfrm>
          <a:prstGeom prst="rect">
            <a:avLst/>
          </a:prstGeom>
        </p:spPr>
      </p:pic>
      <p:cxnSp>
        <p:nvCxnSpPr>
          <p:cNvPr id="14" name="Straight Connector 13">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080306"/>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254D-B2D5-405A-8516-FDE28CFF7CA1}"/>
              </a:ext>
            </a:extLst>
          </p:cNvPr>
          <p:cNvSpPr>
            <a:spLocks noGrp="1"/>
          </p:cNvSpPr>
          <p:nvPr>
            <p:ph type="title"/>
          </p:nvPr>
        </p:nvSpPr>
        <p:spPr>
          <a:xfrm>
            <a:off x="1024128" y="585216"/>
            <a:ext cx="9720072" cy="1499616"/>
          </a:xfrm>
        </p:spPr>
        <p:txBody>
          <a:bodyPr>
            <a:normAutofit/>
          </a:bodyPr>
          <a:lstStyle/>
          <a:p>
            <a:r>
              <a:rPr lang="en-NZ" dirty="0"/>
              <a:t>Sexuality and modernity</a:t>
            </a:r>
          </a:p>
        </p:txBody>
      </p:sp>
      <p:graphicFrame>
        <p:nvGraphicFramePr>
          <p:cNvPr id="5" name="Content Placeholder 2">
            <a:extLst>
              <a:ext uri="{FF2B5EF4-FFF2-40B4-BE49-F238E27FC236}">
                <a16:creationId xmlns:a16="http://schemas.microsoft.com/office/drawing/2014/main" id="{6DE8F69E-1169-2D95-D4E2-46A3EAA93C0E}"/>
              </a:ext>
            </a:extLst>
          </p:cNvPr>
          <p:cNvGraphicFramePr>
            <a:graphicFrameLocks noGrp="1"/>
          </p:cNvGraphicFramePr>
          <p:nvPr>
            <p:ph idx="1"/>
            <p:extLst>
              <p:ext uri="{D42A27DB-BD31-4B8C-83A1-F6EECF244321}">
                <p14:modId xmlns:p14="http://schemas.microsoft.com/office/powerpoint/2010/main" val="2156282925"/>
              </p:ext>
            </p:extLst>
          </p:nvPr>
        </p:nvGraphicFramePr>
        <p:xfrm>
          <a:off x="857251" y="2084832"/>
          <a:ext cx="10487024" cy="439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1759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indoor, person&#10;&#10;Description generated with very high confidence">
            <a:extLst>
              <a:ext uri="{FF2B5EF4-FFF2-40B4-BE49-F238E27FC236}">
                <a16:creationId xmlns:a16="http://schemas.microsoft.com/office/drawing/2014/main" id="{B2113593-0823-49B0-A902-478B7887C3FB}"/>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r="-1" b="12086"/>
          <a:stretch/>
        </p:blipFill>
        <p:spPr>
          <a:xfrm>
            <a:off x="20" y="-1"/>
            <a:ext cx="12188932" cy="6858000"/>
          </a:xfrm>
          <a:prstGeom prst="rect">
            <a:avLst/>
          </a:prstGeom>
        </p:spPr>
      </p:pic>
      <p:cxnSp>
        <p:nvCxnSpPr>
          <p:cNvPr id="14" name="Straight Connector 13">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509881" y="643466"/>
            <a:ext cx="6574112" cy="5571066"/>
          </a:xfrm>
        </p:spPr>
        <p:txBody>
          <a:bodyPr anchor="ctr">
            <a:normAutofit fontScale="77500" lnSpcReduction="20000"/>
          </a:bodyPr>
          <a:lstStyle/>
          <a:p>
            <a:r>
              <a:rPr lang="en-NZ" b="1" dirty="0"/>
              <a:t>The Kinsey team interviewed thousands of people about their sexual histories. Research showed that sexual </a:t>
            </a:r>
            <a:r>
              <a:rPr lang="en-NZ" b="1" dirty="0" err="1"/>
              <a:t>behavior</a:t>
            </a:r>
            <a:r>
              <a:rPr lang="en-NZ" b="1" dirty="0"/>
              <a:t>, thoughts, and feelings towards the same or opposite sex were not always consistent across time. </a:t>
            </a:r>
          </a:p>
          <a:p>
            <a:r>
              <a:rPr lang="en-NZ" b="1" dirty="0"/>
              <a:t>Instead of assigning people to three categories—heterosexual, bisexual, and homosexual—the team used a seven-point scale. It ranges from 0 to 6 with an additional category of “X.”</a:t>
            </a:r>
          </a:p>
          <a:p>
            <a:endParaRPr lang="en-NZ" b="1" dirty="0"/>
          </a:p>
          <a:p>
            <a:r>
              <a:rPr lang="en-NZ" b="1" dirty="0"/>
              <a:t>Rating | Description</a:t>
            </a:r>
          </a:p>
          <a:p>
            <a:r>
              <a:rPr lang="en-NZ" b="1" dirty="0"/>
              <a:t>0 | Exclusively heterosexual</a:t>
            </a:r>
          </a:p>
          <a:p>
            <a:r>
              <a:rPr lang="en-NZ" b="1" dirty="0"/>
              <a:t>1 | Predominantly heterosexual, only incidentally homosexual</a:t>
            </a:r>
          </a:p>
          <a:p>
            <a:r>
              <a:rPr lang="en-NZ" b="1" dirty="0"/>
              <a:t>2 | Predominantly heterosexual, but more than incidentally homosexual</a:t>
            </a:r>
          </a:p>
          <a:p>
            <a:r>
              <a:rPr lang="en-NZ" b="1" dirty="0"/>
              <a:t>3 | Equally heterosexual and homosexual</a:t>
            </a:r>
          </a:p>
          <a:p>
            <a:r>
              <a:rPr lang="en-NZ" b="1" dirty="0"/>
              <a:t>4 | Predominantly homosexual, but more than incidentally heterosexual</a:t>
            </a:r>
          </a:p>
          <a:p>
            <a:r>
              <a:rPr lang="en-NZ" b="1" dirty="0"/>
              <a:t>5 | Predominantly homosexual, only incidentally heterosexual</a:t>
            </a:r>
          </a:p>
          <a:p>
            <a:r>
              <a:rPr lang="en-NZ" b="1" dirty="0"/>
              <a:t>6 | Exclusively homosexual</a:t>
            </a:r>
          </a:p>
          <a:p>
            <a:r>
              <a:rPr lang="en-NZ" b="1" dirty="0"/>
              <a:t>X | No socio-sexual contacts or reactions</a:t>
            </a:r>
          </a:p>
          <a:p>
            <a:endParaRPr lang="en-NZ" b="1" dirty="0"/>
          </a:p>
        </p:txBody>
      </p:sp>
      <p:pic>
        <p:nvPicPr>
          <p:cNvPr id="5" name="Picture 4" descr="Chart&#10;&#10;Description automatically generated">
            <a:extLst>
              <a:ext uri="{FF2B5EF4-FFF2-40B4-BE49-F238E27FC236}">
                <a16:creationId xmlns:a16="http://schemas.microsoft.com/office/drawing/2014/main" id="{7899AFE6-6D34-4B8A-BEDA-0840E48E7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0" y="1503791"/>
            <a:ext cx="5027284" cy="3614617"/>
          </a:xfrm>
          <a:prstGeom prst="rect">
            <a:avLst/>
          </a:prstGeom>
        </p:spPr>
      </p:pic>
    </p:spTree>
    <p:extLst>
      <p:ext uri="{BB962C8B-B14F-4D97-AF65-F5344CB8AC3E}">
        <p14:creationId xmlns:p14="http://schemas.microsoft.com/office/powerpoint/2010/main" val="15627288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B1F66-FE2F-06A0-830C-C5782F662F82}"/>
              </a:ext>
            </a:extLst>
          </p:cNvPr>
          <p:cNvSpPr>
            <a:spLocks noGrp="1"/>
          </p:cNvSpPr>
          <p:nvPr>
            <p:ph type="title"/>
          </p:nvPr>
        </p:nvSpPr>
        <p:spPr>
          <a:xfrm>
            <a:off x="1024129" y="585216"/>
            <a:ext cx="4431792" cy="1499616"/>
          </a:xfrm>
        </p:spPr>
        <p:txBody>
          <a:bodyPr>
            <a:normAutofit/>
          </a:bodyPr>
          <a:lstStyle/>
          <a:p>
            <a:r>
              <a:rPr lang="en-NZ" dirty="0"/>
              <a:t>Recap last week</a:t>
            </a:r>
          </a:p>
        </p:txBody>
      </p:sp>
      <p:pic>
        <p:nvPicPr>
          <p:cNvPr id="7" name="Graphic 6" descr="Checkmark">
            <a:extLst>
              <a:ext uri="{FF2B5EF4-FFF2-40B4-BE49-F238E27FC236}">
                <a16:creationId xmlns:a16="http://schemas.microsoft.com/office/drawing/2014/main" id="{C3816999-DF63-B9AF-CD2B-AD5E7BC91C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1123" y="1182820"/>
            <a:ext cx="5455921" cy="5455921"/>
          </a:xfrm>
          <a:prstGeom prst="rect">
            <a:avLst/>
          </a:prstGeom>
        </p:spPr>
      </p:pic>
    </p:spTree>
    <p:extLst>
      <p:ext uri="{BB962C8B-B14F-4D97-AF65-F5344CB8AC3E}">
        <p14:creationId xmlns:p14="http://schemas.microsoft.com/office/powerpoint/2010/main" val="208100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E2C2-D022-4113-B9CC-7C94C3021FB3}"/>
              </a:ext>
            </a:extLst>
          </p:cNvPr>
          <p:cNvSpPr>
            <a:spLocks noGrp="1"/>
          </p:cNvSpPr>
          <p:nvPr>
            <p:ph type="title"/>
          </p:nvPr>
        </p:nvSpPr>
        <p:spPr>
          <a:xfrm>
            <a:off x="1024128" y="585216"/>
            <a:ext cx="9720072" cy="1499616"/>
          </a:xfrm>
        </p:spPr>
        <p:txBody>
          <a:bodyPr>
            <a:normAutofit/>
          </a:bodyPr>
          <a:lstStyle/>
          <a:p>
            <a:r>
              <a:rPr lang="en-NZ" dirty="0"/>
              <a:t>Sexual Liberation - the 60s</a:t>
            </a:r>
          </a:p>
        </p:txBody>
      </p:sp>
      <p:graphicFrame>
        <p:nvGraphicFramePr>
          <p:cNvPr id="5" name="Content Placeholder 2">
            <a:extLst>
              <a:ext uri="{FF2B5EF4-FFF2-40B4-BE49-F238E27FC236}">
                <a16:creationId xmlns:a16="http://schemas.microsoft.com/office/drawing/2014/main" id="{28E6F13A-F0BF-89A8-FF57-63F732856604}"/>
              </a:ext>
            </a:extLst>
          </p:cNvPr>
          <p:cNvGraphicFramePr>
            <a:graphicFrameLocks noGrp="1"/>
          </p:cNvGraphicFramePr>
          <p:nvPr>
            <p:ph idx="1"/>
            <p:extLst>
              <p:ext uri="{D42A27DB-BD31-4B8C-83A1-F6EECF244321}">
                <p14:modId xmlns:p14="http://schemas.microsoft.com/office/powerpoint/2010/main" val="98651068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5927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83F1-AC06-4B20-8012-A47CC12327DE}"/>
              </a:ext>
            </a:extLst>
          </p:cNvPr>
          <p:cNvSpPr>
            <a:spLocks noGrp="1"/>
          </p:cNvSpPr>
          <p:nvPr>
            <p:ph type="title"/>
          </p:nvPr>
        </p:nvSpPr>
        <p:spPr>
          <a:xfrm>
            <a:off x="1024128" y="585216"/>
            <a:ext cx="9720072" cy="1499616"/>
          </a:xfrm>
        </p:spPr>
        <p:txBody>
          <a:bodyPr>
            <a:normAutofit/>
          </a:bodyPr>
          <a:lstStyle/>
          <a:p>
            <a:r>
              <a:rPr lang="en-NZ" dirty="0"/>
              <a:t>Reclaiming sexuality </a:t>
            </a:r>
          </a:p>
        </p:txBody>
      </p:sp>
      <p:sp>
        <p:nvSpPr>
          <p:cNvPr id="6" name="Freeform: Shape 5">
            <a:extLst>
              <a:ext uri="{FF2B5EF4-FFF2-40B4-BE49-F238E27FC236}">
                <a16:creationId xmlns:a16="http://schemas.microsoft.com/office/drawing/2014/main" id="{8A5CA0B7-65AC-4D63-9CB0-67AD69D16CD0}"/>
              </a:ext>
            </a:extLst>
          </p:cNvPr>
          <p:cNvSpPr/>
          <p:nvPr/>
        </p:nvSpPr>
        <p:spPr>
          <a:xfrm>
            <a:off x="885988" y="1807287"/>
            <a:ext cx="2430176" cy="1458105"/>
          </a:xfrm>
          <a:custGeom>
            <a:avLst/>
            <a:gdLst>
              <a:gd name="connsiteX0" fmla="*/ 0 w 2430176"/>
              <a:gd name="connsiteY0" fmla="*/ 0 h 1458105"/>
              <a:gd name="connsiteX1" fmla="*/ 2430176 w 2430176"/>
              <a:gd name="connsiteY1" fmla="*/ 0 h 1458105"/>
              <a:gd name="connsiteX2" fmla="*/ 2430176 w 2430176"/>
              <a:gd name="connsiteY2" fmla="*/ 1458105 h 1458105"/>
              <a:gd name="connsiteX3" fmla="*/ 0 w 2430176"/>
              <a:gd name="connsiteY3" fmla="*/ 1458105 h 1458105"/>
              <a:gd name="connsiteX4" fmla="*/ 0 w 2430176"/>
              <a:gd name="connsiteY4" fmla="*/ 0 h 145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176" h="1458105">
                <a:moveTo>
                  <a:pt x="0" y="0"/>
                </a:moveTo>
                <a:lnTo>
                  <a:pt x="2430176" y="0"/>
                </a:lnTo>
                <a:lnTo>
                  <a:pt x="2430176" y="1458105"/>
                </a:lnTo>
                <a:lnTo>
                  <a:pt x="0" y="145810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As part of contemporary feminism, sex and sexuality have become central issues</a:t>
            </a:r>
            <a:endParaRPr lang="en-US" sz="1800" kern="1200" dirty="0"/>
          </a:p>
        </p:txBody>
      </p:sp>
      <p:sp>
        <p:nvSpPr>
          <p:cNvPr id="7" name="Freeform: Shape 6">
            <a:extLst>
              <a:ext uri="{FF2B5EF4-FFF2-40B4-BE49-F238E27FC236}">
                <a16:creationId xmlns:a16="http://schemas.microsoft.com/office/drawing/2014/main" id="{538DD37C-1F71-4F3F-87A5-CB127B729441}"/>
              </a:ext>
            </a:extLst>
          </p:cNvPr>
          <p:cNvSpPr/>
          <p:nvPr/>
        </p:nvSpPr>
        <p:spPr>
          <a:xfrm>
            <a:off x="3559182" y="1807287"/>
            <a:ext cx="2430176" cy="1458105"/>
          </a:xfrm>
          <a:custGeom>
            <a:avLst/>
            <a:gdLst>
              <a:gd name="connsiteX0" fmla="*/ 0 w 2430176"/>
              <a:gd name="connsiteY0" fmla="*/ 0 h 1458105"/>
              <a:gd name="connsiteX1" fmla="*/ 2430176 w 2430176"/>
              <a:gd name="connsiteY1" fmla="*/ 0 h 1458105"/>
              <a:gd name="connsiteX2" fmla="*/ 2430176 w 2430176"/>
              <a:gd name="connsiteY2" fmla="*/ 1458105 h 1458105"/>
              <a:gd name="connsiteX3" fmla="*/ 0 w 2430176"/>
              <a:gd name="connsiteY3" fmla="*/ 1458105 h 1458105"/>
              <a:gd name="connsiteX4" fmla="*/ 0 w 2430176"/>
              <a:gd name="connsiteY4" fmla="*/ 0 h 145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176" h="1458105">
                <a:moveTo>
                  <a:pt x="0" y="0"/>
                </a:moveTo>
                <a:lnTo>
                  <a:pt x="2430176" y="0"/>
                </a:lnTo>
                <a:lnTo>
                  <a:pt x="2430176" y="1458105"/>
                </a:lnTo>
                <a:lnTo>
                  <a:pt x="0" y="145810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Acknowledging diversity (within sexuality and gender identification)</a:t>
            </a:r>
            <a:endParaRPr lang="en-US" sz="1800" kern="1200"/>
          </a:p>
        </p:txBody>
      </p:sp>
      <p:sp>
        <p:nvSpPr>
          <p:cNvPr id="8" name="Freeform: Shape 7">
            <a:extLst>
              <a:ext uri="{FF2B5EF4-FFF2-40B4-BE49-F238E27FC236}">
                <a16:creationId xmlns:a16="http://schemas.microsoft.com/office/drawing/2014/main" id="{6C290F9D-1CE3-479A-BCEC-2D536F85F430}"/>
              </a:ext>
            </a:extLst>
          </p:cNvPr>
          <p:cNvSpPr/>
          <p:nvPr/>
        </p:nvSpPr>
        <p:spPr>
          <a:xfrm>
            <a:off x="6232376" y="1807287"/>
            <a:ext cx="2430176" cy="1458105"/>
          </a:xfrm>
          <a:custGeom>
            <a:avLst/>
            <a:gdLst>
              <a:gd name="connsiteX0" fmla="*/ 0 w 2430176"/>
              <a:gd name="connsiteY0" fmla="*/ 0 h 1458105"/>
              <a:gd name="connsiteX1" fmla="*/ 2430176 w 2430176"/>
              <a:gd name="connsiteY1" fmla="*/ 0 h 1458105"/>
              <a:gd name="connsiteX2" fmla="*/ 2430176 w 2430176"/>
              <a:gd name="connsiteY2" fmla="*/ 1458105 h 1458105"/>
              <a:gd name="connsiteX3" fmla="*/ 0 w 2430176"/>
              <a:gd name="connsiteY3" fmla="*/ 1458105 h 1458105"/>
              <a:gd name="connsiteX4" fmla="*/ 0 w 2430176"/>
              <a:gd name="connsiteY4" fmla="*/ 0 h 145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176" h="1458105">
                <a:moveTo>
                  <a:pt x="0" y="0"/>
                </a:moveTo>
                <a:lnTo>
                  <a:pt x="2430176" y="0"/>
                </a:lnTo>
                <a:lnTo>
                  <a:pt x="2430176" y="1458105"/>
                </a:lnTo>
                <a:lnTo>
                  <a:pt x="0" y="1458105"/>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Rainbow People with Disabilities</a:t>
            </a:r>
            <a:endParaRPr lang="en-US" sz="1800" kern="1200"/>
          </a:p>
        </p:txBody>
      </p:sp>
      <p:sp>
        <p:nvSpPr>
          <p:cNvPr id="9" name="Freeform: Shape 8">
            <a:extLst>
              <a:ext uri="{FF2B5EF4-FFF2-40B4-BE49-F238E27FC236}">
                <a16:creationId xmlns:a16="http://schemas.microsoft.com/office/drawing/2014/main" id="{4F28B2B4-ADCE-40CA-BD36-1D36EAF3849F}"/>
              </a:ext>
            </a:extLst>
          </p:cNvPr>
          <p:cNvSpPr/>
          <p:nvPr/>
        </p:nvSpPr>
        <p:spPr>
          <a:xfrm>
            <a:off x="8905570" y="1807287"/>
            <a:ext cx="2430176" cy="1458105"/>
          </a:xfrm>
          <a:custGeom>
            <a:avLst/>
            <a:gdLst>
              <a:gd name="connsiteX0" fmla="*/ 0 w 2430176"/>
              <a:gd name="connsiteY0" fmla="*/ 0 h 1458105"/>
              <a:gd name="connsiteX1" fmla="*/ 2430176 w 2430176"/>
              <a:gd name="connsiteY1" fmla="*/ 0 h 1458105"/>
              <a:gd name="connsiteX2" fmla="*/ 2430176 w 2430176"/>
              <a:gd name="connsiteY2" fmla="*/ 1458105 h 1458105"/>
              <a:gd name="connsiteX3" fmla="*/ 0 w 2430176"/>
              <a:gd name="connsiteY3" fmla="*/ 1458105 h 1458105"/>
              <a:gd name="connsiteX4" fmla="*/ 0 w 2430176"/>
              <a:gd name="connsiteY4" fmla="*/ 0 h 145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176" h="1458105">
                <a:moveTo>
                  <a:pt x="0" y="0"/>
                </a:moveTo>
                <a:lnTo>
                  <a:pt x="2430176" y="0"/>
                </a:lnTo>
                <a:lnTo>
                  <a:pt x="2430176" y="1458105"/>
                </a:lnTo>
                <a:lnTo>
                  <a:pt x="0" y="1458105"/>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Rainbow Refugees and Asylum Seekers</a:t>
            </a:r>
            <a:endParaRPr lang="en-US" sz="1800" kern="1200"/>
          </a:p>
        </p:txBody>
      </p:sp>
      <p:sp>
        <p:nvSpPr>
          <p:cNvPr id="10" name="Freeform: Shape 9">
            <a:extLst>
              <a:ext uri="{FF2B5EF4-FFF2-40B4-BE49-F238E27FC236}">
                <a16:creationId xmlns:a16="http://schemas.microsoft.com/office/drawing/2014/main" id="{55C5B8D9-6DEA-40C4-8010-B91B44EF8A5B}"/>
              </a:ext>
            </a:extLst>
          </p:cNvPr>
          <p:cNvSpPr/>
          <p:nvPr/>
        </p:nvSpPr>
        <p:spPr>
          <a:xfrm>
            <a:off x="885988" y="3508410"/>
            <a:ext cx="2430176" cy="1458105"/>
          </a:xfrm>
          <a:custGeom>
            <a:avLst/>
            <a:gdLst>
              <a:gd name="connsiteX0" fmla="*/ 0 w 2430176"/>
              <a:gd name="connsiteY0" fmla="*/ 0 h 1458105"/>
              <a:gd name="connsiteX1" fmla="*/ 2430176 w 2430176"/>
              <a:gd name="connsiteY1" fmla="*/ 0 h 1458105"/>
              <a:gd name="connsiteX2" fmla="*/ 2430176 w 2430176"/>
              <a:gd name="connsiteY2" fmla="*/ 1458105 h 1458105"/>
              <a:gd name="connsiteX3" fmla="*/ 0 w 2430176"/>
              <a:gd name="connsiteY3" fmla="*/ 1458105 h 1458105"/>
              <a:gd name="connsiteX4" fmla="*/ 0 w 2430176"/>
              <a:gd name="connsiteY4" fmla="*/ 0 h 145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176" h="1458105">
                <a:moveTo>
                  <a:pt x="0" y="0"/>
                </a:moveTo>
                <a:lnTo>
                  <a:pt x="2430176" y="0"/>
                </a:lnTo>
                <a:lnTo>
                  <a:pt x="2430176" y="1458105"/>
                </a:lnTo>
                <a:lnTo>
                  <a:pt x="0" y="1458105"/>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Accepting/affirming diversity  </a:t>
            </a:r>
            <a:endParaRPr lang="en-US" sz="1800" kern="1200"/>
          </a:p>
        </p:txBody>
      </p:sp>
      <p:sp>
        <p:nvSpPr>
          <p:cNvPr id="11" name="Freeform: Shape 10">
            <a:extLst>
              <a:ext uri="{FF2B5EF4-FFF2-40B4-BE49-F238E27FC236}">
                <a16:creationId xmlns:a16="http://schemas.microsoft.com/office/drawing/2014/main" id="{DB218A36-D785-4C72-8F32-F23FE6358F44}"/>
              </a:ext>
            </a:extLst>
          </p:cNvPr>
          <p:cNvSpPr/>
          <p:nvPr/>
        </p:nvSpPr>
        <p:spPr>
          <a:xfrm>
            <a:off x="3559182" y="3508410"/>
            <a:ext cx="2430176" cy="1458105"/>
          </a:xfrm>
          <a:custGeom>
            <a:avLst/>
            <a:gdLst>
              <a:gd name="connsiteX0" fmla="*/ 0 w 2430176"/>
              <a:gd name="connsiteY0" fmla="*/ 0 h 1458105"/>
              <a:gd name="connsiteX1" fmla="*/ 2430176 w 2430176"/>
              <a:gd name="connsiteY1" fmla="*/ 0 h 1458105"/>
              <a:gd name="connsiteX2" fmla="*/ 2430176 w 2430176"/>
              <a:gd name="connsiteY2" fmla="*/ 1458105 h 1458105"/>
              <a:gd name="connsiteX3" fmla="*/ 0 w 2430176"/>
              <a:gd name="connsiteY3" fmla="*/ 1458105 h 1458105"/>
              <a:gd name="connsiteX4" fmla="*/ 0 w 2430176"/>
              <a:gd name="connsiteY4" fmla="*/ 0 h 145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176" h="1458105">
                <a:moveTo>
                  <a:pt x="0" y="0"/>
                </a:moveTo>
                <a:lnTo>
                  <a:pt x="2430176" y="0"/>
                </a:lnTo>
                <a:lnTo>
                  <a:pt x="2430176" y="1458105"/>
                </a:lnTo>
                <a:lnTo>
                  <a:pt x="0" y="145810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Continuing the need for awareness of how diversity intersects with other inequalities </a:t>
            </a:r>
            <a:endParaRPr lang="en-US" sz="1800" kern="1200"/>
          </a:p>
        </p:txBody>
      </p:sp>
      <p:sp>
        <p:nvSpPr>
          <p:cNvPr id="12" name="Freeform: Shape 11">
            <a:extLst>
              <a:ext uri="{FF2B5EF4-FFF2-40B4-BE49-F238E27FC236}">
                <a16:creationId xmlns:a16="http://schemas.microsoft.com/office/drawing/2014/main" id="{952F681D-D5ED-4B84-8EDF-68FB7EF46456}"/>
              </a:ext>
            </a:extLst>
          </p:cNvPr>
          <p:cNvSpPr/>
          <p:nvPr/>
        </p:nvSpPr>
        <p:spPr>
          <a:xfrm>
            <a:off x="6232376" y="3508410"/>
            <a:ext cx="2430176" cy="1458105"/>
          </a:xfrm>
          <a:custGeom>
            <a:avLst/>
            <a:gdLst>
              <a:gd name="connsiteX0" fmla="*/ 0 w 2430176"/>
              <a:gd name="connsiteY0" fmla="*/ 0 h 1458105"/>
              <a:gd name="connsiteX1" fmla="*/ 2430176 w 2430176"/>
              <a:gd name="connsiteY1" fmla="*/ 0 h 1458105"/>
              <a:gd name="connsiteX2" fmla="*/ 2430176 w 2430176"/>
              <a:gd name="connsiteY2" fmla="*/ 1458105 h 1458105"/>
              <a:gd name="connsiteX3" fmla="*/ 0 w 2430176"/>
              <a:gd name="connsiteY3" fmla="*/ 1458105 h 1458105"/>
              <a:gd name="connsiteX4" fmla="*/ 0 w 2430176"/>
              <a:gd name="connsiteY4" fmla="*/ 0 h 145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176" h="1458105">
                <a:moveTo>
                  <a:pt x="0" y="0"/>
                </a:moveTo>
                <a:lnTo>
                  <a:pt x="2430176" y="0"/>
                </a:lnTo>
                <a:lnTo>
                  <a:pt x="2430176" y="1458105"/>
                </a:lnTo>
                <a:lnTo>
                  <a:pt x="0" y="145810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(Re)claiming autonomy of the body, mind, both singularly and within relationships (rejecting fixed ideas of gender norms)</a:t>
            </a:r>
            <a:endParaRPr lang="en-US" sz="1800" kern="1200" dirty="0"/>
          </a:p>
        </p:txBody>
      </p:sp>
      <p:sp>
        <p:nvSpPr>
          <p:cNvPr id="13" name="Freeform: Shape 12">
            <a:extLst>
              <a:ext uri="{FF2B5EF4-FFF2-40B4-BE49-F238E27FC236}">
                <a16:creationId xmlns:a16="http://schemas.microsoft.com/office/drawing/2014/main" id="{E6F76CE6-A864-4FB4-8FE8-CA02742D3833}"/>
              </a:ext>
            </a:extLst>
          </p:cNvPr>
          <p:cNvSpPr/>
          <p:nvPr/>
        </p:nvSpPr>
        <p:spPr>
          <a:xfrm>
            <a:off x="8905570" y="3508410"/>
            <a:ext cx="2430176" cy="1458105"/>
          </a:xfrm>
          <a:custGeom>
            <a:avLst/>
            <a:gdLst>
              <a:gd name="connsiteX0" fmla="*/ 0 w 2430176"/>
              <a:gd name="connsiteY0" fmla="*/ 0 h 1458105"/>
              <a:gd name="connsiteX1" fmla="*/ 2430176 w 2430176"/>
              <a:gd name="connsiteY1" fmla="*/ 0 h 1458105"/>
              <a:gd name="connsiteX2" fmla="*/ 2430176 w 2430176"/>
              <a:gd name="connsiteY2" fmla="*/ 1458105 h 1458105"/>
              <a:gd name="connsiteX3" fmla="*/ 0 w 2430176"/>
              <a:gd name="connsiteY3" fmla="*/ 1458105 h 1458105"/>
              <a:gd name="connsiteX4" fmla="*/ 0 w 2430176"/>
              <a:gd name="connsiteY4" fmla="*/ 0 h 145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176" h="1458105">
                <a:moveTo>
                  <a:pt x="0" y="0"/>
                </a:moveTo>
                <a:lnTo>
                  <a:pt x="2430176" y="0"/>
                </a:lnTo>
                <a:lnTo>
                  <a:pt x="2430176" y="1458105"/>
                </a:lnTo>
                <a:lnTo>
                  <a:pt x="0" y="1458105"/>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Challenging ideas of relationship patterns and norms</a:t>
            </a:r>
            <a:endParaRPr lang="en-US" sz="1800" kern="1200"/>
          </a:p>
        </p:txBody>
      </p:sp>
      <p:sp>
        <p:nvSpPr>
          <p:cNvPr id="14" name="Freeform: Shape 13">
            <a:extLst>
              <a:ext uri="{FF2B5EF4-FFF2-40B4-BE49-F238E27FC236}">
                <a16:creationId xmlns:a16="http://schemas.microsoft.com/office/drawing/2014/main" id="{2B0DCC70-CB50-4A5E-867F-6F87E935DE19}"/>
              </a:ext>
            </a:extLst>
          </p:cNvPr>
          <p:cNvSpPr/>
          <p:nvPr/>
        </p:nvSpPr>
        <p:spPr>
          <a:xfrm>
            <a:off x="885988" y="5209533"/>
            <a:ext cx="2430176" cy="1458105"/>
          </a:xfrm>
          <a:custGeom>
            <a:avLst/>
            <a:gdLst>
              <a:gd name="connsiteX0" fmla="*/ 0 w 2430176"/>
              <a:gd name="connsiteY0" fmla="*/ 0 h 1458105"/>
              <a:gd name="connsiteX1" fmla="*/ 2430176 w 2430176"/>
              <a:gd name="connsiteY1" fmla="*/ 0 h 1458105"/>
              <a:gd name="connsiteX2" fmla="*/ 2430176 w 2430176"/>
              <a:gd name="connsiteY2" fmla="*/ 1458105 h 1458105"/>
              <a:gd name="connsiteX3" fmla="*/ 0 w 2430176"/>
              <a:gd name="connsiteY3" fmla="*/ 1458105 h 1458105"/>
              <a:gd name="connsiteX4" fmla="*/ 0 w 2430176"/>
              <a:gd name="connsiteY4" fmla="*/ 0 h 145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176" h="1458105">
                <a:moveTo>
                  <a:pt x="0" y="0"/>
                </a:moveTo>
                <a:lnTo>
                  <a:pt x="2430176" y="0"/>
                </a:lnTo>
                <a:lnTo>
                  <a:pt x="2430176" y="1458105"/>
                </a:lnTo>
                <a:lnTo>
                  <a:pt x="0" y="1458105"/>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Non-monogamy  </a:t>
            </a:r>
            <a:endParaRPr lang="en-US" sz="1800" kern="1200" dirty="0"/>
          </a:p>
        </p:txBody>
      </p:sp>
      <p:sp>
        <p:nvSpPr>
          <p:cNvPr id="15" name="Freeform: Shape 14">
            <a:extLst>
              <a:ext uri="{FF2B5EF4-FFF2-40B4-BE49-F238E27FC236}">
                <a16:creationId xmlns:a16="http://schemas.microsoft.com/office/drawing/2014/main" id="{24BEE7B7-0CC4-4860-BEA8-C4FD2ABE1859}"/>
              </a:ext>
            </a:extLst>
          </p:cNvPr>
          <p:cNvSpPr/>
          <p:nvPr/>
        </p:nvSpPr>
        <p:spPr>
          <a:xfrm>
            <a:off x="3559182" y="5209533"/>
            <a:ext cx="2430176" cy="1458105"/>
          </a:xfrm>
          <a:custGeom>
            <a:avLst/>
            <a:gdLst>
              <a:gd name="connsiteX0" fmla="*/ 0 w 2430176"/>
              <a:gd name="connsiteY0" fmla="*/ 0 h 1458105"/>
              <a:gd name="connsiteX1" fmla="*/ 2430176 w 2430176"/>
              <a:gd name="connsiteY1" fmla="*/ 0 h 1458105"/>
              <a:gd name="connsiteX2" fmla="*/ 2430176 w 2430176"/>
              <a:gd name="connsiteY2" fmla="*/ 1458105 h 1458105"/>
              <a:gd name="connsiteX3" fmla="*/ 0 w 2430176"/>
              <a:gd name="connsiteY3" fmla="*/ 1458105 h 1458105"/>
              <a:gd name="connsiteX4" fmla="*/ 0 w 2430176"/>
              <a:gd name="connsiteY4" fmla="*/ 0 h 145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176" h="1458105">
                <a:moveTo>
                  <a:pt x="0" y="0"/>
                </a:moveTo>
                <a:lnTo>
                  <a:pt x="2430176" y="0"/>
                </a:lnTo>
                <a:lnTo>
                  <a:pt x="2430176" y="1458105"/>
                </a:lnTo>
                <a:lnTo>
                  <a:pt x="0" y="1458105"/>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Reclaiming sexuality and sexual agency</a:t>
            </a:r>
            <a:endParaRPr lang="en-US" sz="1800" kern="1200"/>
          </a:p>
        </p:txBody>
      </p:sp>
      <p:sp>
        <p:nvSpPr>
          <p:cNvPr id="16" name="Freeform: Shape 15">
            <a:extLst>
              <a:ext uri="{FF2B5EF4-FFF2-40B4-BE49-F238E27FC236}">
                <a16:creationId xmlns:a16="http://schemas.microsoft.com/office/drawing/2014/main" id="{480939A8-AC5A-47E9-A92C-D9991C9C7464}"/>
              </a:ext>
            </a:extLst>
          </p:cNvPr>
          <p:cNvSpPr/>
          <p:nvPr/>
        </p:nvSpPr>
        <p:spPr>
          <a:xfrm>
            <a:off x="6232376" y="5209533"/>
            <a:ext cx="2430176" cy="1458105"/>
          </a:xfrm>
          <a:custGeom>
            <a:avLst/>
            <a:gdLst>
              <a:gd name="connsiteX0" fmla="*/ 0 w 2430176"/>
              <a:gd name="connsiteY0" fmla="*/ 0 h 1458105"/>
              <a:gd name="connsiteX1" fmla="*/ 2430176 w 2430176"/>
              <a:gd name="connsiteY1" fmla="*/ 0 h 1458105"/>
              <a:gd name="connsiteX2" fmla="*/ 2430176 w 2430176"/>
              <a:gd name="connsiteY2" fmla="*/ 1458105 h 1458105"/>
              <a:gd name="connsiteX3" fmla="*/ 0 w 2430176"/>
              <a:gd name="connsiteY3" fmla="*/ 1458105 h 1458105"/>
              <a:gd name="connsiteX4" fmla="*/ 0 w 2430176"/>
              <a:gd name="connsiteY4" fmla="*/ 0 h 145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176" h="1458105">
                <a:moveTo>
                  <a:pt x="0" y="0"/>
                </a:moveTo>
                <a:lnTo>
                  <a:pt x="2430176" y="0"/>
                </a:lnTo>
                <a:lnTo>
                  <a:pt x="2430176" y="1458105"/>
                </a:lnTo>
                <a:lnTo>
                  <a:pt x="0" y="145810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Opposing cultural conditions that objectify women (e.g. rape culture)</a:t>
            </a:r>
            <a:endParaRPr lang="en-US" sz="1800" kern="1200"/>
          </a:p>
        </p:txBody>
      </p:sp>
      <p:sp>
        <p:nvSpPr>
          <p:cNvPr id="17" name="Freeform: Shape 16">
            <a:extLst>
              <a:ext uri="{FF2B5EF4-FFF2-40B4-BE49-F238E27FC236}">
                <a16:creationId xmlns:a16="http://schemas.microsoft.com/office/drawing/2014/main" id="{16F2D330-B9BA-4381-9352-2B570746F7BB}"/>
              </a:ext>
            </a:extLst>
          </p:cNvPr>
          <p:cNvSpPr/>
          <p:nvPr/>
        </p:nvSpPr>
        <p:spPr>
          <a:xfrm>
            <a:off x="8905570" y="5209533"/>
            <a:ext cx="2430176" cy="1458105"/>
          </a:xfrm>
          <a:custGeom>
            <a:avLst/>
            <a:gdLst>
              <a:gd name="connsiteX0" fmla="*/ 0 w 2430176"/>
              <a:gd name="connsiteY0" fmla="*/ 0 h 1458105"/>
              <a:gd name="connsiteX1" fmla="*/ 2430176 w 2430176"/>
              <a:gd name="connsiteY1" fmla="*/ 0 h 1458105"/>
              <a:gd name="connsiteX2" fmla="*/ 2430176 w 2430176"/>
              <a:gd name="connsiteY2" fmla="*/ 1458105 h 1458105"/>
              <a:gd name="connsiteX3" fmla="*/ 0 w 2430176"/>
              <a:gd name="connsiteY3" fmla="*/ 1458105 h 1458105"/>
              <a:gd name="connsiteX4" fmla="*/ 0 w 2430176"/>
              <a:gd name="connsiteY4" fmla="*/ 0 h 145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176" h="1458105">
                <a:moveTo>
                  <a:pt x="0" y="0"/>
                </a:moveTo>
                <a:lnTo>
                  <a:pt x="2430176" y="0"/>
                </a:lnTo>
                <a:lnTo>
                  <a:pt x="2430176" y="1458105"/>
                </a:lnTo>
                <a:lnTo>
                  <a:pt x="0" y="145810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Consent</a:t>
            </a:r>
            <a:endParaRPr lang="en-US" sz="1800" kern="1200"/>
          </a:p>
        </p:txBody>
      </p:sp>
    </p:spTree>
    <p:extLst>
      <p:ext uri="{BB962C8B-B14F-4D97-AF65-F5344CB8AC3E}">
        <p14:creationId xmlns:p14="http://schemas.microsoft.com/office/powerpoint/2010/main" val="421945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9028-DEC3-4270-AC49-50EBAD8520F6}"/>
              </a:ext>
            </a:extLst>
          </p:cNvPr>
          <p:cNvSpPr>
            <a:spLocks noGrp="1"/>
          </p:cNvSpPr>
          <p:nvPr>
            <p:ph type="title"/>
          </p:nvPr>
        </p:nvSpPr>
        <p:spPr>
          <a:xfrm>
            <a:off x="1024128" y="585216"/>
            <a:ext cx="9720072" cy="1499616"/>
          </a:xfrm>
        </p:spPr>
        <p:txBody>
          <a:bodyPr>
            <a:normAutofit/>
          </a:bodyPr>
          <a:lstStyle/>
          <a:p>
            <a:r>
              <a:rPr lang="en-NZ" dirty="0"/>
              <a:t>Contested Still</a:t>
            </a:r>
          </a:p>
        </p:txBody>
      </p:sp>
      <p:sp>
        <p:nvSpPr>
          <p:cNvPr id="6" name="Freeform: Shape 5">
            <a:extLst>
              <a:ext uri="{FF2B5EF4-FFF2-40B4-BE49-F238E27FC236}">
                <a16:creationId xmlns:a16="http://schemas.microsoft.com/office/drawing/2014/main" id="{9BEBE3C9-FAAD-435D-8489-9A0AEF22B73B}"/>
              </a:ext>
            </a:extLst>
          </p:cNvPr>
          <p:cNvSpPr/>
          <p:nvPr/>
        </p:nvSpPr>
        <p:spPr>
          <a:xfrm>
            <a:off x="350914" y="2506152"/>
            <a:ext cx="2672132" cy="1603279"/>
          </a:xfrm>
          <a:custGeom>
            <a:avLst/>
            <a:gdLst>
              <a:gd name="connsiteX0" fmla="*/ 0 w 2672132"/>
              <a:gd name="connsiteY0" fmla="*/ 0 h 1603279"/>
              <a:gd name="connsiteX1" fmla="*/ 2672132 w 2672132"/>
              <a:gd name="connsiteY1" fmla="*/ 0 h 1603279"/>
              <a:gd name="connsiteX2" fmla="*/ 2672132 w 2672132"/>
              <a:gd name="connsiteY2" fmla="*/ 1603279 h 1603279"/>
              <a:gd name="connsiteX3" fmla="*/ 0 w 2672132"/>
              <a:gd name="connsiteY3" fmla="*/ 1603279 h 1603279"/>
              <a:gd name="connsiteX4" fmla="*/ 0 w 2672132"/>
              <a:gd name="connsiteY4" fmla="*/ 0 h 160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132" h="1603279">
                <a:moveTo>
                  <a:pt x="0" y="0"/>
                </a:moveTo>
                <a:lnTo>
                  <a:pt x="2672132" y="0"/>
                </a:lnTo>
                <a:lnTo>
                  <a:pt x="2672132" y="1603279"/>
                </a:lnTo>
                <a:lnTo>
                  <a:pt x="0" y="160327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t>Sexuality is still a major arena of social controversy</a:t>
            </a:r>
            <a:endParaRPr lang="en-US" sz="2000" kern="1200"/>
          </a:p>
        </p:txBody>
      </p:sp>
      <p:sp>
        <p:nvSpPr>
          <p:cNvPr id="7" name="Freeform: Shape 6">
            <a:extLst>
              <a:ext uri="{FF2B5EF4-FFF2-40B4-BE49-F238E27FC236}">
                <a16:creationId xmlns:a16="http://schemas.microsoft.com/office/drawing/2014/main" id="{81CBF449-D8EF-4206-903A-42575BFC8A48}"/>
              </a:ext>
            </a:extLst>
          </p:cNvPr>
          <p:cNvSpPr/>
          <p:nvPr/>
        </p:nvSpPr>
        <p:spPr>
          <a:xfrm>
            <a:off x="3290260" y="2506152"/>
            <a:ext cx="2672132" cy="1603279"/>
          </a:xfrm>
          <a:custGeom>
            <a:avLst/>
            <a:gdLst>
              <a:gd name="connsiteX0" fmla="*/ 0 w 2672132"/>
              <a:gd name="connsiteY0" fmla="*/ 0 h 1603279"/>
              <a:gd name="connsiteX1" fmla="*/ 2672132 w 2672132"/>
              <a:gd name="connsiteY1" fmla="*/ 0 h 1603279"/>
              <a:gd name="connsiteX2" fmla="*/ 2672132 w 2672132"/>
              <a:gd name="connsiteY2" fmla="*/ 1603279 h 1603279"/>
              <a:gd name="connsiteX3" fmla="*/ 0 w 2672132"/>
              <a:gd name="connsiteY3" fmla="*/ 1603279 h 1603279"/>
              <a:gd name="connsiteX4" fmla="*/ 0 w 2672132"/>
              <a:gd name="connsiteY4" fmla="*/ 0 h 160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132" h="1603279">
                <a:moveTo>
                  <a:pt x="0" y="0"/>
                </a:moveTo>
                <a:lnTo>
                  <a:pt x="2672132" y="0"/>
                </a:lnTo>
                <a:lnTo>
                  <a:pt x="2672132" y="1603279"/>
                </a:lnTo>
                <a:lnTo>
                  <a:pt x="0" y="160327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dirty="0"/>
              <a:t>Different groups claim they have the right to (de) regulate sexual identities </a:t>
            </a:r>
            <a:r>
              <a:rPr lang="en-NZ" sz="2000" kern="1200"/>
              <a:t>and sexual behaviour</a:t>
            </a:r>
            <a:endParaRPr lang="en-US" sz="2000" kern="1200" dirty="0"/>
          </a:p>
        </p:txBody>
      </p:sp>
      <p:sp>
        <p:nvSpPr>
          <p:cNvPr id="8" name="Freeform: Shape 7">
            <a:extLst>
              <a:ext uri="{FF2B5EF4-FFF2-40B4-BE49-F238E27FC236}">
                <a16:creationId xmlns:a16="http://schemas.microsoft.com/office/drawing/2014/main" id="{05CF230A-20D6-4533-9CBF-0D328B2CA9D5}"/>
              </a:ext>
            </a:extLst>
          </p:cNvPr>
          <p:cNvSpPr/>
          <p:nvPr/>
        </p:nvSpPr>
        <p:spPr>
          <a:xfrm>
            <a:off x="6229606" y="2506152"/>
            <a:ext cx="2672132" cy="1603279"/>
          </a:xfrm>
          <a:custGeom>
            <a:avLst/>
            <a:gdLst>
              <a:gd name="connsiteX0" fmla="*/ 0 w 2672132"/>
              <a:gd name="connsiteY0" fmla="*/ 0 h 1603279"/>
              <a:gd name="connsiteX1" fmla="*/ 2672132 w 2672132"/>
              <a:gd name="connsiteY1" fmla="*/ 0 h 1603279"/>
              <a:gd name="connsiteX2" fmla="*/ 2672132 w 2672132"/>
              <a:gd name="connsiteY2" fmla="*/ 1603279 h 1603279"/>
              <a:gd name="connsiteX3" fmla="*/ 0 w 2672132"/>
              <a:gd name="connsiteY3" fmla="*/ 1603279 h 1603279"/>
              <a:gd name="connsiteX4" fmla="*/ 0 w 2672132"/>
              <a:gd name="connsiteY4" fmla="*/ 0 h 160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132" h="1603279">
                <a:moveTo>
                  <a:pt x="0" y="0"/>
                </a:moveTo>
                <a:lnTo>
                  <a:pt x="2672132" y="0"/>
                </a:lnTo>
                <a:lnTo>
                  <a:pt x="2672132" y="1603279"/>
                </a:lnTo>
                <a:lnTo>
                  <a:pt x="0" y="160327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t>Particular points of conflict are body autonomy and non heterosexual </a:t>
            </a:r>
            <a:endParaRPr lang="en-US" sz="2000" kern="1200"/>
          </a:p>
        </p:txBody>
      </p:sp>
      <p:sp>
        <p:nvSpPr>
          <p:cNvPr id="9" name="Freeform: Shape 8">
            <a:extLst>
              <a:ext uri="{FF2B5EF4-FFF2-40B4-BE49-F238E27FC236}">
                <a16:creationId xmlns:a16="http://schemas.microsoft.com/office/drawing/2014/main" id="{E8F09144-53AA-48F9-A2D1-0084F7B648FC}"/>
              </a:ext>
            </a:extLst>
          </p:cNvPr>
          <p:cNvSpPr/>
          <p:nvPr/>
        </p:nvSpPr>
        <p:spPr>
          <a:xfrm>
            <a:off x="1820587" y="4376644"/>
            <a:ext cx="2672132" cy="1603279"/>
          </a:xfrm>
          <a:custGeom>
            <a:avLst/>
            <a:gdLst>
              <a:gd name="connsiteX0" fmla="*/ 0 w 2672132"/>
              <a:gd name="connsiteY0" fmla="*/ 0 h 1603279"/>
              <a:gd name="connsiteX1" fmla="*/ 2672132 w 2672132"/>
              <a:gd name="connsiteY1" fmla="*/ 0 h 1603279"/>
              <a:gd name="connsiteX2" fmla="*/ 2672132 w 2672132"/>
              <a:gd name="connsiteY2" fmla="*/ 1603279 h 1603279"/>
              <a:gd name="connsiteX3" fmla="*/ 0 w 2672132"/>
              <a:gd name="connsiteY3" fmla="*/ 1603279 h 1603279"/>
              <a:gd name="connsiteX4" fmla="*/ 0 w 2672132"/>
              <a:gd name="connsiteY4" fmla="*/ 0 h 160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132" h="1603279">
                <a:moveTo>
                  <a:pt x="0" y="0"/>
                </a:moveTo>
                <a:lnTo>
                  <a:pt x="2672132" y="0"/>
                </a:lnTo>
                <a:lnTo>
                  <a:pt x="2672132" y="1603279"/>
                </a:lnTo>
                <a:lnTo>
                  <a:pt x="0" y="1603279"/>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t>Stereotypes </a:t>
            </a:r>
            <a:endParaRPr lang="en-US" sz="2000" kern="1200"/>
          </a:p>
        </p:txBody>
      </p:sp>
      <p:sp>
        <p:nvSpPr>
          <p:cNvPr id="10" name="Freeform: Shape 9">
            <a:extLst>
              <a:ext uri="{FF2B5EF4-FFF2-40B4-BE49-F238E27FC236}">
                <a16:creationId xmlns:a16="http://schemas.microsoft.com/office/drawing/2014/main" id="{2ADC1A2B-DA95-4DAE-AE81-4BAF9EE61358}"/>
              </a:ext>
            </a:extLst>
          </p:cNvPr>
          <p:cNvSpPr/>
          <p:nvPr/>
        </p:nvSpPr>
        <p:spPr>
          <a:xfrm>
            <a:off x="9168954" y="2506152"/>
            <a:ext cx="2672132" cy="1603279"/>
          </a:xfrm>
          <a:custGeom>
            <a:avLst/>
            <a:gdLst>
              <a:gd name="connsiteX0" fmla="*/ 0 w 2672132"/>
              <a:gd name="connsiteY0" fmla="*/ 0 h 1603279"/>
              <a:gd name="connsiteX1" fmla="*/ 2672132 w 2672132"/>
              <a:gd name="connsiteY1" fmla="*/ 0 h 1603279"/>
              <a:gd name="connsiteX2" fmla="*/ 2672132 w 2672132"/>
              <a:gd name="connsiteY2" fmla="*/ 1603279 h 1603279"/>
              <a:gd name="connsiteX3" fmla="*/ 0 w 2672132"/>
              <a:gd name="connsiteY3" fmla="*/ 1603279 h 1603279"/>
              <a:gd name="connsiteX4" fmla="*/ 0 w 2672132"/>
              <a:gd name="connsiteY4" fmla="*/ 0 h 160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132" h="1603279">
                <a:moveTo>
                  <a:pt x="0" y="0"/>
                </a:moveTo>
                <a:lnTo>
                  <a:pt x="2672132" y="0"/>
                </a:lnTo>
                <a:lnTo>
                  <a:pt x="2672132" y="1603279"/>
                </a:lnTo>
                <a:lnTo>
                  <a:pt x="0" y="1603279"/>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t>Prejudice </a:t>
            </a:r>
            <a:endParaRPr lang="en-US" sz="2000" kern="1200"/>
          </a:p>
        </p:txBody>
      </p:sp>
      <p:sp>
        <p:nvSpPr>
          <p:cNvPr id="11" name="Freeform: Shape 10">
            <a:extLst>
              <a:ext uri="{FF2B5EF4-FFF2-40B4-BE49-F238E27FC236}">
                <a16:creationId xmlns:a16="http://schemas.microsoft.com/office/drawing/2014/main" id="{E6A886E5-F911-4AB1-BAFB-E8672008F1E6}"/>
              </a:ext>
            </a:extLst>
          </p:cNvPr>
          <p:cNvSpPr/>
          <p:nvPr/>
        </p:nvSpPr>
        <p:spPr>
          <a:xfrm>
            <a:off x="4759933" y="4376645"/>
            <a:ext cx="2672132" cy="1603279"/>
          </a:xfrm>
          <a:custGeom>
            <a:avLst/>
            <a:gdLst>
              <a:gd name="connsiteX0" fmla="*/ 0 w 2672132"/>
              <a:gd name="connsiteY0" fmla="*/ 0 h 1603279"/>
              <a:gd name="connsiteX1" fmla="*/ 2672132 w 2672132"/>
              <a:gd name="connsiteY1" fmla="*/ 0 h 1603279"/>
              <a:gd name="connsiteX2" fmla="*/ 2672132 w 2672132"/>
              <a:gd name="connsiteY2" fmla="*/ 1603279 h 1603279"/>
              <a:gd name="connsiteX3" fmla="*/ 0 w 2672132"/>
              <a:gd name="connsiteY3" fmla="*/ 1603279 h 1603279"/>
              <a:gd name="connsiteX4" fmla="*/ 0 w 2672132"/>
              <a:gd name="connsiteY4" fmla="*/ 0 h 160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132" h="1603279">
                <a:moveTo>
                  <a:pt x="0" y="0"/>
                </a:moveTo>
                <a:lnTo>
                  <a:pt x="2672132" y="0"/>
                </a:lnTo>
                <a:lnTo>
                  <a:pt x="2672132" y="1603279"/>
                </a:lnTo>
                <a:lnTo>
                  <a:pt x="0" y="160327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t>Discrimination </a:t>
            </a:r>
            <a:endParaRPr lang="en-US" sz="2000" kern="1200"/>
          </a:p>
        </p:txBody>
      </p:sp>
      <p:sp>
        <p:nvSpPr>
          <p:cNvPr id="12" name="Freeform: Shape 11">
            <a:extLst>
              <a:ext uri="{FF2B5EF4-FFF2-40B4-BE49-F238E27FC236}">
                <a16:creationId xmlns:a16="http://schemas.microsoft.com/office/drawing/2014/main" id="{4D6DBC51-6DFF-4620-AF03-FEC5C4F62EB6}"/>
              </a:ext>
            </a:extLst>
          </p:cNvPr>
          <p:cNvSpPr/>
          <p:nvPr/>
        </p:nvSpPr>
        <p:spPr>
          <a:xfrm>
            <a:off x="7699279" y="4376645"/>
            <a:ext cx="2672132" cy="1603279"/>
          </a:xfrm>
          <a:custGeom>
            <a:avLst/>
            <a:gdLst>
              <a:gd name="connsiteX0" fmla="*/ 0 w 2672132"/>
              <a:gd name="connsiteY0" fmla="*/ 0 h 1603279"/>
              <a:gd name="connsiteX1" fmla="*/ 2672132 w 2672132"/>
              <a:gd name="connsiteY1" fmla="*/ 0 h 1603279"/>
              <a:gd name="connsiteX2" fmla="*/ 2672132 w 2672132"/>
              <a:gd name="connsiteY2" fmla="*/ 1603279 h 1603279"/>
              <a:gd name="connsiteX3" fmla="*/ 0 w 2672132"/>
              <a:gd name="connsiteY3" fmla="*/ 1603279 h 1603279"/>
              <a:gd name="connsiteX4" fmla="*/ 0 w 2672132"/>
              <a:gd name="connsiteY4" fmla="*/ 0 h 160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132" h="1603279">
                <a:moveTo>
                  <a:pt x="0" y="0"/>
                </a:moveTo>
                <a:lnTo>
                  <a:pt x="2672132" y="0"/>
                </a:lnTo>
                <a:lnTo>
                  <a:pt x="2672132" y="1603279"/>
                </a:lnTo>
                <a:lnTo>
                  <a:pt x="0" y="160327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t>Violence and death. </a:t>
            </a:r>
            <a:endParaRPr lang="en-US" sz="2000" kern="1200"/>
          </a:p>
        </p:txBody>
      </p:sp>
    </p:spTree>
    <p:extLst>
      <p:ext uri="{BB962C8B-B14F-4D97-AF65-F5344CB8AC3E}">
        <p14:creationId xmlns:p14="http://schemas.microsoft.com/office/powerpoint/2010/main" val="29720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9DC9-AD12-4A2B-8BEB-5C4E01DF04C0}"/>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References </a:t>
            </a:r>
            <a:endParaRPr lang="en-NZ" sz="4000">
              <a:solidFill>
                <a:srgbClr val="FFFFFF"/>
              </a:solidFill>
            </a:endParaRPr>
          </a:p>
        </p:txBody>
      </p:sp>
      <p:sp>
        <p:nvSpPr>
          <p:cNvPr id="3" name="Content Placeholder 2">
            <a:extLst>
              <a:ext uri="{FF2B5EF4-FFF2-40B4-BE49-F238E27FC236}">
                <a16:creationId xmlns:a16="http://schemas.microsoft.com/office/drawing/2014/main" id="{E506BFE1-24CF-4CD9-9410-BDC415ED3FCC}"/>
              </a:ext>
            </a:extLst>
          </p:cNvPr>
          <p:cNvSpPr>
            <a:spLocks noGrp="1"/>
          </p:cNvSpPr>
          <p:nvPr>
            <p:ph idx="1"/>
          </p:nvPr>
        </p:nvSpPr>
        <p:spPr>
          <a:xfrm>
            <a:off x="1179226" y="956441"/>
            <a:ext cx="9833548" cy="4830505"/>
          </a:xfrm>
        </p:spPr>
        <p:txBody>
          <a:bodyPr vert="horz" lIns="91440" tIns="45720" rIns="91440" bIns="45720" rtlCol="0" anchor="t">
            <a:normAutofit fontScale="85000" lnSpcReduction="20000"/>
          </a:bodyPr>
          <a:lstStyle/>
          <a:p>
            <a:r>
              <a:rPr lang="en-US" sz="1700" dirty="0">
                <a:solidFill>
                  <a:srgbClr val="000000"/>
                </a:solidFill>
              </a:rPr>
              <a:t>Else, A, (2018).  'Gender inequalities - Sexuality', Te Ara - the Encyclopedia of New Zealand, http://www.TeAra.govt.nz/en/gender-inequalities/page-2 (accessed 2 August 2018)</a:t>
            </a:r>
            <a:endParaRPr lang="en-US" dirty="0">
              <a:ea typeface="+mn-lt"/>
              <a:cs typeface="+mn-lt"/>
            </a:endParaRPr>
          </a:p>
          <a:p>
            <a:r>
              <a:rPr lang="en-NZ" sz="1800" dirty="0"/>
              <a:t>Bradley, H. (2013). Gender (2nd ed..). Polity.</a:t>
            </a:r>
            <a:endParaRPr lang="en-US" sz="1700" dirty="0">
              <a:ea typeface="+mn-lt"/>
              <a:cs typeface="+mn-lt"/>
            </a:endParaRPr>
          </a:p>
          <a:p>
            <a:r>
              <a:rPr lang="en-US" sz="1700" dirty="0" err="1">
                <a:ea typeface="+mn-lt"/>
                <a:cs typeface="+mn-lt"/>
              </a:rPr>
              <a:t>Chafetz</a:t>
            </a:r>
            <a:r>
              <a:rPr lang="en-US" sz="1700" dirty="0">
                <a:ea typeface="+mn-lt"/>
                <a:cs typeface="+mn-lt"/>
              </a:rPr>
              <a:t>, J. S. (1999). The Varieties of Gender Theory in Sociology. In , </a:t>
            </a:r>
            <a:r>
              <a:rPr lang="en-US" sz="1700" i="1" dirty="0">
                <a:ea typeface="+mn-lt"/>
                <a:cs typeface="+mn-lt"/>
              </a:rPr>
              <a:t>Handbook of the Sociology of Gender</a:t>
            </a:r>
            <a:r>
              <a:rPr lang="en-US" sz="1700" dirty="0">
                <a:ea typeface="+mn-lt"/>
                <a:cs typeface="+mn-lt"/>
              </a:rPr>
              <a:t> (pp. 3-23). Springer Science &amp; Business Media B.V. / Books</a:t>
            </a:r>
            <a:endParaRPr lang="fr-FR" sz="1700" dirty="0">
              <a:solidFill>
                <a:srgbClr val="000000"/>
              </a:solidFill>
              <a:cs typeface="Calibri"/>
            </a:endParaRPr>
          </a:p>
          <a:p>
            <a:r>
              <a:rPr lang="en-NZ" sz="1600" dirty="0"/>
              <a:t>Cunningham, J. &amp; Cunningham, S. (2008). </a:t>
            </a:r>
            <a:r>
              <a:rPr lang="en-NZ" sz="1600" i="1" dirty="0"/>
              <a:t>Sociology and social 	work</a:t>
            </a:r>
            <a:r>
              <a:rPr lang="en-NZ" sz="1600" dirty="0"/>
              <a:t>. Exeter: Learning Matters</a:t>
            </a:r>
          </a:p>
          <a:p>
            <a:r>
              <a:rPr lang="en-NZ" sz="1600" dirty="0" err="1"/>
              <a:t>Dominelli</a:t>
            </a:r>
            <a:r>
              <a:rPr lang="en-NZ" sz="1600" dirty="0"/>
              <a:t>, L. (1997). </a:t>
            </a:r>
            <a:r>
              <a:rPr lang="en-NZ" sz="1600" i="1" dirty="0"/>
              <a:t>Sociology for social work</a:t>
            </a:r>
            <a:r>
              <a:rPr lang="en-NZ" sz="1600" dirty="0"/>
              <a:t>. London: </a:t>
            </a:r>
            <a:r>
              <a:rPr lang="en-NZ" sz="1600" dirty="0" err="1"/>
              <a:t>Macmillian</a:t>
            </a:r>
            <a:r>
              <a:rPr lang="en-NZ" sz="1600" dirty="0"/>
              <a:t> 	Press</a:t>
            </a:r>
          </a:p>
          <a:p>
            <a:r>
              <a:rPr lang="fr-FR" sz="1700" dirty="0" err="1">
                <a:solidFill>
                  <a:srgbClr val="000000"/>
                </a:solidFill>
              </a:rPr>
              <a:t>Gannon</a:t>
            </a:r>
            <a:r>
              <a:rPr lang="fr-FR" sz="1700" dirty="0">
                <a:solidFill>
                  <a:srgbClr val="000000"/>
                </a:solidFill>
              </a:rPr>
              <a:t>, Susanne &amp; Davies, </a:t>
            </a:r>
            <a:r>
              <a:rPr lang="fr-FR" sz="1700" dirty="0" err="1">
                <a:solidFill>
                  <a:srgbClr val="000000"/>
                </a:solidFill>
              </a:rPr>
              <a:t>Bronwyn</a:t>
            </a:r>
            <a:r>
              <a:rPr lang="fr-FR" sz="1700" dirty="0">
                <a:solidFill>
                  <a:srgbClr val="000000"/>
                </a:solidFill>
              </a:rPr>
              <a:t>. (2005). </a:t>
            </a:r>
            <a:r>
              <a:rPr lang="fr-FR" sz="1700" dirty="0" err="1">
                <a:solidFill>
                  <a:srgbClr val="000000"/>
                </a:solidFill>
              </a:rPr>
              <a:t>Feminism</a:t>
            </a:r>
            <a:r>
              <a:rPr lang="fr-FR" sz="1700" dirty="0">
                <a:solidFill>
                  <a:srgbClr val="000000"/>
                </a:solidFill>
              </a:rPr>
              <a:t>/ </a:t>
            </a:r>
            <a:r>
              <a:rPr lang="fr-FR" sz="1700" dirty="0" err="1">
                <a:solidFill>
                  <a:srgbClr val="000000"/>
                </a:solidFill>
              </a:rPr>
              <a:t>Poststructuralism</a:t>
            </a:r>
            <a:r>
              <a:rPr lang="fr-FR" sz="1700" dirty="0">
                <a:solidFill>
                  <a:srgbClr val="000000"/>
                </a:solidFill>
              </a:rPr>
              <a:t>. Pp.318-325.</a:t>
            </a:r>
            <a:r>
              <a:rPr lang="fr-FR" sz="1700" dirty="0">
                <a:solidFill>
                  <a:srgbClr val="000000"/>
                </a:solidFill>
                <a:hlinkClick r:id="rId2"/>
              </a:rPr>
              <a:t>https://www.researchgate.net/publication/277139849_Feminism_Poststructuralism</a:t>
            </a:r>
            <a:endParaRPr lang="en-US" sz="1700" dirty="0">
              <a:solidFill>
                <a:srgbClr val="000000"/>
              </a:solidFill>
              <a:cs typeface="Calibri"/>
            </a:endParaRPr>
          </a:p>
          <a:p>
            <a:r>
              <a:rPr lang="en-US" sz="1700" dirty="0">
                <a:solidFill>
                  <a:srgbClr val="000000"/>
                </a:solidFill>
              </a:rPr>
              <a:t>Hicks, S., &amp; </a:t>
            </a:r>
            <a:r>
              <a:rPr lang="en-US" sz="1700" dirty="0" err="1">
                <a:solidFill>
                  <a:srgbClr val="000000"/>
                </a:solidFill>
              </a:rPr>
              <a:t>Jeyasingham</a:t>
            </a:r>
            <a:r>
              <a:rPr lang="en-US" sz="1700" dirty="0">
                <a:solidFill>
                  <a:srgbClr val="000000"/>
                </a:solidFill>
              </a:rPr>
              <a:t>, D. (2016). Social Work, Queer Theory and After: A Genealogy of Sexuality Theory in Neo-Liberal Times. British Journal Of Social Work, 46(8), 2357-2373. doi:10.1093/</a:t>
            </a:r>
            <a:r>
              <a:rPr lang="en-US" sz="1700" dirty="0" err="1">
                <a:solidFill>
                  <a:srgbClr val="000000"/>
                </a:solidFill>
              </a:rPr>
              <a:t>bjsw</a:t>
            </a:r>
            <a:r>
              <a:rPr lang="en-US" sz="1700" dirty="0">
                <a:solidFill>
                  <a:srgbClr val="000000"/>
                </a:solidFill>
              </a:rPr>
              <a:t>/bcw103</a:t>
            </a:r>
          </a:p>
          <a:p>
            <a:r>
              <a:rPr lang="en-NZ" sz="1800" dirty="0"/>
              <a:t>Matthewman, S. (2013). Introduction: On being sociological. In S. 	Matthewman, C. L. West-Newman &amp; B. Curtis (Eds.). </a:t>
            </a:r>
            <a:r>
              <a:rPr lang="en-NZ" sz="1800" i="1" dirty="0"/>
              <a:t>Being 	sociological</a:t>
            </a:r>
            <a:r>
              <a:rPr lang="en-NZ" sz="1800" dirty="0"/>
              <a:t>. (p.1-24).New York: Palgrave Macmillan.</a:t>
            </a:r>
          </a:p>
          <a:p>
            <a:r>
              <a:rPr lang="en-NZ" sz="1800" dirty="0"/>
              <a:t>Matthewman, S. &amp; West-Newman, C. L. (2013). </a:t>
            </a:r>
            <a:r>
              <a:rPr lang="en-NZ" sz="1800" dirty="0" err="1"/>
              <a:t>Controlling:power</a:t>
            </a:r>
            <a:r>
              <a:rPr lang="en-NZ" sz="1800" dirty="0"/>
              <a:t>. In In S. 	Matthewman, C. L. West-Newman &amp; B. Curtis (Eds.). Being 	sociological (2</a:t>
            </a:r>
            <a:r>
              <a:rPr lang="en-NZ" sz="1800" baseline="30000" dirty="0"/>
              <a:t>nd</a:t>
            </a:r>
            <a:r>
              <a:rPr lang="en-NZ" sz="1800" dirty="0"/>
              <a:t> Ed), (p.63-78).New York: Palgrave Macmillan.</a:t>
            </a:r>
          </a:p>
          <a:p>
            <a:r>
              <a:rPr lang="en-NZ" sz="1800" dirty="0"/>
              <a:t>McLennan, G., McManus, R., Matthewman, S., Brickell, C., &amp; </a:t>
            </a:r>
            <a:r>
              <a:rPr lang="en-NZ" sz="1800" dirty="0" err="1"/>
              <a:t>Spoonley</a:t>
            </a:r>
            <a:r>
              <a:rPr lang="en-NZ" sz="1800" dirty="0"/>
              <a:t>, P. (2019). </a:t>
            </a:r>
            <a:r>
              <a:rPr lang="en-NZ" sz="1800" i="1" dirty="0"/>
              <a:t>Exploring society : Sociology for New Zealand students</a:t>
            </a:r>
            <a:r>
              <a:rPr lang="en-NZ" sz="1800" dirty="0"/>
              <a:t> (Fourth ed.). Auckland: Auckland University Press.</a:t>
            </a:r>
          </a:p>
          <a:p>
            <a:r>
              <a:rPr lang="en-NZ" sz="1800" dirty="0"/>
              <a:t>Millett, K. (1971) Sexual Politics . London: Sphere.</a:t>
            </a:r>
          </a:p>
          <a:p>
            <a:endParaRPr lang="en-NZ" sz="1700" dirty="0">
              <a:solidFill>
                <a:srgbClr val="000000"/>
              </a:solidFill>
            </a:endParaRPr>
          </a:p>
        </p:txBody>
      </p:sp>
    </p:spTree>
    <p:extLst>
      <p:ext uri="{BB962C8B-B14F-4D97-AF65-F5344CB8AC3E}">
        <p14:creationId xmlns:p14="http://schemas.microsoft.com/office/powerpoint/2010/main" val="240511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ABA1-F6B9-2E21-73AD-40F04AD89CF4}"/>
              </a:ext>
            </a:extLst>
          </p:cNvPr>
          <p:cNvSpPr>
            <a:spLocks noGrp="1"/>
          </p:cNvSpPr>
          <p:nvPr>
            <p:ph type="title"/>
          </p:nvPr>
        </p:nvSpPr>
        <p:spPr/>
        <p:txBody>
          <a:bodyPr/>
          <a:lstStyle/>
          <a:p>
            <a:r>
              <a:rPr lang="en-NZ" dirty="0"/>
              <a:t>Recap of some Key Sociological concepts</a:t>
            </a:r>
          </a:p>
        </p:txBody>
      </p:sp>
      <p:sp>
        <p:nvSpPr>
          <p:cNvPr id="3" name="Content Placeholder 2">
            <a:extLst>
              <a:ext uri="{FF2B5EF4-FFF2-40B4-BE49-F238E27FC236}">
                <a16:creationId xmlns:a16="http://schemas.microsoft.com/office/drawing/2014/main" id="{7A23EFFE-F4E1-3DE1-09F9-4242A8CB4C97}"/>
              </a:ext>
            </a:extLst>
          </p:cNvPr>
          <p:cNvSpPr>
            <a:spLocks noGrp="1"/>
          </p:cNvSpPr>
          <p:nvPr>
            <p:ph sz="half" idx="1"/>
          </p:nvPr>
        </p:nvSpPr>
        <p:spPr/>
        <p:txBody>
          <a:bodyPr>
            <a:normAutofit fontScale="92500" lnSpcReduction="20000"/>
          </a:bodyPr>
          <a:lstStyle/>
          <a:p>
            <a:r>
              <a:rPr lang="en-NZ" dirty="0"/>
              <a:t>Norms</a:t>
            </a:r>
          </a:p>
          <a:p>
            <a:r>
              <a:rPr lang="en-NZ" dirty="0"/>
              <a:t>Normativity</a:t>
            </a:r>
          </a:p>
          <a:p>
            <a:r>
              <a:rPr lang="en-NZ" dirty="0"/>
              <a:t>Socialisation </a:t>
            </a:r>
          </a:p>
          <a:p>
            <a:r>
              <a:rPr lang="en-NZ" dirty="0"/>
              <a:t>Ideologies </a:t>
            </a:r>
          </a:p>
          <a:p>
            <a:endParaRPr lang="en-NZ" dirty="0"/>
          </a:p>
          <a:p>
            <a:r>
              <a:rPr lang="en-NZ" dirty="0"/>
              <a:t>Social structures </a:t>
            </a:r>
          </a:p>
          <a:p>
            <a:endParaRPr lang="en-NZ" dirty="0"/>
          </a:p>
          <a:p>
            <a:r>
              <a:rPr lang="en-NZ" dirty="0"/>
              <a:t>Stratification</a:t>
            </a:r>
          </a:p>
          <a:p>
            <a:endParaRPr lang="en-NZ" dirty="0"/>
          </a:p>
        </p:txBody>
      </p:sp>
      <p:sp>
        <p:nvSpPr>
          <p:cNvPr id="4" name="Content Placeholder 3">
            <a:extLst>
              <a:ext uri="{FF2B5EF4-FFF2-40B4-BE49-F238E27FC236}">
                <a16:creationId xmlns:a16="http://schemas.microsoft.com/office/drawing/2014/main" id="{F13E7744-5C3D-35C3-24F4-706AB908A640}"/>
              </a:ext>
            </a:extLst>
          </p:cNvPr>
          <p:cNvSpPr>
            <a:spLocks noGrp="1"/>
          </p:cNvSpPr>
          <p:nvPr>
            <p:ph sz="half" idx="2"/>
          </p:nvPr>
        </p:nvSpPr>
        <p:spPr>
          <a:xfrm>
            <a:off x="3274142" y="2286000"/>
            <a:ext cx="8377084" cy="4023360"/>
          </a:xfrm>
        </p:spPr>
        <p:txBody>
          <a:bodyPr>
            <a:normAutofit fontScale="92500" lnSpcReduction="20000"/>
          </a:bodyPr>
          <a:lstStyle/>
          <a:p>
            <a:pPr>
              <a:buFont typeface="Wingdings" panose="05000000000000000000" pitchFamily="2" charset="2"/>
              <a:buChar char="§"/>
            </a:pPr>
            <a:r>
              <a:rPr lang="en-NZ" dirty="0"/>
              <a:t>The unspoken rules that shape our lived experiences</a:t>
            </a:r>
          </a:p>
          <a:p>
            <a:pPr>
              <a:buFont typeface="Wingdings" panose="05000000000000000000" pitchFamily="2" charset="2"/>
              <a:buChar char="§"/>
            </a:pPr>
            <a:r>
              <a:rPr lang="en-NZ" dirty="0"/>
              <a:t>The expectations/assumptions that may come with certain norms.</a:t>
            </a:r>
          </a:p>
          <a:p>
            <a:pPr>
              <a:buFont typeface="Wingdings" panose="05000000000000000000" pitchFamily="2" charset="2"/>
              <a:buChar char="§"/>
            </a:pPr>
            <a:r>
              <a:rPr lang="en-NZ" dirty="0"/>
              <a:t>The process in which we learn norms </a:t>
            </a:r>
          </a:p>
          <a:p>
            <a:pPr>
              <a:buFont typeface="Wingdings" panose="05000000000000000000" pitchFamily="2" charset="2"/>
              <a:buChar char="§"/>
            </a:pPr>
            <a:r>
              <a:rPr lang="en-NZ" dirty="0"/>
              <a:t>Ideologies: A system, or combination of ideas that shape some aspect of our shared understanding of the world</a:t>
            </a:r>
          </a:p>
          <a:p>
            <a:pPr>
              <a:spcBef>
                <a:spcPts val="0"/>
              </a:spcBef>
              <a:buFont typeface="Wingdings" panose="05000000000000000000" pitchFamily="2" charset="2"/>
              <a:buChar char="§"/>
            </a:pPr>
            <a:endParaRPr lang="en-NZ" dirty="0"/>
          </a:p>
          <a:p>
            <a:pPr>
              <a:spcBef>
                <a:spcPts val="0"/>
              </a:spcBef>
              <a:buFont typeface="Wingdings" panose="05000000000000000000" pitchFamily="2" charset="2"/>
              <a:buChar char="§"/>
            </a:pPr>
            <a:r>
              <a:rPr lang="en-NZ" dirty="0"/>
              <a:t>social structures: are the patterned social arrangements in society that are both emerge from and shape of the actions of individuals. This includes social arrangements such as  family, religion, law, economy, class, gender, ethnicity. </a:t>
            </a:r>
          </a:p>
          <a:p>
            <a:pPr>
              <a:spcBef>
                <a:spcPts val="0"/>
              </a:spcBef>
              <a:buFont typeface="Wingdings" panose="05000000000000000000" pitchFamily="2" charset="2"/>
              <a:buChar char="§"/>
            </a:pPr>
            <a:endParaRPr lang="en-NZ" dirty="0"/>
          </a:p>
          <a:p>
            <a:pPr>
              <a:spcBef>
                <a:spcPts val="0"/>
              </a:spcBef>
              <a:buFont typeface="Wingdings" panose="05000000000000000000" pitchFamily="2" charset="2"/>
              <a:buChar char="§"/>
            </a:pPr>
            <a:r>
              <a:rPr lang="en-NZ" dirty="0"/>
              <a:t>Stratification: Stratification means arranging something, or something that has been arranged, into categories. This tends to form a hierarchy with those stratified higher receiving more or greater access to social, political or economic power. </a:t>
            </a:r>
          </a:p>
        </p:txBody>
      </p:sp>
    </p:spTree>
    <p:extLst>
      <p:ext uri="{BB962C8B-B14F-4D97-AF65-F5344CB8AC3E}">
        <p14:creationId xmlns:p14="http://schemas.microsoft.com/office/powerpoint/2010/main" val="13059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523BF6-8865-48E5-97BC-E5F426458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cxnSp>
        <p:nvCxnSpPr>
          <p:cNvPr id="10" name="Straight Connector 9">
            <a:extLst>
              <a:ext uri="{FF2B5EF4-FFF2-40B4-BE49-F238E27FC236}">
                <a16:creationId xmlns:a16="http://schemas.microsoft.com/office/drawing/2014/main" id="{25E1A445-F7EF-41B3-B20D-1112A814F5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9506BE8-83D0-41C2-8ABB-38231B68D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Close-up of a weather vane">
            <a:extLst>
              <a:ext uri="{FF2B5EF4-FFF2-40B4-BE49-F238E27FC236}">
                <a16:creationId xmlns:a16="http://schemas.microsoft.com/office/drawing/2014/main" id="{FF0BAC7B-6A1C-CD33-18F7-F8315BB6448B}"/>
              </a:ext>
            </a:extLst>
          </p:cNvPr>
          <p:cNvPicPr>
            <a:picLocks noChangeAspect="1"/>
          </p:cNvPicPr>
          <p:nvPr/>
        </p:nvPicPr>
        <p:blipFill rotWithShape="1">
          <a:blip r:embed="rId3">
            <a:duotone>
              <a:prstClr val="black"/>
              <a:schemeClr val="bg2">
                <a:tint val="45000"/>
                <a:satMod val="400000"/>
              </a:schemeClr>
            </a:duotone>
            <a:alphaModFix amt="35000"/>
          </a:blip>
          <a:srcRect t="15730"/>
          <a:stretch/>
        </p:blipFill>
        <p:spPr>
          <a:xfrm>
            <a:off x="-3274" y="27481"/>
            <a:ext cx="12143142" cy="6830519"/>
          </a:xfrm>
          <a:prstGeom prst="rect">
            <a:avLst/>
          </a:prstGeom>
        </p:spPr>
      </p:pic>
      <p:sp>
        <p:nvSpPr>
          <p:cNvPr id="2" name="Title 1">
            <a:extLst>
              <a:ext uri="{FF2B5EF4-FFF2-40B4-BE49-F238E27FC236}">
                <a16:creationId xmlns:a16="http://schemas.microsoft.com/office/drawing/2014/main" id="{729ED791-7408-8D81-B684-6F98C22F2826}"/>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dirty="0">
                <a:solidFill>
                  <a:schemeClr val="tx1"/>
                </a:solidFill>
              </a:rPr>
              <a:t>Concept(s) of the week </a:t>
            </a:r>
          </a:p>
        </p:txBody>
      </p:sp>
      <p:cxnSp>
        <p:nvCxnSpPr>
          <p:cNvPr id="14" name="Straight Connector 13">
            <a:extLst>
              <a:ext uri="{FF2B5EF4-FFF2-40B4-BE49-F238E27FC236}">
                <a16:creationId xmlns:a16="http://schemas.microsoft.com/office/drawing/2014/main" id="{64B0BC07-445B-4F3D-9C1D-8A0EA39527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BE99D9E-6416-7612-F9BE-C68757345A59}"/>
              </a:ext>
            </a:extLst>
          </p:cNvPr>
          <p:cNvPicPr>
            <a:picLocks noChangeAspect="1"/>
          </p:cNvPicPr>
          <p:nvPr/>
        </p:nvPicPr>
        <p:blipFill>
          <a:blip r:embed="rId4"/>
          <a:stretch>
            <a:fillRect/>
          </a:stretch>
        </p:blipFill>
        <p:spPr>
          <a:xfrm rot="18357462">
            <a:off x="6939407" y="3699386"/>
            <a:ext cx="2383743" cy="1341236"/>
          </a:xfrm>
          <a:prstGeom prst="rect">
            <a:avLst/>
          </a:prstGeom>
        </p:spPr>
      </p:pic>
      <p:pic>
        <p:nvPicPr>
          <p:cNvPr id="16" name="Picture 15">
            <a:extLst>
              <a:ext uri="{FF2B5EF4-FFF2-40B4-BE49-F238E27FC236}">
                <a16:creationId xmlns:a16="http://schemas.microsoft.com/office/drawing/2014/main" id="{2D3246B6-FB79-3A96-8178-2D5264EC4189}"/>
              </a:ext>
            </a:extLst>
          </p:cNvPr>
          <p:cNvPicPr>
            <a:picLocks noChangeAspect="1"/>
          </p:cNvPicPr>
          <p:nvPr/>
        </p:nvPicPr>
        <p:blipFill>
          <a:blip r:embed="rId4"/>
          <a:stretch>
            <a:fillRect/>
          </a:stretch>
        </p:blipFill>
        <p:spPr>
          <a:xfrm rot="18350995">
            <a:off x="8292965" y="2431853"/>
            <a:ext cx="1771975" cy="997019"/>
          </a:xfrm>
          <a:prstGeom prst="rect">
            <a:avLst/>
          </a:prstGeom>
        </p:spPr>
      </p:pic>
      <p:pic>
        <p:nvPicPr>
          <p:cNvPr id="17" name="Picture 16">
            <a:extLst>
              <a:ext uri="{FF2B5EF4-FFF2-40B4-BE49-F238E27FC236}">
                <a16:creationId xmlns:a16="http://schemas.microsoft.com/office/drawing/2014/main" id="{BA97089A-78E2-672D-D6F7-188F3F3B68BA}"/>
              </a:ext>
            </a:extLst>
          </p:cNvPr>
          <p:cNvPicPr>
            <a:picLocks noChangeAspect="1"/>
          </p:cNvPicPr>
          <p:nvPr/>
        </p:nvPicPr>
        <p:blipFill>
          <a:blip r:embed="rId5"/>
          <a:stretch>
            <a:fillRect/>
          </a:stretch>
        </p:blipFill>
        <p:spPr>
          <a:xfrm>
            <a:off x="9530421" y="1157489"/>
            <a:ext cx="1142983" cy="1248257"/>
          </a:xfrm>
          <a:prstGeom prst="rect">
            <a:avLst/>
          </a:prstGeom>
        </p:spPr>
      </p:pic>
      <p:pic>
        <p:nvPicPr>
          <p:cNvPr id="18" name="Picture 17">
            <a:extLst>
              <a:ext uri="{FF2B5EF4-FFF2-40B4-BE49-F238E27FC236}">
                <a16:creationId xmlns:a16="http://schemas.microsoft.com/office/drawing/2014/main" id="{02E70A96-5145-A1BC-BAD4-011288A02B72}"/>
              </a:ext>
            </a:extLst>
          </p:cNvPr>
          <p:cNvPicPr>
            <a:picLocks noChangeAspect="1"/>
          </p:cNvPicPr>
          <p:nvPr/>
        </p:nvPicPr>
        <p:blipFill>
          <a:blip r:embed="rId5"/>
          <a:stretch>
            <a:fillRect/>
          </a:stretch>
        </p:blipFill>
        <p:spPr>
          <a:xfrm>
            <a:off x="10305244" y="668593"/>
            <a:ext cx="735359" cy="803089"/>
          </a:xfrm>
          <a:prstGeom prst="rect">
            <a:avLst/>
          </a:prstGeom>
        </p:spPr>
      </p:pic>
      <p:pic>
        <p:nvPicPr>
          <p:cNvPr id="19" name="Picture 18">
            <a:extLst>
              <a:ext uri="{FF2B5EF4-FFF2-40B4-BE49-F238E27FC236}">
                <a16:creationId xmlns:a16="http://schemas.microsoft.com/office/drawing/2014/main" id="{11BF562F-9BD4-D236-9CE9-41240F09D751}"/>
              </a:ext>
            </a:extLst>
          </p:cNvPr>
          <p:cNvPicPr>
            <a:picLocks noChangeAspect="1"/>
          </p:cNvPicPr>
          <p:nvPr/>
        </p:nvPicPr>
        <p:blipFill>
          <a:blip r:embed="rId5"/>
          <a:stretch>
            <a:fillRect/>
          </a:stretch>
        </p:blipFill>
        <p:spPr>
          <a:xfrm>
            <a:off x="10867167" y="280457"/>
            <a:ext cx="395731" cy="432180"/>
          </a:xfrm>
          <a:prstGeom prst="rect">
            <a:avLst/>
          </a:prstGeom>
        </p:spPr>
      </p:pic>
    </p:spTree>
    <p:extLst>
      <p:ext uri="{BB962C8B-B14F-4D97-AF65-F5344CB8AC3E}">
        <p14:creationId xmlns:p14="http://schemas.microsoft.com/office/powerpoint/2010/main" val="7820191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8079-33D6-62B5-0818-A4B0980F6B30}"/>
              </a:ext>
            </a:extLst>
          </p:cNvPr>
          <p:cNvSpPr>
            <a:spLocks noGrp="1"/>
          </p:cNvSpPr>
          <p:nvPr>
            <p:ph type="title"/>
          </p:nvPr>
        </p:nvSpPr>
        <p:spPr>
          <a:xfrm>
            <a:off x="1033961" y="300080"/>
            <a:ext cx="9720072" cy="1499616"/>
          </a:xfrm>
        </p:spPr>
        <p:txBody>
          <a:bodyPr/>
          <a:lstStyle/>
          <a:p>
            <a:pPr algn="ctr"/>
            <a:r>
              <a:rPr lang="en-NZ" dirty="0"/>
              <a:t>Gender Stratification, Patriarchy, Intersectionality </a:t>
            </a:r>
          </a:p>
        </p:txBody>
      </p:sp>
      <p:sp>
        <p:nvSpPr>
          <p:cNvPr id="7" name="Freeform: Shape 6">
            <a:extLst>
              <a:ext uri="{FF2B5EF4-FFF2-40B4-BE49-F238E27FC236}">
                <a16:creationId xmlns:a16="http://schemas.microsoft.com/office/drawing/2014/main" id="{1935B9A6-EAC7-065A-7E62-10014927B4A6}"/>
              </a:ext>
            </a:extLst>
          </p:cNvPr>
          <p:cNvSpPr/>
          <p:nvPr/>
        </p:nvSpPr>
        <p:spPr>
          <a:xfrm>
            <a:off x="639098" y="1941645"/>
            <a:ext cx="10697495" cy="1182918"/>
          </a:xfrm>
          <a:custGeom>
            <a:avLst/>
            <a:gdLst>
              <a:gd name="connsiteX0" fmla="*/ 0 w 10697495"/>
              <a:gd name="connsiteY0" fmla="*/ 197157 h 1182918"/>
              <a:gd name="connsiteX1" fmla="*/ 197157 w 10697495"/>
              <a:gd name="connsiteY1" fmla="*/ 0 h 1182918"/>
              <a:gd name="connsiteX2" fmla="*/ 10500338 w 10697495"/>
              <a:gd name="connsiteY2" fmla="*/ 0 h 1182918"/>
              <a:gd name="connsiteX3" fmla="*/ 10697495 w 10697495"/>
              <a:gd name="connsiteY3" fmla="*/ 197157 h 1182918"/>
              <a:gd name="connsiteX4" fmla="*/ 10697495 w 10697495"/>
              <a:gd name="connsiteY4" fmla="*/ 985761 h 1182918"/>
              <a:gd name="connsiteX5" fmla="*/ 10500338 w 10697495"/>
              <a:gd name="connsiteY5" fmla="*/ 1182918 h 1182918"/>
              <a:gd name="connsiteX6" fmla="*/ 197157 w 10697495"/>
              <a:gd name="connsiteY6" fmla="*/ 1182918 h 1182918"/>
              <a:gd name="connsiteX7" fmla="*/ 0 w 10697495"/>
              <a:gd name="connsiteY7" fmla="*/ 985761 h 1182918"/>
              <a:gd name="connsiteX8" fmla="*/ 0 w 10697495"/>
              <a:gd name="connsiteY8" fmla="*/ 197157 h 118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7495" h="1182918">
                <a:moveTo>
                  <a:pt x="0" y="197157"/>
                </a:moveTo>
                <a:cubicBezTo>
                  <a:pt x="0" y="88270"/>
                  <a:pt x="88270" y="0"/>
                  <a:pt x="197157" y="0"/>
                </a:cubicBezTo>
                <a:lnTo>
                  <a:pt x="10500338" y="0"/>
                </a:lnTo>
                <a:cubicBezTo>
                  <a:pt x="10609225" y="0"/>
                  <a:pt x="10697495" y="88270"/>
                  <a:pt x="10697495" y="197157"/>
                </a:cubicBezTo>
                <a:lnTo>
                  <a:pt x="10697495" y="985761"/>
                </a:lnTo>
                <a:cubicBezTo>
                  <a:pt x="10697495" y="1094648"/>
                  <a:pt x="10609225" y="1182918"/>
                  <a:pt x="10500338" y="1182918"/>
                </a:cubicBezTo>
                <a:lnTo>
                  <a:pt x="197157" y="1182918"/>
                </a:lnTo>
                <a:cubicBezTo>
                  <a:pt x="88270" y="1182918"/>
                  <a:pt x="0" y="1094648"/>
                  <a:pt x="0" y="985761"/>
                </a:cubicBezTo>
                <a:lnTo>
                  <a:pt x="0" y="19715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25" tIns="164425" rIns="164425" bIns="164425" numCol="1" spcCol="1270" anchor="ctr" anchorCtr="0">
            <a:noAutofit/>
          </a:bodyPr>
          <a:lstStyle/>
          <a:p>
            <a:pPr marL="0" lvl="0" indent="0" algn="ctr" defTabSz="1244600">
              <a:lnSpc>
                <a:spcPct val="90000"/>
              </a:lnSpc>
              <a:spcBef>
                <a:spcPct val="0"/>
              </a:spcBef>
              <a:spcAft>
                <a:spcPct val="35000"/>
              </a:spcAft>
              <a:buNone/>
            </a:pPr>
            <a:r>
              <a:rPr lang="en-NZ" sz="2800" b="1" kern="1200" dirty="0"/>
              <a:t>Gender stratification </a:t>
            </a:r>
            <a:r>
              <a:rPr lang="en-NZ" sz="2200" kern="1200" dirty="0"/>
              <a:t>occurs when gender differences give men greater privilege and power over women, transgender and gender-non-conforming people.</a:t>
            </a:r>
            <a:endParaRPr lang="en-US" sz="2200" kern="1200" dirty="0"/>
          </a:p>
        </p:txBody>
      </p:sp>
      <p:sp>
        <p:nvSpPr>
          <p:cNvPr id="8" name="Freeform: Shape 7">
            <a:extLst>
              <a:ext uri="{FF2B5EF4-FFF2-40B4-BE49-F238E27FC236}">
                <a16:creationId xmlns:a16="http://schemas.microsoft.com/office/drawing/2014/main" id="{6639AE96-C8E4-0AFB-8209-1BCD90204F3A}"/>
              </a:ext>
            </a:extLst>
          </p:cNvPr>
          <p:cNvSpPr/>
          <p:nvPr/>
        </p:nvSpPr>
        <p:spPr>
          <a:xfrm>
            <a:off x="639098" y="3134826"/>
            <a:ext cx="10697495" cy="1182918"/>
          </a:xfrm>
          <a:custGeom>
            <a:avLst/>
            <a:gdLst>
              <a:gd name="connsiteX0" fmla="*/ 0 w 10697495"/>
              <a:gd name="connsiteY0" fmla="*/ 197157 h 1182918"/>
              <a:gd name="connsiteX1" fmla="*/ 197157 w 10697495"/>
              <a:gd name="connsiteY1" fmla="*/ 0 h 1182918"/>
              <a:gd name="connsiteX2" fmla="*/ 10500338 w 10697495"/>
              <a:gd name="connsiteY2" fmla="*/ 0 h 1182918"/>
              <a:gd name="connsiteX3" fmla="*/ 10697495 w 10697495"/>
              <a:gd name="connsiteY3" fmla="*/ 197157 h 1182918"/>
              <a:gd name="connsiteX4" fmla="*/ 10697495 w 10697495"/>
              <a:gd name="connsiteY4" fmla="*/ 985761 h 1182918"/>
              <a:gd name="connsiteX5" fmla="*/ 10500338 w 10697495"/>
              <a:gd name="connsiteY5" fmla="*/ 1182918 h 1182918"/>
              <a:gd name="connsiteX6" fmla="*/ 197157 w 10697495"/>
              <a:gd name="connsiteY6" fmla="*/ 1182918 h 1182918"/>
              <a:gd name="connsiteX7" fmla="*/ 0 w 10697495"/>
              <a:gd name="connsiteY7" fmla="*/ 985761 h 1182918"/>
              <a:gd name="connsiteX8" fmla="*/ 0 w 10697495"/>
              <a:gd name="connsiteY8" fmla="*/ 197157 h 118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7495" h="1182918">
                <a:moveTo>
                  <a:pt x="0" y="197157"/>
                </a:moveTo>
                <a:cubicBezTo>
                  <a:pt x="0" y="88270"/>
                  <a:pt x="88270" y="0"/>
                  <a:pt x="197157" y="0"/>
                </a:cubicBezTo>
                <a:lnTo>
                  <a:pt x="10500338" y="0"/>
                </a:lnTo>
                <a:cubicBezTo>
                  <a:pt x="10609225" y="0"/>
                  <a:pt x="10697495" y="88270"/>
                  <a:pt x="10697495" y="197157"/>
                </a:cubicBezTo>
                <a:lnTo>
                  <a:pt x="10697495" y="985761"/>
                </a:lnTo>
                <a:cubicBezTo>
                  <a:pt x="10697495" y="1094648"/>
                  <a:pt x="10609225" y="1182918"/>
                  <a:pt x="10500338" y="1182918"/>
                </a:cubicBezTo>
                <a:lnTo>
                  <a:pt x="197157" y="1182918"/>
                </a:lnTo>
                <a:cubicBezTo>
                  <a:pt x="88270" y="1182918"/>
                  <a:pt x="0" y="1094648"/>
                  <a:pt x="0" y="985761"/>
                </a:cubicBezTo>
                <a:lnTo>
                  <a:pt x="0" y="19715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565" tIns="141565" rIns="141565" bIns="141565" numCol="1" spcCol="1270" anchor="ctr" anchorCtr="0">
            <a:noAutofit/>
          </a:bodyPr>
          <a:lstStyle/>
          <a:p>
            <a:pPr marL="0" lvl="0" indent="0" algn="ctr" defTabSz="977900">
              <a:lnSpc>
                <a:spcPct val="90000"/>
              </a:lnSpc>
              <a:spcBef>
                <a:spcPct val="0"/>
              </a:spcBef>
              <a:spcAft>
                <a:spcPct val="35000"/>
              </a:spcAft>
              <a:buNone/>
            </a:pPr>
            <a:r>
              <a:rPr lang="en-NZ" sz="2200" kern="1200" dirty="0"/>
              <a:t>Feminism focuses on the theory of </a:t>
            </a:r>
            <a:r>
              <a:rPr lang="en-NZ" sz="2800" b="1" kern="1200" dirty="0"/>
              <a:t>patriarchy</a:t>
            </a:r>
            <a:r>
              <a:rPr lang="en-NZ" sz="2200" kern="1200" dirty="0"/>
              <a:t> as a stratified system of power that organizes society into a complex of relationships based on the assertion of male supremacy.</a:t>
            </a:r>
            <a:endParaRPr lang="en-US" sz="2200" kern="1200" dirty="0"/>
          </a:p>
        </p:txBody>
      </p:sp>
      <p:sp>
        <p:nvSpPr>
          <p:cNvPr id="9" name="Freeform: Shape 8">
            <a:extLst>
              <a:ext uri="{FF2B5EF4-FFF2-40B4-BE49-F238E27FC236}">
                <a16:creationId xmlns:a16="http://schemas.microsoft.com/office/drawing/2014/main" id="{01EF82CF-6067-01B3-C018-75A9C1792134}"/>
              </a:ext>
            </a:extLst>
          </p:cNvPr>
          <p:cNvSpPr/>
          <p:nvPr/>
        </p:nvSpPr>
        <p:spPr>
          <a:xfrm>
            <a:off x="639098" y="4330119"/>
            <a:ext cx="10697495" cy="1182918"/>
          </a:xfrm>
          <a:custGeom>
            <a:avLst/>
            <a:gdLst>
              <a:gd name="connsiteX0" fmla="*/ 0 w 10697495"/>
              <a:gd name="connsiteY0" fmla="*/ 197157 h 1182918"/>
              <a:gd name="connsiteX1" fmla="*/ 197157 w 10697495"/>
              <a:gd name="connsiteY1" fmla="*/ 0 h 1182918"/>
              <a:gd name="connsiteX2" fmla="*/ 10500338 w 10697495"/>
              <a:gd name="connsiteY2" fmla="*/ 0 h 1182918"/>
              <a:gd name="connsiteX3" fmla="*/ 10697495 w 10697495"/>
              <a:gd name="connsiteY3" fmla="*/ 197157 h 1182918"/>
              <a:gd name="connsiteX4" fmla="*/ 10697495 w 10697495"/>
              <a:gd name="connsiteY4" fmla="*/ 985761 h 1182918"/>
              <a:gd name="connsiteX5" fmla="*/ 10500338 w 10697495"/>
              <a:gd name="connsiteY5" fmla="*/ 1182918 h 1182918"/>
              <a:gd name="connsiteX6" fmla="*/ 197157 w 10697495"/>
              <a:gd name="connsiteY6" fmla="*/ 1182918 h 1182918"/>
              <a:gd name="connsiteX7" fmla="*/ 0 w 10697495"/>
              <a:gd name="connsiteY7" fmla="*/ 985761 h 1182918"/>
              <a:gd name="connsiteX8" fmla="*/ 0 w 10697495"/>
              <a:gd name="connsiteY8" fmla="*/ 197157 h 118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7495" h="1182918">
                <a:moveTo>
                  <a:pt x="0" y="197157"/>
                </a:moveTo>
                <a:cubicBezTo>
                  <a:pt x="0" y="88270"/>
                  <a:pt x="88270" y="0"/>
                  <a:pt x="197157" y="0"/>
                </a:cubicBezTo>
                <a:lnTo>
                  <a:pt x="10500338" y="0"/>
                </a:lnTo>
                <a:cubicBezTo>
                  <a:pt x="10609225" y="0"/>
                  <a:pt x="10697495" y="88270"/>
                  <a:pt x="10697495" y="197157"/>
                </a:cubicBezTo>
                <a:lnTo>
                  <a:pt x="10697495" y="985761"/>
                </a:lnTo>
                <a:cubicBezTo>
                  <a:pt x="10697495" y="1094648"/>
                  <a:pt x="10609225" y="1182918"/>
                  <a:pt x="10500338" y="1182918"/>
                </a:cubicBezTo>
                <a:lnTo>
                  <a:pt x="197157" y="1182918"/>
                </a:lnTo>
                <a:cubicBezTo>
                  <a:pt x="88270" y="1182918"/>
                  <a:pt x="0" y="1094648"/>
                  <a:pt x="0" y="985761"/>
                </a:cubicBezTo>
                <a:lnTo>
                  <a:pt x="0" y="19715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565" tIns="141565" rIns="141565" bIns="141565" numCol="1" spcCol="1270" anchor="ctr" anchorCtr="0">
            <a:noAutofit/>
          </a:bodyPr>
          <a:lstStyle/>
          <a:p>
            <a:pPr marL="0" lvl="0" indent="0" algn="ctr" defTabSz="977900">
              <a:lnSpc>
                <a:spcPct val="90000"/>
              </a:lnSpc>
              <a:spcBef>
                <a:spcPct val="0"/>
              </a:spcBef>
              <a:spcAft>
                <a:spcPct val="35000"/>
              </a:spcAft>
              <a:buNone/>
            </a:pPr>
            <a:r>
              <a:rPr lang="en-NZ" sz="2200" kern="1200"/>
              <a:t>Feminist theory uses the conflict approach to examine the reinforcement of gender roles and inequalities, highlighting the role of patriarchy in maintaining the oppression or marginalisation of women.</a:t>
            </a:r>
            <a:endParaRPr lang="en-US" sz="2200" kern="1200"/>
          </a:p>
        </p:txBody>
      </p:sp>
      <p:sp>
        <p:nvSpPr>
          <p:cNvPr id="10" name="Freeform: Shape 9">
            <a:extLst>
              <a:ext uri="{FF2B5EF4-FFF2-40B4-BE49-F238E27FC236}">
                <a16:creationId xmlns:a16="http://schemas.microsoft.com/office/drawing/2014/main" id="{89847978-5AD4-D094-F01F-8191465B9E1C}"/>
              </a:ext>
            </a:extLst>
          </p:cNvPr>
          <p:cNvSpPr/>
          <p:nvPr/>
        </p:nvSpPr>
        <p:spPr>
          <a:xfrm>
            <a:off x="639098" y="5525412"/>
            <a:ext cx="10697495" cy="1182918"/>
          </a:xfrm>
          <a:custGeom>
            <a:avLst/>
            <a:gdLst>
              <a:gd name="connsiteX0" fmla="*/ 0 w 10697495"/>
              <a:gd name="connsiteY0" fmla="*/ 197157 h 1182918"/>
              <a:gd name="connsiteX1" fmla="*/ 197157 w 10697495"/>
              <a:gd name="connsiteY1" fmla="*/ 0 h 1182918"/>
              <a:gd name="connsiteX2" fmla="*/ 10500338 w 10697495"/>
              <a:gd name="connsiteY2" fmla="*/ 0 h 1182918"/>
              <a:gd name="connsiteX3" fmla="*/ 10697495 w 10697495"/>
              <a:gd name="connsiteY3" fmla="*/ 197157 h 1182918"/>
              <a:gd name="connsiteX4" fmla="*/ 10697495 w 10697495"/>
              <a:gd name="connsiteY4" fmla="*/ 985761 h 1182918"/>
              <a:gd name="connsiteX5" fmla="*/ 10500338 w 10697495"/>
              <a:gd name="connsiteY5" fmla="*/ 1182918 h 1182918"/>
              <a:gd name="connsiteX6" fmla="*/ 197157 w 10697495"/>
              <a:gd name="connsiteY6" fmla="*/ 1182918 h 1182918"/>
              <a:gd name="connsiteX7" fmla="*/ 0 w 10697495"/>
              <a:gd name="connsiteY7" fmla="*/ 985761 h 1182918"/>
              <a:gd name="connsiteX8" fmla="*/ 0 w 10697495"/>
              <a:gd name="connsiteY8" fmla="*/ 197157 h 118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7495" h="1182918">
                <a:moveTo>
                  <a:pt x="0" y="197157"/>
                </a:moveTo>
                <a:cubicBezTo>
                  <a:pt x="0" y="88270"/>
                  <a:pt x="88270" y="0"/>
                  <a:pt x="197157" y="0"/>
                </a:cubicBezTo>
                <a:lnTo>
                  <a:pt x="10500338" y="0"/>
                </a:lnTo>
                <a:cubicBezTo>
                  <a:pt x="10609225" y="0"/>
                  <a:pt x="10697495" y="88270"/>
                  <a:pt x="10697495" y="197157"/>
                </a:cubicBezTo>
                <a:lnTo>
                  <a:pt x="10697495" y="985761"/>
                </a:lnTo>
                <a:cubicBezTo>
                  <a:pt x="10697495" y="1094648"/>
                  <a:pt x="10609225" y="1182918"/>
                  <a:pt x="10500338" y="1182918"/>
                </a:cubicBezTo>
                <a:lnTo>
                  <a:pt x="197157" y="1182918"/>
                </a:lnTo>
                <a:cubicBezTo>
                  <a:pt x="88270" y="1182918"/>
                  <a:pt x="0" y="1094648"/>
                  <a:pt x="0" y="985761"/>
                </a:cubicBezTo>
                <a:lnTo>
                  <a:pt x="0" y="19715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25" tIns="164425" rIns="164425" bIns="164425" numCol="1" spcCol="1270" anchor="ctr" anchorCtr="0">
            <a:noAutofit/>
          </a:bodyPr>
          <a:lstStyle/>
          <a:p>
            <a:pPr marL="0" lvl="0" indent="0" algn="ctr" defTabSz="1244600">
              <a:lnSpc>
                <a:spcPct val="90000"/>
              </a:lnSpc>
              <a:spcBef>
                <a:spcPct val="0"/>
              </a:spcBef>
              <a:spcAft>
                <a:spcPct val="35000"/>
              </a:spcAft>
              <a:buNone/>
            </a:pPr>
            <a:r>
              <a:rPr lang="en-NZ" sz="2800" b="1" kern="1200" dirty="0"/>
              <a:t>Intersectionality</a:t>
            </a:r>
            <a:r>
              <a:rPr lang="en-NZ" sz="2200" kern="1200" dirty="0"/>
              <a:t> suggests that various forms of oppression– such as racism, classism, and sexism– are interrelated to form a system of oppression in which various forms of discrimination intersect. The theory was first highlighted by </a:t>
            </a:r>
            <a:r>
              <a:rPr lang="en-NZ" sz="2200" kern="1200" dirty="0" err="1"/>
              <a:t>Kimberlé</a:t>
            </a:r>
            <a:r>
              <a:rPr lang="en-NZ" sz="2200" kern="1200" dirty="0"/>
              <a:t> </a:t>
            </a:r>
            <a:r>
              <a:rPr lang="en-NZ" sz="2200" kern="1200" dirty="0" err="1"/>
              <a:t>Krenshaw</a:t>
            </a:r>
            <a:r>
              <a:rPr lang="en-NZ" sz="2200" kern="1200" dirty="0"/>
              <a:t>.</a:t>
            </a:r>
            <a:endParaRPr lang="en-US" sz="2200" kern="1200" dirty="0"/>
          </a:p>
        </p:txBody>
      </p:sp>
    </p:spTree>
    <p:extLst>
      <p:ext uri="{BB962C8B-B14F-4D97-AF65-F5344CB8AC3E}">
        <p14:creationId xmlns:p14="http://schemas.microsoft.com/office/powerpoint/2010/main" val="20606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sp useBgFill="1">
        <p:nvSpPr>
          <p:cNvPr id="14" name="Rectangle 13">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t-out symbol of transgender">
            <a:extLst>
              <a:ext uri="{FF2B5EF4-FFF2-40B4-BE49-F238E27FC236}">
                <a16:creationId xmlns:a16="http://schemas.microsoft.com/office/drawing/2014/main" id="{16B17215-D10A-4D70-CB9B-83DA38186738}"/>
              </a:ext>
            </a:extLst>
          </p:cNvPr>
          <p:cNvPicPr>
            <a:picLocks noChangeAspect="1"/>
          </p:cNvPicPr>
          <p:nvPr/>
        </p:nvPicPr>
        <p:blipFill rotWithShape="1">
          <a:blip r:embed="rId3">
            <a:alphaModFix amt="45000"/>
          </a:blip>
          <a:srcRect t="10627" r="-1" b="5082"/>
          <a:stretch/>
        </p:blipFill>
        <p:spPr>
          <a:xfrm>
            <a:off x="20" y="-1"/>
            <a:ext cx="12188932" cy="6858000"/>
          </a:xfrm>
          <a:prstGeom prst="rect">
            <a:avLst/>
          </a:prstGeom>
        </p:spPr>
      </p:pic>
      <p:sp>
        <p:nvSpPr>
          <p:cNvPr id="2" name="Title 1">
            <a:extLst>
              <a:ext uri="{FF2B5EF4-FFF2-40B4-BE49-F238E27FC236}">
                <a16:creationId xmlns:a16="http://schemas.microsoft.com/office/drawing/2014/main" id="{8DED2D3E-3F46-2E70-4D5D-11FD3C55CF5D}"/>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6600" spc="200" dirty="0">
                <a:solidFill>
                  <a:schemeClr val="tx1"/>
                </a:solidFill>
              </a:rPr>
              <a:t>Gender</a:t>
            </a:r>
            <a:br>
              <a:rPr lang="en-US" sz="6600" spc="200" dirty="0">
                <a:solidFill>
                  <a:schemeClr val="tx1"/>
                </a:solidFill>
              </a:rPr>
            </a:br>
            <a:r>
              <a:rPr lang="en-US" sz="6600" spc="200" dirty="0">
                <a:solidFill>
                  <a:schemeClr val="tx1"/>
                </a:solidFill>
              </a:rPr>
              <a:t>and the study of Gender </a:t>
            </a:r>
          </a:p>
        </p:txBody>
      </p:sp>
      <p:cxnSp>
        <p:nvCxnSpPr>
          <p:cNvPr id="16" name="Straight Connector 15">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158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ntegra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3939</TotalTime>
  <Words>4576</Words>
  <Application>Microsoft Office PowerPoint</Application>
  <PresentationFormat>Widescreen</PresentationFormat>
  <Paragraphs>374</Paragraphs>
  <Slides>53</Slides>
  <Notes>4</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53</vt:i4>
      </vt:variant>
    </vt:vector>
  </HeadingPairs>
  <TitlesOfParts>
    <vt:vector size="64" baseType="lpstr">
      <vt:lpstr>Arial</vt:lpstr>
      <vt:lpstr>Calibri</vt:lpstr>
      <vt:lpstr>Calibri Light</vt:lpstr>
      <vt:lpstr>Century Gothic</vt:lpstr>
      <vt:lpstr>Tw Cen MT</vt:lpstr>
      <vt:lpstr>Wingdings</vt:lpstr>
      <vt:lpstr>Wingdings 2</vt:lpstr>
      <vt:lpstr>Wingdings 3</vt:lpstr>
      <vt:lpstr>Integral</vt:lpstr>
      <vt:lpstr>1_Office Theme</vt:lpstr>
      <vt:lpstr>Quotable</vt:lpstr>
      <vt:lpstr>Diversity and difference part 2: a focus on… Gender &amp; Sexuality</vt:lpstr>
      <vt:lpstr>Karakia | MANAWA MAI</vt:lpstr>
      <vt:lpstr>waiata | Purea nei e te hau</vt:lpstr>
      <vt:lpstr>agenda</vt:lpstr>
      <vt:lpstr>Recap last week</vt:lpstr>
      <vt:lpstr>Recap of some Key Sociological concepts</vt:lpstr>
      <vt:lpstr>Concept(s) of the week </vt:lpstr>
      <vt:lpstr>Gender Stratification, Patriarchy, Intersectionality </vt:lpstr>
      <vt:lpstr>Gender and the study of Gender </vt:lpstr>
      <vt:lpstr>Why Does Gender matter</vt:lpstr>
      <vt:lpstr>Gender, culture and Context</vt:lpstr>
      <vt:lpstr>Questioning the binary </vt:lpstr>
      <vt:lpstr>Questioning the binary </vt:lpstr>
      <vt:lpstr>Questioning the binary </vt:lpstr>
      <vt:lpstr>From sex to Gender</vt:lpstr>
      <vt:lpstr>From SEX (biological) to   gender (Social/cultural)</vt:lpstr>
      <vt:lpstr>Gender</vt:lpstr>
      <vt:lpstr>Gender</vt:lpstr>
      <vt:lpstr>Trans-Gender, Cis-gender, A-gender</vt:lpstr>
      <vt:lpstr>Transgender, gender diverse and non-binary </vt:lpstr>
      <vt:lpstr>Trans-Gender and Non binary </vt:lpstr>
      <vt:lpstr>Diverse Gender identities </vt:lpstr>
      <vt:lpstr>break</vt:lpstr>
      <vt:lpstr>Feminist/gender theories of inequality</vt:lpstr>
      <vt:lpstr>Gender theorising </vt:lpstr>
      <vt:lpstr>Some Common Reactions when Looking at Gender Inequality</vt:lpstr>
      <vt:lpstr>Types of Gender/ feminist theorizing  (also how to respond to people who suggest feminism is bad) </vt:lpstr>
      <vt:lpstr>Types of Gender/ feminist theorizing </vt:lpstr>
      <vt:lpstr>Critique of feminism </vt:lpstr>
      <vt:lpstr>Key feminist ideas/areas of focus </vt:lpstr>
      <vt:lpstr>Key feminist ideas/areas of focus </vt:lpstr>
      <vt:lpstr>Key concepts </vt:lpstr>
      <vt:lpstr>Key concepts </vt:lpstr>
      <vt:lpstr>Key concepts </vt:lpstr>
      <vt:lpstr>Key concepts </vt:lpstr>
      <vt:lpstr>Key concepts </vt:lpstr>
      <vt:lpstr>Gender and sexuality</vt:lpstr>
      <vt:lpstr>Why Does Sex Matter so Much?</vt:lpstr>
      <vt:lpstr>Gender and sexuality </vt:lpstr>
      <vt:lpstr>Sexuality</vt:lpstr>
      <vt:lpstr>sexual orientation</vt:lpstr>
      <vt:lpstr>PowerPoint Presentation</vt:lpstr>
      <vt:lpstr>Sexuality and discrimination</vt:lpstr>
      <vt:lpstr>History of sexuality </vt:lpstr>
      <vt:lpstr>Religion and Sexuality</vt:lpstr>
      <vt:lpstr>Sexuality and modernity</vt:lpstr>
      <vt:lpstr>PowerPoint Presentation</vt:lpstr>
      <vt:lpstr>Sexuality and modernity</vt:lpstr>
      <vt:lpstr>PowerPoint Presentation</vt:lpstr>
      <vt:lpstr>Sexual Liberation - the 60s</vt:lpstr>
      <vt:lpstr>Reclaiming sexuality </vt:lpstr>
      <vt:lpstr>Contested Still</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 introduction)</dc:title>
  <dc:creator>Craig Tunnicliffe</dc:creator>
  <cp:lastModifiedBy>Craig Tunnicliffe</cp:lastModifiedBy>
  <cp:revision>11</cp:revision>
  <cp:lastPrinted>2022-09-01T00:36:37Z</cp:lastPrinted>
  <dcterms:created xsi:type="dcterms:W3CDTF">2020-08-27T03:36:57Z</dcterms:created>
  <dcterms:modified xsi:type="dcterms:W3CDTF">2023-08-28T04:47:39Z</dcterms:modified>
</cp:coreProperties>
</file>