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256" r:id="rId2"/>
    <p:sldId id="259" r:id="rId3"/>
    <p:sldId id="480" r:id="rId4"/>
    <p:sldId id="345" r:id="rId5"/>
    <p:sldId id="337" r:id="rId6"/>
    <p:sldId id="343" r:id="rId7"/>
    <p:sldId id="317" r:id="rId8"/>
    <p:sldId id="329" r:id="rId9"/>
    <p:sldId id="299" r:id="rId10"/>
    <p:sldId id="339" r:id="rId11"/>
    <p:sldId id="304" r:id="rId12"/>
    <p:sldId id="301" r:id="rId13"/>
    <p:sldId id="483" r:id="rId14"/>
    <p:sldId id="342" r:id="rId15"/>
    <p:sldId id="482" r:id="rId16"/>
    <p:sldId id="481" r:id="rId17"/>
    <p:sldId id="306" r:id="rId18"/>
    <p:sldId id="331" r:id="rId19"/>
    <p:sldId id="305" r:id="rId20"/>
    <p:sldId id="307" r:id="rId21"/>
    <p:sldId id="309" r:id="rId22"/>
    <p:sldId id="485" r:id="rId23"/>
    <p:sldId id="320" r:id="rId24"/>
    <p:sldId id="486" r:id="rId25"/>
    <p:sldId id="335" r:id="rId26"/>
    <p:sldId id="315" r:id="rId27"/>
    <p:sldId id="336" r:id="rId28"/>
    <p:sldId id="295" r:id="rId2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71962D-6E08-4411-8EDE-F505CA49166D}" v="675" dt="2023-09-05T01:37:32.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95" autoAdjust="0"/>
  </p:normalViewPr>
  <p:slideViewPr>
    <p:cSldViewPr>
      <p:cViewPr varScale="1">
        <p:scale>
          <a:sx n="77" d="100"/>
          <a:sy n="77" d="100"/>
        </p:scale>
        <p:origin x="154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1BFE83-2F46-49E0-925B-DFCC4A1FACF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3574333-0B8D-4DCF-87ED-8FB00E180D57}">
      <dgm:prSet/>
      <dgm:spPr/>
      <dgm:t>
        <a:bodyPr/>
        <a:lstStyle/>
        <a:p>
          <a:r>
            <a:rPr lang="en-NZ" dirty="0"/>
            <a:t>Subject </a:t>
          </a:r>
          <a:endParaRPr lang="en-US" dirty="0"/>
        </a:p>
      </dgm:t>
    </dgm:pt>
    <dgm:pt modelId="{74EC22A1-BCC4-45C6-9DC9-6F13CAB26B99}" type="parTrans" cxnId="{C07D3D62-7BD9-4E4E-B8BB-4DA0DE089B88}">
      <dgm:prSet/>
      <dgm:spPr/>
      <dgm:t>
        <a:bodyPr/>
        <a:lstStyle/>
        <a:p>
          <a:endParaRPr lang="en-US"/>
        </a:p>
      </dgm:t>
    </dgm:pt>
    <dgm:pt modelId="{ECCFA762-5BFC-482E-B6AC-9D9BEB1C595F}" type="sibTrans" cxnId="{C07D3D62-7BD9-4E4E-B8BB-4DA0DE089B88}">
      <dgm:prSet/>
      <dgm:spPr/>
      <dgm:t>
        <a:bodyPr/>
        <a:lstStyle/>
        <a:p>
          <a:endParaRPr lang="en-US"/>
        </a:p>
      </dgm:t>
    </dgm:pt>
    <dgm:pt modelId="{6B449D4C-B201-40ED-98EF-0BC898E9DFCF}">
      <dgm:prSet/>
      <dgm:spPr/>
      <dgm:t>
        <a:bodyPr/>
        <a:lstStyle/>
        <a:p>
          <a:r>
            <a:rPr lang="en-NZ"/>
            <a:t>Object </a:t>
          </a:r>
          <a:endParaRPr lang="en-US"/>
        </a:p>
      </dgm:t>
    </dgm:pt>
    <dgm:pt modelId="{C161D284-4EDB-4264-A3EE-71A6BADA11B1}" type="parTrans" cxnId="{7F5E20CC-583F-4720-8B32-B385AA39DDA8}">
      <dgm:prSet/>
      <dgm:spPr/>
      <dgm:t>
        <a:bodyPr/>
        <a:lstStyle/>
        <a:p>
          <a:endParaRPr lang="en-US"/>
        </a:p>
      </dgm:t>
    </dgm:pt>
    <dgm:pt modelId="{BFD553BE-AFB9-4640-BCC6-58E9FD742BEA}" type="sibTrans" cxnId="{7F5E20CC-583F-4720-8B32-B385AA39DDA8}">
      <dgm:prSet/>
      <dgm:spPr/>
      <dgm:t>
        <a:bodyPr/>
        <a:lstStyle/>
        <a:p>
          <a:endParaRPr lang="en-US"/>
        </a:p>
      </dgm:t>
    </dgm:pt>
    <dgm:pt modelId="{59254F64-C4BC-4F08-8DCD-0FEECE86A43F}">
      <dgm:prSet/>
      <dgm:spPr/>
      <dgm:t>
        <a:bodyPr/>
        <a:lstStyle/>
        <a:p>
          <a:r>
            <a:rPr lang="en-NZ"/>
            <a:t>Observer </a:t>
          </a:r>
          <a:endParaRPr lang="en-US"/>
        </a:p>
      </dgm:t>
    </dgm:pt>
    <dgm:pt modelId="{1398EA8A-DC7A-4B73-94C4-D3CA10A0ECA3}" type="parTrans" cxnId="{BC6ABFB4-BB70-41A0-8B37-4126C316171B}">
      <dgm:prSet/>
      <dgm:spPr/>
      <dgm:t>
        <a:bodyPr/>
        <a:lstStyle/>
        <a:p>
          <a:endParaRPr lang="en-US"/>
        </a:p>
      </dgm:t>
    </dgm:pt>
    <dgm:pt modelId="{3F502DA5-285B-42DD-8DC8-BBFFAC744184}" type="sibTrans" cxnId="{BC6ABFB4-BB70-41A0-8B37-4126C316171B}">
      <dgm:prSet/>
      <dgm:spPr/>
      <dgm:t>
        <a:bodyPr/>
        <a:lstStyle/>
        <a:p>
          <a:endParaRPr lang="en-US"/>
        </a:p>
      </dgm:t>
    </dgm:pt>
    <dgm:pt modelId="{19F36B16-0B4A-4A28-9D16-FEC85EC28C47}">
      <dgm:prSet/>
      <dgm:spPr/>
      <dgm:t>
        <a:bodyPr/>
        <a:lstStyle/>
        <a:p>
          <a:r>
            <a:rPr lang="en-NZ"/>
            <a:t>Observed </a:t>
          </a:r>
          <a:endParaRPr lang="en-US"/>
        </a:p>
      </dgm:t>
    </dgm:pt>
    <dgm:pt modelId="{B29A263A-62BC-482A-8D46-6BA59A34C6FF}" type="parTrans" cxnId="{FDAE7085-D6BD-4EB7-9CEB-D9055BC5A1A7}">
      <dgm:prSet/>
      <dgm:spPr/>
      <dgm:t>
        <a:bodyPr/>
        <a:lstStyle/>
        <a:p>
          <a:endParaRPr lang="en-US"/>
        </a:p>
      </dgm:t>
    </dgm:pt>
    <dgm:pt modelId="{10E59186-2567-4293-8280-EE4B503F32E4}" type="sibTrans" cxnId="{FDAE7085-D6BD-4EB7-9CEB-D9055BC5A1A7}">
      <dgm:prSet/>
      <dgm:spPr/>
      <dgm:t>
        <a:bodyPr/>
        <a:lstStyle/>
        <a:p>
          <a:endParaRPr lang="en-US"/>
        </a:p>
      </dgm:t>
    </dgm:pt>
    <dgm:pt modelId="{88B8D3D6-AE61-42C5-8349-B19D40A7E94C}" type="pres">
      <dgm:prSet presAssocID="{221BFE83-2F46-49E0-925B-DFCC4A1FACF5}" presName="root" presStyleCnt="0">
        <dgm:presLayoutVars>
          <dgm:dir/>
          <dgm:resizeHandles val="exact"/>
        </dgm:presLayoutVars>
      </dgm:prSet>
      <dgm:spPr/>
    </dgm:pt>
    <dgm:pt modelId="{5C2AFE1C-E8B8-460A-BC1A-F71079090023}" type="pres">
      <dgm:prSet presAssocID="{A3574333-0B8D-4DCF-87ED-8FB00E180D57}" presName="compNode" presStyleCnt="0"/>
      <dgm:spPr/>
    </dgm:pt>
    <dgm:pt modelId="{00466531-5A69-4F65-B6B8-2836801921A3}" type="pres">
      <dgm:prSet presAssocID="{A3574333-0B8D-4DCF-87ED-8FB00E180D57}" presName="bgRect" presStyleLbl="bgShp" presStyleIdx="0" presStyleCnt="4"/>
      <dgm:spPr/>
    </dgm:pt>
    <dgm:pt modelId="{4E0C35CA-A50C-4947-BB09-C62C4FF7B810}" type="pres">
      <dgm:prSet presAssocID="{A3574333-0B8D-4DCF-87ED-8FB00E180D57}"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rtist female with solid fill"/>
        </a:ext>
      </dgm:extLst>
    </dgm:pt>
    <dgm:pt modelId="{96BFFC83-1821-4621-8FDF-A79B58E6ECCF}" type="pres">
      <dgm:prSet presAssocID="{A3574333-0B8D-4DCF-87ED-8FB00E180D57}" presName="spaceRect" presStyleCnt="0"/>
      <dgm:spPr/>
    </dgm:pt>
    <dgm:pt modelId="{9288E89D-29AF-4C43-B7D4-AC1CCD196548}" type="pres">
      <dgm:prSet presAssocID="{A3574333-0B8D-4DCF-87ED-8FB00E180D57}" presName="parTx" presStyleLbl="revTx" presStyleIdx="0" presStyleCnt="4">
        <dgm:presLayoutVars>
          <dgm:chMax val="0"/>
          <dgm:chPref val="0"/>
        </dgm:presLayoutVars>
      </dgm:prSet>
      <dgm:spPr/>
    </dgm:pt>
    <dgm:pt modelId="{3C032A28-8D5D-4482-AD5F-7001F9A379F9}" type="pres">
      <dgm:prSet presAssocID="{ECCFA762-5BFC-482E-B6AC-9D9BEB1C595F}" presName="sibTrans" presStyleCnt="0"/>
      <dgm:spPr/>
    </dgm:pt>
    <dgm:pt modelId="{87438BA7-E0B1-4CA1-9329-9372F9DFC941}" type="pres">
      <dgm:prSet presAssocID="{6B449D4C-B201-40ED-98EF-0BC898E9DFCF}" presName="compNode" presStyleCnt="0"/>
      <dgm:spPr/>
    </dgm:pt>
    <dgm:pt modelId="{324847E3-4A8B-473C-AEED-64A60341404B}" type="pres">
      <dgm:prSet presAssocID="{6B449D4C-B201-40ED-98EF-0BC898E9DFCF}" presName="bgRect" presStyleLbl="bgShp" presStyleIdx="1" presStyleCnt="4"/>
      <dgm:spPr/>
    </dgm:pt>
    <dgm:pt modelId="{B6F7D976-D778-492B-9B7B-7278116BF828}" type="pres">
      <dgm:prSet presAssocID="{6B449D4C-B201-40ED-98EF-0BC898E9DFCF}"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olaroid Pictures outline"/>
        </a:ext>
      </dgm:extLst>
    </dgm:pt>
    <dgm:pt modelId="{AE8C6FBB-EAA7-414A-A86B-7085F0663F23}" type="pres">
      <dgm:prSet presAssocID="{6B449D4C-B201-40ED-98EF-0BC898E9DFCF}" presName="spaceRect" presStyleCnt="0"/>
      <dgm:spPr/>
    </dgm:pt>
    <dgm:pt modelId="{8C789E47-6B76-48EF-B7CF-919CD4B1B19E}" type="pres">
      <dgm:prSet presAssocID="{6B449D4C-B201-40ED-98EF-0BC898E9DFCF}" presName="parTx" presStyleLbl="revTx" presStyleIdx="1" presStyleCnt="4">
        <dgm:presLayoutVars>
          <dgm:chMax val="0"/>
          <dgm:chPref val="0"/>
        </dgm:presLayoutVars>
      </dgm:prSet>
      <dgm:spPr/>
    </dgm:pt>
    <dgm:pt modelId="{989BA4BF-5392-4AF8-8D26-FACAFFF09E10}" type="pres">
      <dgm:prSet presAssocID="{BFD553BE-AFB9-4640-BCC6-58E9FD742BEA}" presName="sibTrans" presStyleCnt="0"/>
      <dgm:spPr/>
    </dgm:pt>
    <dgm:pt modelId="{4962C76F-388F-42BF-B6DC-3356CAB656A4}" type="pres">
      <dgm:prSet presAssocID="{59254F64-C4BC-4F08-8DCD-0FEECE86A43F}" presName="compNode" presStyleCnt="0"/>
      <dgm:spPr/>
    </dgm:pt>
    <dgm:pt modelId="{FC15E543-29CB-4831-AD5C-B3D3EABA06E2}" type="pres">
      <dgm:prSet presAssocID="{59254F64-C4BC-4F08-8DCD-0FEECE86A43F}" presName="bgRect" presStyleLbl="bgShp" presStyleIdx="2" presStyleCnt="4"/>
      <dgm:spPr/>
    </dgm:pt>
    <dgm:pt modelId="{6DFCE2CD-4039-47B7-A0D4-8A58395CCA7F}" type="pres">
      <dgm:prSet presAssocID="{59254F64-C4BC-4F08-8DCD-0FEECE86A43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F07D73D9-74F6-4B19-9A9D-B55FB00876BE}" type="pres">
      <dgm:prSet presAssocID="{59254F64-C4BC-4F08-8DCD-0FEECE86A43F}" presName="spaceRect" presStyleCnt="0"/>
      <dgm:spPr/>
    </dgm:pt>
    <dgm:pt modelId="{675782C8-6EE4-457D-A2D3-FC8CEB757B05}" type="pres">
      <dgm:prSet presAssocID="{59254F64-C4BC-4F08-8DCD-0FEECE86A43F}" presName="parTx" presStyleLbl="revTx" presStyleIdx="2" presStyleCnt="4">
        <dgm:presLayoutVars>
          <dgm:chMax val="0"/>
          <dgm:chPref val="0"/>
        </dgm:presLayoutVars>
      </dgm:prSet>
      <dgm:spPr/>
    </dgm:pt>
    <dgm:pt modelId="{B8CD2798-C35C-4988-93A8-799463961A59}" type="pres">
      <dgm:prSet presAssocID="{3F502DA5-285B-42DD-8DC8-BBFFAC744184}" presName="sibTrans" presStyleCnt="0"/>
      <dgm:spPr/>
    </dgm:pt>
    <dgm:pt modelId="{FF4491C1-697A-48F3-B30C-3B280027A186}" type="pres">
      <dgm:prSet presAssocID="{19F36B16-0B4A-4A28-9D16-FEC85EC28C47}" presName="compNode" presStyleCnt="0"/>
      <dgm:spPr/>
    </dgm:pt>
    <dgm:pt modelId="{A056A35B-0D0D-4514-8693-33454947CEB0}" type="pres">
      <dgm:prSet presAssocID="{19F36B16-0B4A-4A28-9D16-FEC85EC28C47}" presName="bgRect" presStyleLbl="bgShp" presStyleIdx="3" presStyleCnt="4"/>
      <dgm:spPr/>
    </dgm:pt>
    <dgm:pt modelId="{2B758CAB-DE1D-46E6-AC09-0F51D2B2E8E0}" type="pres">
      <dgm:prSet presAssocID="{19F36B16-0B4A-4A28-9D16-FEC85EC28C47}"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rainstorm with solid fill"/>
        </a:ext>
      </dgm:extLst>
    </dgm:pt>
    <dgm:pt modelId="{FA568C3F-27F1-45BC-9781-A51010C44377}" type="pres">
      <dgm:prSet presAssocID="{19F36B16-0B4A-4A28-9D16-FEC85EC28C47}" presName="spaceRect" presStyleCnt="0"/>
      <dgm:spPr/>
    </dgm:pt>
    <dgm:pt modelId="{5539543A-3F0B-440E-AE65-6187B6A15A51}" type="pres">
      <dgm:prSet presAssocID="{19F36B16-0B4A-4A28-9D16-FEC85EC28C47}" presName="parTx" presStyleLbl="revTx" presStyleIdx="3" presStyleCnt="4">
        <dgm:presLayoutVars>
          <dgm:chMax val="0"/>
          <dgm:chPref val="0"/>
        </dgm:presLayoutVars>
      </dgm:prSet>
      <dgm:spPr/>
    </dgm:pt>
  </dgm:ptLst>
  <dgm:cxnLst>
    <dgm:cxn modelId="{54CE7614-8B8E-41C5-BF02-D22CC9BF5784}" type="presOf" srcId="{221BFE83-2F46-49E0-925B-DFCC4A1FACF5}" destId="{88B8D3D6-AE61-42C5-8349-B19D40A7E94C}" srcOrd="0" destOrd="0" presId="urn:microsoft.com/office/officeart/2018/2/layout/IconVerticalSolidList"/>
    <dgm:cxn modelId="{7CE12627-B21C-4216-B75D-4C1A3C52AB2D}" type="presOf" srcId="{59254F64-C4BC-4F08-8DCD-0FEECE86A43F}" destId="{675782C8-6EE4-457D-A2D3-FC8CEB757B05}" srcOrd="0" destOrd="0" presId="urn:microsoft.com/office/officeart/2018/2/layout/IconVerticalSolidList"/>
    <dgm:cxn modelId="{C07D3D62-7BD9-4E4E-B8BB-4DA0DE089B88}" srcId="{221BFE83-2F46-49E0-925B-DFCC4A1FACF5}" destId="{A3574333-0B8D-4DCF-87ED-8FB00E180D57}" srcOrd="0" destOrd="0" parTransId="{74EC22A1-BCC4-45C6-9DC9-6F13CAB26B99}" sibTransId="{ECCFA762-5BFC-482E-B6AC-9D9BEB1C595F}"/>
    <dgm:cxn modelId="{FDAE7085-D6BD-4EB7-9CEB-D9055BC5A1A7}" srcId="{221BFE83-2F46-49E0-925B-DFCC4A1FACF5}" destId="{19F36B16-0B4A-4A28-9D16-FEC85EC28C47}" srcOrd="3" destOrd="0" parTransId="{B29A263A-62BC-482A-8D46-6BA59A34C6FF}" sibTransId="{10E59186-2567-4293-8280-EE4B503F32E4}"/>
    <dgm:cxn modelId="{82D9FEA0-B7FB-44A4-B329-57381B8F216C}" type="presOf" srcId="{6B449D4C-B201-40ED-98EF-0BC898E9DFCF}" destId="{8C789E47-6B76-48EF-B7CF-919CD4B1B19E}" srcOrd="0" destOrd="0" presId="urn:microsoft.com/office/officeart/2018/2/layout/IconVerticalSolidList"/>
    <dgm:cxn modelId="{9EA0C6A8-B39B-49A6-849D-DE1EE9A160FF}" type="presOf" srcId="{A3574333-0B8D-4DCF-87ED-8FB00E180D57}" destId="{9288E89D-29AF-4C43-B7D4-AC1CCD196548}" srcOrd="0" destOrd="0" presId="urn:microsoft.com/office/officeart/2018/2/layout/IconVerticalSolidList"/>
    <dgm:cxn modelId="{BC6ABFB4-BB70-41A0-8B37-4126C316171B}" srcId="{221BFE83-2F46-49E0-925B-DFCC4A1FACF5}" destId="{59254F64-C4BC-4F08-8DCD-0FEECE86A43F}" srcOrd="2" destOrd="0" parTransId="{1398EA8A-DC7A-4B73-94C4-D3CA10A0ECA3}" sibTransId="{3F502DA5-285B-42DD-8DC8-BBFFAC744184}"/>
    <dgm:cxn modelId="{B67ACFBB-5BDD-4A39-AEDE-1C51C4D5F88D}" type="presOf" srcId="{19F36B16-0B4A-4A28-9D16-FEC85EC28C47}" destId="{5539543A-3F0B-440E-AE65-6187B6A15A51}" srcOrd="0" destOrd="0" presId="urn:microsoft.com/office/officeart/2018/2/layout/IconVerticalSolidList"/>
    <dgm:cxn modelId="{7F5E20CC-583F-4720-8B32-B385AA39DDA8}" srcId="{221BFE83-2F46-49E0-925B-DFCC4A1FACF5}" destId="{6B449D4C-B201-40ED-98EF-0BC898E9DFCF}" srcOrd="1" destOrd="0" parTransId="{C161D284-4EDB-4264-A3EE-71A6BADA11B1}" sibTransId="{BFD553BE-AFB9-4640-BCC6-58E9FD742BEA}"/>
    <dgm:cxn modelId="{D8FE58C9-A20D-46CD-91A9-BCE879DD0E54}" type="presParOf" srcId="{88B8D3D6-AE61-42C5-8349-B19D40A7E94C}" destId="{5C2AFE1C-E8B8-460A-BC1A-F71079090023}" srcOrd="0" destOrd="0" presId="urn:microsoft.com/office/officeart/2018/2/layout/IconVerticalSolidList"/>
    <dgm:cxn modelId="{BE2281FB-ABA0-447C-8C60-2BF8DDA17AF4}" type="presParOf" srcId="{5C2AFE1C-E8B8-460A-BC1A-F71079090023}" destId="{00466531-5A69-4F65-B6B8-2836801921A3}" srcOrd="0" destOrd="0" presId="urn:microsoft.com/office/officeart/2018/2/layout/IconVerticalSolidList"/>
    <dgm:cxn modelId="{B43B8996-A6C4-4F6E-B8FE-FD21493CC7BB}" type="presParOf" srcId="{5C2AFE1C-E8B8-460A-BC1A-F71079090023}" destId="{4E0C35CA-A50C-4947-BB09-C62C4FF7B810}" srcOrd="1" destOrd="0" presId="urn:microsoft.com/office/officeart/2018/2/layout/IconVerticalSolidList"/>
    <dgm:cxn modelId="{03DBEC1C-239E-40D5-9311-83307A621909}" type="presParOf" srcId="{5C2AFE1C-E8B8-460A-BC1A-F71079090023}" destId="{96BFFC83-1821-4621-8FDF-A79B58E6ECCF}" srcOrd="2" destOrd="0" presId="urn:microsoft.com/office/officeart/2018/2/layout/IconVerticalSolidList"/>
    <dgm:cxn modelId="{B52F35B2-0341-4594-92D2-C78A1C8E8E03}" type="presParOf" srcId="{5C2AFE1C-E8B8-460A-BC1A-F71079090023}" destId="{9288E89D-29AF-4C43-B7D4-AC1CCD196548}" srcOrd="3" destOrd="0" presId="urn:microsoft.com/office/officeart/2018/2/layout/IconVerticalSolidList"/>
    <dgm:cxn modelId="{C78BF204-DEB7-404F-97A8-BCA0052C169D}" type="presParOf" srcId="{88B8D3D6-AE61-42C5-8349-B19D40A7E94C}" destId="{3C032A28-8D5D-4482-AD5F-7001F9A379F9}" srcOrd="1" destOrd="0" presId="urn:microsoft.com/office/officeart/2018/2/layout/IconVerticalSolidList"/>
    <dgm:cxn modelId="{77274E9A-157F-4166-859B-E642FDA3ADC5}" type="presParOf" srcId="{88B8D3D6-AE61-42C5-8349-B19D40A7E94C}" destId="{87438BA7-E0B1-4CA1-9329-9372F9DFC941}" srcOrd="2" destOrd="0" presId="urn:microsoft.com/office/officeart/2018/2/layout/IconVerticalSolidList"/>
    <dgm:cxn modelId="{C0862DB9-BC1F-4BE4-B8F0-0E87B482C6A0}" type="presParOf" srcId="{87438BA7-E0B1-4CA1-9329-9372F9DFC941}" destId="{324847E3-4A8B-473C-AEED-64A60341404B}" srcOrd="0" destOrd="0" presId="urn:microsoft.com/office/officeart/2018/2/layout/IconVerticalSolidList"/>
    <dgm:cxn modelId="{A5A37407-FC4C-4D04-B1B0-BCFB3FFDDB18}" type="presParOf" srcId="{87438BA7-E0B1-4CA1-9329-9372F9DFC941}" destId="{B6F7D976-D778-492B-9B7B-7278116BF828}" srcOrd="1" destOrd="0" presId="urn:microsoft.com/office/officeart/2018/2/layout/IconVerticalSolidList"/>
    <dgm:cxn modelId="{2D84A4B0-E685-4073-A7DD-354D5A4D3852}" type="presParOf" srcId="{87438BA7-E0B1-4CA1-9329-9372F9DFC941}" destId="{AE8C6FBB-EAA7-414A-A86B-7085F0663F23}" srcOrd="2" destOrd="0" presId="urn:microsoft.com/office/officeart/2018/2/layout/IconVerticalSolidList"/>
    <dgm:cxn modelId="{5550160F-76C8-4FB9-94B6-437646735F40}" type="presParOf" srcId="{87438BA7-E0B1-4CA1-9329-9372F9DFC941}" destId="{8C789E47-6B76-48EF-B7CF-919CD4B1B19E}" srcOrd="3" destOrd="0" presId="urn:microsoft.com/office/officeart/2018/2/layout/IconVerticalSolidList"/>
    <dgm:cxn modelId="{12BEF0F8-6160-4695-BF3D-9BCC3797A56B}" type="presParOf" srcId="{88B8D3D6-AE61-42C5-8349-B19D40A7E94C}" destId="{989BA4BF-5392-4AF8-8D26-FACAFFF09E10}" srcOrd="3" destOrd="0" presId="urn:microsoft.com/office/officeart/2018/2/layout/IconVerticalSolidList"/>
    <dgm:cxn modelId="{2A5029E2-3256-4402-A036-70A5DF96A936}" type="presParOf" srcId="{88B8D3D6-AE61-42C5-8349-B19D40A7E94C}" destId="{4962C76F-388F-42BF-B6DC-3356CAB656A4}" srcOrd="4" destOrd="0" presId="urn:microsoft.com/office/officeart/2018/2/layout/IconVerticalSolidList"/>
    <dgm:cxn modelId="{9EFE6DDA-ABD6-434D-8A96-56994A1F1EEF}" type="presParOf" srcId="{4962C76F-388F-42BF-B6DC-3356CAB656A4}" destId="{FC15E543-29CB-4831-AD5C-B3D3EABA06E2}" srcOrd="0" destOrd="0" presId="urn:microsoft.com/office/officeart/2018/2/layout/IconVerticalSolidList"/>
    <dgm:cxn modelId="{81FE23DA-2745-461F-AE84-CD5E6D965CF5}" type="presParOf" srcId="{4962C76F-388F-42BF-B6DC-3356CAB656A4}" destId="{6DFCE2CD-4039-47B7-A0D4-8A58395CCA7F}" srcOrd="1" destOrd="0" presId="urn:microsoft.com/office/officeart/2018/2/layout/IconVerticalSolidList"/>
    <dgm:cxn modelId="{088414BC-FE55-4B8E-8731-0D2AD1922019}" type="presParOf" srcId="{4962C76F-388F-42BF-B6DC-3356CAB656A4}" destId="{F07D73D9-74F6-4B19-9A9D-B55FB00876BE}" srcOrd="2" destOrd="0" presId="urn:microsoft.com/office/officeart/2018/2/layout/IconVerticalSolidList"/>
    <dgm:cxn modelId="{603325BE-F62C-4123-8FD4-2BE595F5CD9C}" type="presParOf" srcId="{4962C76F-388F-42BF-B6DC-3356CAB656A4}" destId="{675782C8-6EE4-457D-A2D3-FC8CEB757B05}" srcOrd="3" destOrd="0" presId="urn:microsoft.com/office/officeart/2018/2/layout/IconVerticalSolidList"/>
    <dgm:cxn modelId="{C72EFBE2-70BC-4327-BB37-6423BEA1F130}" type="presParOf" srcId="{88B8D3D6-AE61-42C5-8349-B19D40A7E94C}" destId="{B8CD2798-C35C-4988-93A8-799463961A59}" srcOrd="5" destOrd="0" presId="urn:microsoft.com/office/officeart/2018/2/layout/IconVerticalSolidList"/>
    <dgm:cxn modelId="{F20CFF5C-2BC6-4004-8687-9FD51ECAAFCD}" type="presParOf" srcId="{88B8D3D6-AE61-42C5-8349-B19D40A7E94C}" destId="{FF4491C1-697A-48F3-B30C-3B280027A186}" srcOrd="6" destOrd="0" presId="urn:microsoft.com/office/officeart/2018/2/layout/IconVerticalSolidList"/>
    <dgm:cxn modelId="{446E4064-21FB-414B-931E-8D99C9B331A3}" type="presParOf" srcId="{FF4491C1-697A-48F3-B30C-3B280027A186}" destId="{A056A35B-0D0D-4514-8693-33454947CEB0}" srcOrd="0" destOrd="0" presId="urn:microsoft.com/office/officeart/2018/2/layout/IconVerticalSolidList"/>
    <dgm:cxn modelId="{335CAEEE-EB32-4B81-A6EE-12C30BA4FF72}" type="presParOf" srcId="{FF4491C1-697A-48F3-B30C-3B280027A186}" destId="{2B758CAB-DE1D-46E6-AC09-0F51D2B2E8E0}" srcOrd="1" destOrd="0" presId="urn:microsoft.com/office/officeart/2018/2/layout/IconVerticalSolidList"/>
    <dgm:cxn modelId="{7D8C6491-B51C-4F6F-A2C3-50E31EFEA8FD}" type="presParOf" srcId="{FF4491C1-697A-48F3-B30C-3B280027A186}" destId="{FA568C3F-27F1-45BC-9781-A51010C44377}" srcOrd="2" destOrd="0" presId="urn:microsoft.com/office/officeart/2018/2/layout/IconVerticalSolidList"/>
    <dgm:cxn modelId="{FACC5A9B-8DB7-4603-934C-EB59026E44FC}" type="presParOf" srcId="{FF4491C1-697A-48F3-B30C-3B280027A186}" destId="{5539543A-3F0B-440E-AE65-6187B6A15A5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4BEC37-DBFF-4BB1-8DA8-2A1CACBEFC4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AC2EF84-C466-4B52-93A5-7DAAE5E4CFB8}">
      <dgm:prSet custT="1"/>
      <dgm:spPr/>
      <dgm:t>
        <a:bodyPr/>
        <a:lstStyle/>
        <a:p>
          <a:pPr algn="ctr"/>
          <a:r>
            <a:rPr lang="en-NZ" sz="2400" dirty="0"/>
            <a:t>Life long learning</a:t>
          </a:r>
          <a:endParaRPr lang="en-US" sz="2400" dirty="0"/>
        </a:p>
      </dgm:t>
    </dgm:pt>
    <dgm:pt modelId="{FD683F57-A32D-4EAE-9E16-28013CD7B7B2}" type="parTrans" cxnId="{D230D7D8-90FF-4807-99DD-AA45CEB44F2F}">
      <dgm:prSet/>
      <dgm:spPr/>
      <dgm:t>
        <a:bodyPr/>
        <a:lstStyle/>
        <a:p>
          <a:endParaRPr lang="en-US"/>
        </a:p>
      </dgm:t>
    </dgm:pt>
    <dgm:pt modelId="{C43E16E0-BD8C-4C96-9E31-CCABCFF387C2}" type="sibTrans" cxnId="{D230D7D8-90FF-4807-99DD-AA45CEB44F2F}">
      <dgm:prSet/>
      <dgm:spPr/>
      <dgm:t>
        <a:bodyPr/>
        <a:lstStyle/>
        <a:p>
          <a:endParaRPr lang="en-US"/>
        </a:p>
      </dgm:t>
    </dgm:pt>
    <dgm:pt modelId="{523D2B0A-84A1-4111-A78B-AA21FB59D942}">
      <dgm:prSet custT="1"/>
      <dgm:spPr/>
      <dgm:t>
        <a:bodyPr/>
        <a:lstStyle/>
        <a:p>
          <a:pPr algn="ctr"/>
          <a:r>
            <a:rPr lang="en-NZ" sz="2800" dirty="0"/>
            <a:t>For the market?</a:t>
          </a:r>
          <a:endParaRPr lang="en-US" sz="2800" dirty="0"/>
        </a:p>
      </dgm:t>
    </dgm:pt>
    <dgm:pt modelId="{57B0603F-A22C-47BE-8232-31E3F909EEA5}" type="parTrans" cxnId="{CC541C7D-B4BF-41BC-982A-4D3A0C6CF22E}">
      <dgm:prSet/>
      <dgm:spPr/>
      <dgm:t>
        <a:bodyPr/>
        <a:lstStyle/>
        <a:p>
          <a:endParaRPr lang="en-US"/>
        </a:p>
      </dgm:t>
    </dgm:pt>
    <dgm:pt modelId="{58910BCA-3AE6-43E3-BDAC-4F0E0C30CDB2}" type="sibTrans" cxnId="{CC541C7D-B4BF-41BC-982A-4D3A0C6CF22E}">
      <dgm:prSet/>
      <dgm:spPr/>
      <dgm:t>
        <a:bodyPr/>
        <a:lstStyle/>
        <a:p>
          <a:endParaRPr lang="en-US"/>
        </a:p>
      </dgm:t>
    </dgm:pt>
    <dgm:pt modelId="{84B695D1-AF4A-4140-BEF6-C441059C568D}">
      <dgm:prSet custT="1"/>
      <dgm:spPr/>
      <dgm:t>
        <a:bodyPr/>
        <a:lstStyle/>
        <a:p>
          <a:pPr algn="ctr"/>
          <a:r>
            <a:rPr lang="en-NZ" sz="2400" dirty="0"/>
            <a:t>commodification of self/ commodification of </a:t>
          </a:r>
          <a:r>
            <a:rPr lang="en-NZ" sz="2400" dirty="0" err="1"/>
            <a:t>labor</a:t>
          </a:r>
          <a:r>
            <a:rPr lang="en-NZ" sz="2400" dirty="0"/>
            <a:t>/ commodification of your information </a:t>
          </a:r>
          <a:endParaRPr lang="en-US" sz="2400" dirty="0"/>
        </a:p>
      </dgm:t>
    </dgm:pt>
    <dgm:pt modelId="{98F14A6C-A25E-4709-AEF1-99C89D22FED7}" type="parTrans" cxnId="{DCB1D4C6-B1DC-493F-89E0-092EBDB8C9E9}">
      <dgm:prSet/>
      <dgm:spPr/>
      <dgm:t>
        <a:bodyPr/>
        <a:lstStyle/>
        <a:p>
          <a:endParaRPr lang="en-US"/>
        </a:p>
      </dgm:t>
    </dgm:pt>
    <dgm:pt modelId="{C4664699-A941-48A9-8131-E4360E737A76}" type="sibTrans" cxnId="{DCB1D4C6-B1DC-493F-89E0-092EBDB8C9E9}">
      <dgm:prSet/>
      <dgm:spPr/>
      <dgm:t>
        <a:bodyPr/>
        <a:lstStyle/>
        <a:p>
          <a:endParaRPr lang="en-US"/>
        </a:p>
      </dgm:t>
    </dgm:pt>
    <dgm:pt modelId="{B1F88514-788C-4A96-BD5A-165D72812104}">
      <dgm:prSet custT="1"/>
      <dgm:spPr/>
      <dgm:t>
        <a:bodyPr/>
        <a:lstStyle/>
        <a:p>
          <a:pPr algn="ctr"/>
          <a:r>
            <a:rPr lang="en-NZ" sz="2800" dirty="0"/>
            <a:t>The consumer self? </a:t>
          </a:r>
          <a:endParaRPr lang="en-US" sz="2800" dirty="0"/>
        </a:p>
      </dgm:t>
    </dgm:pt>
    <dgm:pt modelId="{F1A3D966-5D89-4F6C-8343-EE8F02EA7280}" type="parTrans" cxnId="{F065C948-F470-413F-8119-1CC53C15D51E}">
      <dgm:prSet/>
      <dgm:spPr/>
      <dgm:t>
        <a:bodyPr/>
        <a:lstStyle/>
        <a:p>
          <a:endParaRPr lang="en-US"/>
        </a:p>
      </dgm:t>
    </dgm:pt>
    <dgm:pt modelId="{B73BDDBF-765E-48D3-A0F3-588325CB91D0}" type="sibTrans" cxnId="{F065C948-F470-413F-8119-1CC53C15D51E}">
      <dgm:prSet/>
      <dgm:spPr/>
      <dgm:t>
        <a:bodyPr/>
        <a:lstStyle/>
        <a:p>
          <a:endParaRPr lang="en-US"/>
        </a:p>
      </dgm:t>
    </dgm:pt>
    <dgm:pt modelId="{E1C58A5D-D3A0-4609-974A-8FB372A4C46A}" type="pres">
      <dgm:prSet presAssocID="{8D4BEC37-DBFF-4BB1-8DA8-2A1CACBEFC4C}" presName="linear" presStyleCnt="0">
        <dgm:presLayoutVars>
          <dgm:animLvl val="lvl"/>
          <dgm:resizeHandles val="exact"/>
        </dgm:presLayoutVars>
      </dgm:prSet>
      <dgm:spPr/>
    </dgm:pt>
    <dgm:pt modelId="{B8061933-8F1A-4DCC-BCC7-B57152DD6CA9}" type="pres">
      <dgm:prSet presAssocID="{4AC2EF84-C466-4B52-93A5-7DAAE5E4CFB8}" presName="parentText" presStyleLbl="node1" presStyleIdx="0" presStyleCnt="4">
        <dgm:presLayoutVars>
          <dgm:chMax val="0"/>
          <dgm:bulletEnabled val="1"/>
        </dgm:presLayoutVars>
      </dgm:prSet>
      <dgm:spPr/>
    </dgm:pt>
    <dgm:pt modelId="{AB172DE2-9448-4E12-AC31-BC54E20D5B8B}" type="pres">
      <dgm:prSet presAssocID="{C43E16E0-BD8C-4C96-9E31-CCABCFF387C2}" presName="spacer" presStyleCnt="0"/>
      <dgm:spPr/>
    </dgm:pt>
    <dgm:pt modelId="{75AF4F1D-5035-4C3D-B75E-44C766875E81}" type="pres">
      <dgm:prSet presAssocID="{523D2B0A-84A1-4111-A78B-AA21FB59D942}" presName="parentText" presStyleLbl="node1" presStyleIdx="1" presStyleCnt="4">
        <dgm:presLayoutVars>
          <dgm:chMax val="0"/>
          <dgm:bulletEnabled val="1"/>
        </dgm:presLayoutVars>
      </dgm:prSet>
      <dgm:spPr/>
    </dgm:pt>
    <dgm:pt modelId="{6DD6A2C4-7746-4961-8F51-7D5F1C4F648A}" type="pres">
      <dgm:prSet presAssocID="{58910BCA-3AE6-43E3-BDAC-4F0E0C30CDB2}" presName="spacer" presStyleCnt="0"/>
      <dgm:spPr/>
    </dgm:pt>
    <dgm:pt modelId="{5EBF6820-3564-4ADC-BEFC-E29CC10D4C34}" type="pres">
      <dgm:prSet presAssocID="{84B695D1-AF4A-4140-BEF6-C441059C568D}" presName="parentText" presStyleLbl="node1" presStyleIdx="2" presStyleCnt="4">
        <dgm:presLayoutVars>
          <dgm:chMax val="0"/>
          <dgm:bulletEnabled val="1"/>
        </dgm:presLayoutVars>
      </dgm:prSet>
      <dgm:spPr/>
    </dgm:pt>
    <dgm:pt modelId="{365818BB-4B5B-4F95-9AAE-36CFD9C41BCA}" type="pres">
      <dgm:prSet presAssocID="{C4664699-A941-48A9-8131-E4360E737A76}" presName="spacer" presStyleCnt="0"/>
      <dgm:spPr/>
    </dgm:pt>
    <dgm:pt modelId="{5DE5EB83-A1C7-405B-9686-1A910F356EC1}" type="pres">
      <dgm:prSet presAssocID="{B1F88514-788C-4A96-BD5A-165D72812104}" presName="parentText" presStyleLbl="node1" presStyleIdx="3" presStyleCnt="4">
        <dgm:presLayoutVars>
          <dgm:chMax val="0"/>
          <dgm:bulletEnabled val="1"/>
        </dgm:presLayoutVars>
      </dgm:prSet>
      <dgm:spPr/>
    </dgm:pt>
  </dgm:ptLst>
  <dgm:cxnLst>
    <dgm:cxn modelId="{A6A1120A-D88F-469E-A757-7B903F4BA74A}" type="presOf" srcId="{4AC2EF84-C466-4B52-93A5-7DAAE5E4CFB8}" destId="{B8061933-8F1A-4DCC-BCC7-B57152DD6CA9}" srcOrd="0" destOrd="0" presId="urn:microsoft.com/office/officeart/2005/8/layout/vList2"/>
    <dgm:cxn modelId="{892A9B16-869D-46F3-BAA5-899B3D8395F4}" type="presOf" srcId="{523D2B0A-84A1-4111-A78B-AA21FB59D942}" destId="{75AF4F1D-5035-4C3D-B75E-44C766875E81}" srcOrd="0" destOrd="0" presId="urn:microsoft.com/office/officeart/2005/8/layout/vList2"/>
    <dgm:cxn modelId="{F065C948-F470-413F-8119-1CC53C15D51E}" srcId="{8D4BEC37-DBFF-4BB1-8DA8-2A1CACBEFC4C}" destId="{B1F88514-788C-4A96-BD5A-165D72812104}" srcOrd="3" destOrd="0" parTransId="{F1A3D966-5D89-4F6C-8343-EE8F02EA7280}" sibTransId="{B73BDDBF-765E-48D3-A0F3-588325CB91D0}"/>
    <dgm:cxn modelId="{CC541C7D-B4BF-41BC-982A-4D3A0C6CF22E}" srcId="{8D4BEC37-DBFF-4BB1-8DA8-2A1CACBEFC4C}" destId="{523D2B0A-84A1-4111-A78B-AA21FB59D942}" srcOrd="1" destOrd="0" parTransId="{57B0603F-A22C-47BE-8232-31E3F909EEA5}" sibTransId="{58910BCA-3AE6-43E3-BDAC-4F0E0C30CDB2}"/>
    <dgm:cxn modelId="{A441F29E-01D4-41B0-98E9-9F075BC2F9E0}" type="presOf" srcId="{B1F88514-788C-4A96-BD5A-165D72812104}" destId="{5DE5EB83-A1C7-405B-9686-1A910F356EC1}" srcOrd="0" destOrd="0" presId="urn:microsoft.com/office/officeart/2005/8/layout/vList2"/>
    <dgm:cxn modelId="{DCB1D4C6-B1DC-493F-89E0-092EBDB8C9E9}" srcId="{8D4BEC37-DBFF-4BB1-8DA8-2A1CACBEFC4C}" destId="{84B695D1-AF4A-4140-BEF6-C441059C568D}" srcOrd="2" destOrd="0" parTransId="{98F14A6C-A25E-4709-AEF1-99C89D22FED7}" sibTransId="{C4664699-A941-48A9-8131-E4360E737A76}"/>
    <dgm:cxn modelId="{8373C9CD-8305-4885-99B7-10B56DE89EF4}" type="presOf" srcId="{8D4BEC37-DBFF-4BB1-8DA8-2A1CACBEFC4C}" destId="{E1C58A5D-D3A0-4609-974A-8FB372A4C46A}" srcOrd="0" destOrd="0" presId="urn:microsoft.com/office/officeart/2005/8/layout/vList2"/>
    <dgm:cxn modelId="{D230D7D8-90FF-4807-99DD-AA45CEB44F2F}" srcId="{8D4BEC37-DBFF-4BB1-8DA8-2A1CACBEFC4C}" destId="{4AC2EF84-C466-4B52-93A5-7DAAE5E4CFB8}" srcOrd="0" destOrd="0" parTransId="{FD683F57-A32D-4EAE-9E16-28013CD7B7B2}" sibTransId="{C43E16E0-BD8C-4C96-9E31-CCABCFF387C2}"/>
    <dgm:cxn modelId="{FFF5D3E2-69B4-49E8-AFA7-9DCC72E5F10E}" type="presOf" srcId="{84B695D1-AF4A-4140-BEF6-C441059C568D}" destId="{5EBF6820-3564-4ADC-BEFC-E29CC10D4C34}" srcOrd="0" destOrd="0" presId="urn:microsoft.com/office/officeart/2005/8/layout/vList2"/>
    <dgm:cxn modelId="{D9717D3A-6E13-4D2B-B2DF-90CA217516FD}" type="presParOf" srcId="{E1C58A5D-D3A0-4609-974A-8FB372A4C46A}" destId="{B8061933-8F1A-4DCC-BCC7-B57152DD6CA9}" srcOrd="0" destOrd="0" presId="urn:microsoft.com/office/officeart/2005/8/layout/vList2"/>
    <dgm:cxn modelId="{6B4277A3-4D73-45DD-8D37-9031E5EBCA83}" type="presParOf" srcId="{E1C58A5D-D3A0-4609-974A-8FB372A4C46A}" destId="{AB172DE2-9448-4E12-AC31-BC54E20D5B8B}" srcOrd="1" destOrd="0" presId="urn:microsoft.com/office/officeart/2005/8/layout/vList2"/>
    <dgm:cxn modelId="{A1039C0B-18C4-4119-8190-10A4B3D6E42B}" type="presParOf" srcId="{E1C58A5D-D3A0-4609-974A-8FB372A4C46A}" destId="{75AF4F1D-5035-4C3D-B75E-44C766875E81}" srcOrd="2" destOrd="0" presId="urn:microsoft.com/office/officeart/2005/8/layout/vList2"/>
    <dgm:cxn modelId="{90D54EA7-0538-4B19-BD9A-3435882182D3}" type="presParOf" srcId="{E1C58A5D-D3A0-4609-974A-8FB372A4C46A}" destId="{6DD6A2C4-7746-4961-8F51-7D5F1C4F648A}" srcOrd="3" destOrd="0" presId="urn:microsoft.com/office/officeart/2005/8/layout/vList2"/>
    <dgm:cxn modelId="{91EC9E58-2E38-451A-A904-1276C2F2A537}" type="presParOf" srcId="{E1C58A5D-D3A0-4609-974A-8FB372A4C46A}" destId="{5EBF6820-3564-4ADC-BEFC-E29CC10D4C34}" srcOrd="4" destOrd="0" presId="urn:microsoft.com/office/officeart/2005/8/layout/vList2"/>
    <dgm:cxn modelId="{38F81E20-1748-46A4-894A-370590A57607}" type="presParOf" srcId="{E1C58A5D-D3A0-4609-974A-8FB372A4C46A}" destId="{365818BB-4B5B-4F95-9AAE-36CFD9C41BCA}" srcOrd="5" destOrd="0" presId="urn:microsoft.com/office/officeart/2005/8/layout/vList2"/>
    <dgm:cxn modelId="{BE81A07C-8A56-4A99-A368-719E5D322B4E}" type="presParOf" srcId="{E1C58A5D-D3A0-4609-974A-8FB372A4C46A}" destId="{5DE5EB83-A1C7-405B-9686-1A910F356EC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66531-5A69-4F65-B6B8-2836801921A3}">
      <dsp:nvSpPr>
        <dsp:cNvPr id="0" name=""/>
        <dsp:cNvSpPr/>
      </dsp:nvSpPr>
      <dsp:spPr>
        <a:xfrm>
          <a:off x="0" y="2364"/>
          <a:ext cx="4588002"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0C35CA-A50C-4947-BB09-C62C4FF7B810}">
      <dsp:nvSpPr>
        <dsp:cNvPr id="0" name=""/>
        <dsp:cNvSpPr/>
      </dsp:nvSpPr>
      <dsp:spPr>
        <a:xfrm>
          <a:off x="362489" y="271984"/>
          <a:ext cx="659071" cy="65907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88E89D-29AF-4C43-B7D4-AC1CCD196548}">
      <dsp:nvSpPr>
        <dsp:cNvPr id="0" name=""/>
        <dsp:cNvSpPr/>
      </dsp:nvSpPr>
      <dsp:spPr>
        <a:xfrm>
          <a:off x="1384050" y="2364"/>
          <a:ext cx="3203951"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NZ" sz="2200" kern="1200" dirty="0"/>
            <a:t>Subject </a:t>
          </a:r>
          <a:endParaRPr lang="en-US" sz="2200" kern="1200" dirty="0"/>
        </a:p>
      </dsp:txBody>
      <dsp:txXfrm>
        <a:off x="1384050" y="2364"/>
        <a:ext cx="3203951" cy="1198312"/>
      </dsp:txXfrm>
    </dsp:sp>
    <dsp:sp modelId="{324847E3-4A8B-473C-AEED-64A60341404B}">
      <dsp:nvSpPr>
        <dsp:cNvPr id="0" name=""/>
        <dsp:cNvSpPr/>
      </dsp:nvSpPr>
      <dsp:spPr>
        <a:xfrm>
          <a:off x="0" y="1500254"/>
          <a:ext cx="4588002"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F7D976-D778-492B-9B7B-7278116BF828}">
      <dsp:nvSpPr>
        <dsp:cNvPr id="0" name=""/>
        <dsp:cNvSpPr/>
      </dsp:nvSpPr>
      <dsp:spPr>
        <a:xfrm>
          <a:off x="362489" y="1769874"/>
          <a:ext cx="659071" cy="65907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789E47-6B76-48EF-B7CF-919CD4B1B19E}">
      <dsp:nvSpPr>
        <dsp:cNvPr id="0" name=""/>
        <dsp:cNvSpPr/>
      </dsp:nvSpPr>
      <dsp:spPr>
        <a:xfrm>
          <a:off x="1384050" y="1500254"/>
          <a:ext cx="3203951"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NZ" sz="2200" kern="1200"/>
            <a:t>Object </a:t>
          </a:r>
          <a:endParaRPr lang="en-US" sz="2200" kern="1200"/>
        </a:p>
      </dsp:txBody>
      <dsp:txXfrm>
        <a:off x="1384050" y="1500254"/>
        <a:ext cx="3203951" cy="1198312"/>
      </dsp:txXfrm>
    </dsp:sp>
    <dsp:sp modelId="{FC15E543-29CB-4831-AD5C-B3D3EABA06E2}">
      <dsp:nvSpPr>
        <dsp:cNvPr id="0" name=""/>
        <dsp:cNvSpPr/>
      </dsp:nvSpPr>
      <dsp:spPr>
        <a:xfrm>
          <a:off x="0" y="2998145"/>
          <a:ext cx="4588002"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FCE2CD-4039-47B7-A0D4-8A58395CCA7F}">
      <dsp:nvSpPr>
        <dsp:cNvPr id="0" name=""/>
        <dsp:cNvSpPr/>
      </dsp:nvSpPr>
      <dsp:spPr>
        <a:xfrm>
          <a:off x="362489" y="3267765"/>
          <a:ext cx="659071" cy="659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5782C8-6EE4-457D-A2D3-FC8CEB757B05}">
      <dsp:nvSpPr>
        <dsp:cNvPr id="0" name=""/>
        <dsp:cNvSpPr/>
      </dsp:nvSpPr>
      <dsp:spPr>
        <a:xfrm>
          <a:off x="1384050" y="2998145"/>
          <a:ext cx="3203951"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NZ" sz="2200" kern="1200"/>
            <a:t>Observer </a:t>
          </a:r>
          <a:endParaRPr lang="en-US" sz="2200" kern="1200"/>
        </a:p>
      </dsp:txBody>
      <dsp:txXfrm>
        <a:off x="1384050" y="2998145"/>
        <a:ext cx="3203951" cy="1198312"/>
      </dsp:txXfrm>
    </dsp:sp>
    <dsp:sp modelId="{A056A35B-0D0D-4514-8693-33454947CEB0}">
      <dsp:nvSpPr>
        <dsp:cNvPr id="0" name=""/>
        <dsp:cNvSpPr/>
      </dsp:nvSpPr>
      <dsp:spPr>
        <a:xfrm>
          <a:off x="0" y="4496035"/>
          <a:ext cx="4588002" cy="11983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758CAB-DE1D-46E6-AC09-0F51D2B2E8E0}">
      <dsp:nvSpPr>
        <dsp:cNvPr id="0" name=""/>
        <dsp:cNvSpPr/>
      </dsp:nvSpPr>
      <dsp:spPr>
        <a:xfrm>
          <a:off x="362489" y="4765655"/>
          <a:ext cx="659071" cy="65907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39543A-3F0B-440E-AE65-6187B6A15A51}">
      <dsp:nvSpPr>
        <dsp:cNvPr id="0" name=""/>
        <dsp:cNvSpPr/>
      </dsp:nvSpPr>
      <dsp:spPr>
        <a:xfrm>
          <a:off x="1384050" y="4496035"/>
          <a:ext cx="3203951" cy="1198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821" tIns="126821" rIns="126821" bIns="126821" numCol="1" spcCol="1270" anchor="ctr" anchorCtr="0">
          <a:noAutofit/>
        </a:bodyPr>
        <a:lstStyle/>
        <a:p>
          <a:pPr marL="0" lvl="0" indent="0" algn="l" defTabSz="977900">
            <a:lnSpc>
              <a:spcPct val="90000"/>
            </a:lnSpc>
            <a:spcBef>
              <a:spcPct val="0"/>
            </a:spcBef>
            <a:spcAft>
              <a:spcPct val="35000"/>
            </a:spcAft>
            <a:buNone/>
          </a:pPr>
          <a:r>
            <a:rPr lang="en-NZ" sz="2200" kern="1200"/>
            <a:t>Observed </a:t>
          </a:r>
          <a:endParaRPr lang="en-US" sz="2200" kern="1200"/>
        </a:p>
      </dsp:txBody>
      <dsp:txXfrm>
        <a:off x="1384050" y="4496035"/>
        <a:ext cx="3203951" cy="11983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61933-8F1A-4DCC-BCC7-B57152DD6CA9}">
      <dsp:nvSpPr>
        <dsp:cNvPr id="0" name=""/>
        <dsp:cNvSpPr/>
      </dsp:nvSpPr>
      <dsp:spPr>
        <a:xfrm>
          <a:off x="0" y="658"/>
          <a:ext cx="4939867" cy="93540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Life long learning</a:t>
          </a:r>
          <a:endParaRPr lang="en-US" sz="2400" kern="1200" dirty="0"/>
        </a:p>
      </dsp:txBody>
      <dsp:txXfrm>
        <a:off x="45663" y="46321"/>
        <a:ext cx="4848541" cy="844078"/>
      </dsp:txXfrm>
    </dsp:sp>
    <dsp:sp modelId="{75AF4F1D-5035-4C3D-B75E-44C766875E81}">
      <dsp:nvSpPr>
        <dsp:cNvPr id="0" name=""/>
        <dsp:cNvSpPr/>
      </dsp:nvSpPr>
      <dsp:spPr>
        <a:xfrm>
          <a:off x="0" y="950224"/>
          <a:ext cx="4939867" cy="935404"/>
        </a:xfrm>
        <a:prstGeom prst="roundRect">
          <a:avLst/>
        </a:prstGeom>
        <a:solidFill>
          <a:schemeClr val="accent2">
            <a:hueOff val="-486521"/>
            <a:satOff val="-4245"/>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NZ" sz="2800" kern="1200" dirty="0"/>
            <a:t>For the market?</a:t>
          </a:r>
          <a:endParaRPr lang="en-US" sz="2800" kern="1200" dirty="0"/>
        </a:p>
      </dsp:txBody>
      <dsp:txXfrm>
        <a:off x="45663" y="995887"/>
        <a:ext cx="4848541" cy="844078"/>
      </dsp:txXfrm>
    </dsp:sp>
    <dsp:sp modelId="{5EBF6820-3564-4ADC-BEFC-E29CC10D4C34}">
      <dsp:nvSpPr>
        <dsp:cNvPr id="0" name=""/>
        <dsp:cNvSpPr/>
      </dsp:nvSpPr>
      <dsp:spPr>
        <a:xfrm>
          <a:off x="0" y="1899789"/>
          <a:ext cx="4939867" cy="935404"/>
        </a:xfrm>
        <a:prstGeom prst="roundRect">
          <a:avLst/>
        </a:prstGeom>
        <a:solidFill>
          <a:schemeClr val="accent2">
            <a:hueOff val="-973042"/>
            <a:satOff val="-8489"/>
            <a:lumOff val="-10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NZ" sz="2400" kern="1200" dirty="0"/>
            <a:t>commodification of self/ commodification of </a:t>
          </a:r>
          <a:r>
            <a:rPr lang="en-NZ" sz="2400" kern="1200" dirty="0" err="1"/>
            <a:t>labor</a:t>
          </a:r>
          <a:r>
            <a:rPr lang="en-NZ" sz="2400" kern="1200" dirty="0"/>
            <a:t>/ commodification of your information </a:t>
          </a:r>
          <a:endParaRPr lang="en-US" sz="2400" kern="1200" dirty="0"/>
        </a:p>
      </dsp:txBody>
      <dsp:txXfrm>
        <a:off x="45663" y="1945452"/>
        <a:ext cx="4848541" cy="844078"/>
      </dsp:txXfrm>
    </dsp:sp>
    <dsp:sp modelId="{5DE5EB83-A1C7-405B-9686-1A910F356EC1}">
      <dsp:nvSpPr>
        <dsp:cNvPr id="0" name=""/>
        <dsp:cNvSpPr/>
      </dsp:nvSpPr>
      <dsp:spPr>
        <a:xfrm>
          <a:off x="0" y="2849355"/>
          <a:ext cx="4939867" cy="935404"/>
        </a:xfrm>
        <a:prstGeom prst="roundRect">
          <a:avLst/>
        </a:prstGeom>
        <a:solidFill>
          <a:schemeClr val="accent2">
            <a:hueOff val="-1459563"/>
            <a:satOff val="-12734"/>
            <a:lumOff val="-1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NZ" sz="2800" kern="1200" dirty="0"/>
            <a:t>The consumer self? </a:t>
          </a:r>
          <a:endParaRPr lang="en-US" sz="2800" kern="1200" dirty="0"/>
        </a:p>
      </dsp:txBody>
      <dsp:txXfrm>
        <a:off x="45663" y="2895018"/>
        <a:ext cx="4848541" cy="8440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35E78FB-DC3B-4D5E-9A34-47A12FAA5695}" type="datetimeFigureOut">
              <a:rPr lang="en-US" smtClean="0"/>
              <a:pPr/>
              <a:t>9/5/2023</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049AE31-257D-4475-81A3-8B07D607EC0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What I’m aiming for in this class</a:t>
            </a:r>
            <a:r>
              <a:rPr lang="en-US" baseline="0" dirty="0"/>
              <a:t> is in many ways a wrap-up and reprise of ideas covered in other classes – in that gender/ race / class are intrinsic identity markers. In addition this session re-touches on identity politics as a key foci of struggle in ways that some suggest have supplanted class.</a:t>
            </a:r>
          </a:p>
          <a:p>
            <a:r>
              <a:rPr lang="en-US" baseline="0" dirty="0"/>
              <a:t>Other important things for this session is the idea of roles (and for me) – in this context – What might be speculated about the role of social worker and the extent to which living and behaving inside that role is a </a:t>
            </a:r>
            <a:r>
              <a:rPr lang="en-US" baseline="0" dirty="0" err="1"/>
              <a:t>determinator</a:t>
            </a:r>
            <a:r>
              <a:rPr lang="en-US" baseline="0" dirty="0"/>
              <a:t> of ‘professional identity’ – (and what does that mean??) </a:t>
            </a:r>
          </a:p>
          <a:p>
            <a:r>
              <a:rPr lang="en-US" baseline="0" dirty="0"/>
              <a:t>I’m interested in questions around ways of being the role in social practice? – who determines what the role is? – How it differs from other roles in life? And what implications this has for ideas of everyone having a self they ‘truly’ are – I.E. a real self? I generally want to ask if there is such a thing?.</a:t>
            </a:r>
          </a:p>
          <a:p>
            <a:r>
              <a:rPr lang="en-US" baseline="0" dirty="0"/>
              <a:t>What I also want to do (and this is where it departs from the text) is to somewhat politicize the late-modern ideal of the self and look at the role of the </a:t>
            </a:r>
            <a:r>
              <a:rPr lang="en-US" baseline="0" dirty="0" err="1"/>
              <a:t>psy</a:t>
            </a:r>
            <a:r>
              <a:rPr lang="en-US" baseline="0" dirty="0"/>
              <a:t>-discourses (everything from Doctor </a:t>
            </a:r>
            <a:r>
              <a:rPr lang="en-US" baseline="0" dirty="0" err="1"/>
              <a:t>phil</a:t>
            </a:r>
            <a:r>
              <a:rPr lang="en-US" baseline="0" dirty="0"/>
              <a:t>, to clinical psychologists to </a:t>
            </a:r>
            <a:r>
              <a:rPr lang="en-US" baseline="0" dirty="0" err="1"/>
              <a:t>counsellors</a:t>
            </a:r>
            <a:r>
              <a:rPr lang="en-US" baseline="0" dirty="0"/>
              <a:t> at schools)  in reproducing / promoting a vision of the self as unitary, </a:t>
            </a:r>
            <a:r>
              <a:rPr lang="en-US" baseline="0" dirty="0" err="1"/>
              <a:t>boundaried</a:t>
            </a:r>
            <a:r>
              <a:rPr lang="en-US" baseline="0" dirty="0"/>
              <a:t>, singular, autonomous, independent and choice-able. Basically (in the usual fashion) I want to suggest this is a fairly western ideal of the self and when you tack on the way in which in the postmodern era  identity becomes a project of continual progress and re-invention (I.E gyms and further education) then you have a self that suits a market economy. I use a guy called Cushman who is very good on the ways in which different eras and ages have different ideals of the self – determining different diseases of the self – determining different kinds of mechanics and technicians of healing (</a:t>
            </a:r>
            <a:r>
              <a:rPr lang="en-US" baseline="0" dirty="0" err="1"/>
              <a:t>ie</a:t>
            </a:r>
            <a:r>
              <a:rPr lang="en-US" baseline="0" dirty="0"/>
              <a:t> us social </a:t>
            </a:r>
            <a:r>
              <a:rPr lang="en-US" baseline="0" dirty="0" err="1"/>
              <a:t>workie</a:t>
            </a:r>
            <a:r>
              <a:rPr lang="en-US" baseline="0" dirty="0"/>
              <a:t> / </a:t>
            </a:r>
            <a:r>
              <a:rPr lang="en-US" baseline="0" dirty="0" err="1"/>
              <a:t>counsellor</a:t>
            </a:r>
            <a:r>
              <a:rPr lang="en-US" baseline="0" dirty="0"/>
              <a:t> types.)</a:t>
            </a:r>
            <a:endParaRPr lang="en-US" dirty="0"/>
          </a:p>
        </p:txBody>
      </p:sp>
      <p:sp>
        <p:nvSpPr>
          <p:cNvPr id="4" name="Slide Number Placeholder 3"/>
          <p:cNvSpPr>
            <a:spLocks noGrp="1"/>
          </p:cNvSpPr>
          <p:nvPr>
            <p:ph type="sldNum" sz="quarter" idx="10"/>
          </p:nvPr>
        </p:nvSpPr>
        <p:spPr/>
        <p:txBody>
          <a:bodyPr/>
          <a:lstStyle/>
          <a:p>
            <a:fld id="{5049AE31-257D-4475-81A3-8B07D607EC0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024042-E2A7-47DC-A139-116C407F1E50}"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46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NZ" sz="3200" b="0" i="0" u="none" strike="noStrike" kern="1200" cap="none" spc="0" normalizeH="0" baseline="0" noProof="0" dirty="0">
                <a:ln>
                  <a:noFill/>
                </a:ln>
                <a:solidFill>
                  <a:prstClr val="black"/>
                </a:solidFill>
                <a:effectLst/>
                <a:uLnTx/>
                <a:uFillTx/>
                <a:latin typeface="Calibri" panose="020F0502020204030204"/>
                <a:ea typeface="+mn-ea"/>
                <a:cs typeface="+mn-cs"/>
              </a:rPr>
              <a:t>(e.g. I can’t believe I said that, or I’m sounding like my mother/father) </a:t>
            </a:r>
            <a:endParaRPr lang="en-NZ" dirty="0"/>
          </a:p>
        </p:txBody>
      </p:sp>
      <p:sp>
        <p:nvSpPr>
          <p:cNvPr id="4" name="Slide Number Placeholder 3"/>
          <p:cNvSpPr>
            <a:spLocks noGrp="1"/>
          </p:cNvSpPr>
          <p:nvPr>
            <p:ph type="sldNum" sz="quarter" idx="5"/>
          </p:nvPr>
        </p:nvSpPr>
        <p:spPr/>
        <p:txBody>
          <a:bodyPr/>
          <a:lstStyle/>
          <a:p>
            <a:fld id="{5049AE31-257D-4475-81A3-8B07D607EC0D}" type="slidenum">
              <a:rPr lang="en-US" smtClean="0"/>
              <a:pPr/>
              <a:t>11</a:t>
            </a:fld>
            <a:endParaRPr lang="en-US"/>
          </a:p>
        </p:txBody>
      </p:sp>
    </p:spTree>
    <p:extLst>
      <p:ext uri="{BB962C8B-B14F-4D97-AF65-F5344CB8AC3E}">
        <p14:creationId xmlns:p14="http://schemas.microsoft.com/office/powerpoint/2010/main" val="372438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want to strongly link this professional identity and the ‘role’ of ‘being’ a social practitioner. This might be a good one to tease out a bit in the breakouts? </a:t>
            </a:r>
          </a:p>
          <a:p>
            <a:r>
              <a:rPr lang="en-NZ" dirty="0"/>
              <a:t>I basically have a series of questions and no answers.</a:t>
            </a:r>
          </a:p>
          <a:p>
            <a:r>
              <a:rPr lang="en-NZ" dirty="0"/>
              <a:t>Is there a real self? – that sits underneath the roles we play?</a:t>
            </a:r>
          </a:p>
          <a:p>
            <a:r>
              <a:rPr lang="en-NZ" dirty="0"/>
              <a:t>What is a role? Is it being fake or something else?</a:t>
            </a:r>
          </a:p>
          <a:p>
            <a:r>
              <a:rPr lang="en-NZ" dirty="0"/>
              <a:t>Does a role have independence of who we are? (particularly a role like </a:t>
            </a:r>
            <a:r>
              <a:rPr lang="en-NZ" dirty="0" err="1"/>
              <a:t>Swer</a:t>
            </a:r>
            <a:r>
              <a:rPr lang="en-NZ" dirty="0"/>
              <a:t> which is partly determined by what society and others believe and want.)</a:t>
            </a:r>
          </a:p>
          <a:p>
            <a:endParaRPr lang="en-NZ" dirty="0"/>
          </a:p>
          <a:p>
            <a:r>
              <a:rPr lang="en-NZ" dirty="0"/>
              <a:t>Is a professional identity different to any other sort of identity? How?</a:t>
            </a:r>
          </a:p>
          <a:p>
            <a:endParaRPr lang="en-NZ" dirty="0"/>
          </a:p>
          <a:p>
            <a:endParaRPr lang="en-NZ" dirty="0"/>
          </a:p>
        </p:txBody>
      </p:sp>
      <p:sp>
        <p:nvSpPr>
          <p:cNvPr id="4" name="Slide Number Placeholder 3"/>
          <p:cNvSpPr>
            <a:spLocks noGrp="1"/>
          </p:cNvSpPr>
          <p:nvPr>
            <p:ph type="sldNum" sz="quarter" idx="10"/>
          </p:nvPr>
        </p:nvSpPr>
        <p:spPr/>
        <p:txBody>
          <a:bodyPr/>
          <a:lstStyle/>
          <a:p>
            <a:fld id="{5049AE31-257D-4475-81A3-8B07D607EC0D}" type="slidenum">
              <a:rPr lang="en-US" smtClean="0"/>
              <a:pPr/>
              <a:t>21</a:t>
            </a:fld>
            <a:endParaRPr lang="en-US"/>
          </a:p>
        </p:txBody>
      </p:sp>
    </p:spTree>
    <p:extLst>
      <p:ext uri="{BB962C8B-B14F-4D97-AF65-F5344CB8AC3E}">
        <p14:creationId xmlns:p14="http://schemas.microsoft.com/office/powerpoint/2010/main" val="139847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 want to strongly link this professional identity and the ‘role’ of ‘being’ a social practitioner. This might be a good one to tease out a bit in the breakouts? </a:t>
            </a:r>
          </a:p>
          <a:p>
            <a:r>
              <a:rPr lang="en-NZ" dirty="0"/>
              <a:t>I basically have a series of questions and no answers.</a:t>
            </a:r>
          </a:p>
          <a:p>
            <a:r>
              <a:rPr lang="en-NZ" dirty="0"/>
              <a:t>Is there a real self? – that sits underneath the roles we play?</a:t>
            </a:r>
          </a:p>
          <a:p>
            <a:r>
              <a:rPr lang="en-NZ" dirty="0"/>
              <a:t>What is a role? Is it being fake or something else?</a:t>
            </a:r>
          </a:p>
          <a:p>
            <a:r>
              <a:rPr lang="en-NZ" dirty="0"/>
              <a:t>Does a role have independence of who we are? (particularly a role like </a:t>
            </a:r>
            <a:r>
              <a:rPr lang="en-NZ" dirty="0" err="1"/>
              <a:t>Swer</a:t>
            </a:r>
            <a:r>
              <a:rPr lang="en-NZ" dirty="0"/>
              <a:t> which is partly determined by what society and others believe and want.)</a:t>
            </a:r>
          </a:p>
          <a:p>
            <a:endParaRPr lang="en-NZ" dirty="0"/>
          </a:p>
          <a:p>
            <a:r>
              <a:rPr lang="en-NZ" dirty="0"/>
              <a:t>Is a professional identity different to any other sort of identity? How?</a:t>
            </a:r>
          </a:p>
          <a:p>
            <a:endParaRPr lang="en-NZ" dirty="0"/>
          </a:p>
          <a:p>
            <a:endParaRPr lang="en-NZ" dirty="0"/>
          </a:p>
        </p:txBody>
      </p:sp>
      <p:sp>
        <p:nvSpPr>
          <p:cNvPr id="4" name="Slide Number Placeholder 3"/>
          <p:cNvSpPr>
            <a:spLocks noGrp="1"/>
          </p:cNvSpPr>
          <p:nvPr>
            <p:ph type="sldNum" sz="quarter" idx="10"/>
          </p:nvPr>
        </p:nvSpPr>
        <p:spPr/>
        <p:txBody>
          <a:bodyPr/>
          <a:lstStyle/>
          <a:p>
            <a:fld id="{5049AE31-257D-4475-81A3-8B07D607EC0D}" type="slidenum">
              <a:rPr lang="en-US" smtClean="0"/>
              <a:pPr/>
              <a:t>22</a:t>
            </a:fld>
            <a:endParaRPr lang="en-US"/>
          </a:p>
        </p:txBody>
      </p:sp>
    </p:spTree>
    <p:extLst>
      <p:ext uri="{BB962C8B-B14F-4D97-AF65-F5344CB8AC3E}">
        <p14:creationId xmlns:p14="http://schemas.microsoft.com/office/powerpoint/2010/main" val="2873603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D5987-4F91-43B2-B027-3E04F0CE247E}"/>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NZ"/>
          </a:p>
        </p:txBody>
      </p:sp>
      <p:sp>
        <p:nvSpPr>
          <p:cNvPr id="3" name="Subtitle 2">
            <a:extLst>
              <a:ext uri="{FF2B5EF4-FFF2-40B4-BE49-F238E27FC236}">
                <a16:creationId xmlns:a16="http://schemas.microsoft.com/office/drawing/2014/main" id="{58F1EBCA-A146-4DEC-AE8C-FA744C5E356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D1BB891D-11CE-4992-A6E0-D93252C21DA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A84FF37-F9E6-459F-9575-9BDA8EAE61C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011E774-1AC2-47D0-AC52-92C6031901B3}"/>
              </a:ext>
            </a:extLst>
          </p:cNvPr>
          <p:cNvSpPr>
            <a:spLocks noGrp="1"/>
          </p:cNvSpPr>
          <p:nvPr>
            <p:ph type="sldNum" sz="quarter" idx="12"/>
          </p:nvPr>
        </p:nvSpPr>
        <p:spPr/>
        <p:txBody>
          <a:bodyPr/>
          <a:lstStyle/>
          <a:p>
            <a:pPr>
              <a:defRPr/>
            </a:pPr>
            <a:fld id="{E11DA933-C4F2-48FE-854A-7BBFC8742901}" type="slidenum">
              <a:rPr lang="en-US" smtClean="0"/>
              <a:pPr>
                <a:defRPr/>
              </a:pPr>
              <a:t>‹#›</a:t>
            </a:fld>
            <a:endParaRPr lang="en-US"/>
          </a:p>
        </p:txBody>
      </p:sp>
    </p:spTree>
    <p:extLst>
      <p:ext uri="{BB962C8B-B14F-4D97-AF65-F5344CB8AC3E}">
        <p14:creationId xmlns:p14="http://schemas.microsoft.com/office/powerpoint/2010/main" val="206310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F01A-C935-417A-A516-B182B1DC81D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9B0F21F-DB9C-4BB4-A052-5BBCA3A368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471A098-067D-4923-9559-0B912B40815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F983DF4-3F73-4245-B34F-5594C266966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A89E40D-F311-4465-A8EF-732F411A8245}"/>
              </a:ext>
            </a:extLst>
          </p:cNvPr>
          <p:cNvSpPr>
            <a:spLocks noGrp="1"/>
          </p:cNvSpPr>
          <p:nvPr>
            <p:ph type="sldNum" sz="quarter" idx="12"/>
          </p:nvPr>
        </p:nvSpPr>
        <p:spPr/>
        <p:txBody>
          <a:bodyPr/>
          <a:lstStyle/>
          <a:p>
            <a:pPr>
              <a:defRPr/>
            </a:pPr>
            <a:fld id="{85F8E56E-A4B2-47F4-8EFA-3BD96A9CC6FF}" type="slidenum">
              <a:rPr lang="en-US" smtClean="0"/>
              <a:pPr>
                <a:defRPr/>
              </a:pPr>
              <a:t>‹#›</a:t>
            </a:fld>
            <a:endParaRPr lang="en-US"/>
          </a:p>
        </p:txBody>
      </p:sp>
    </p:spTree>
    <p:extLst>
      <p:ext uri="{BB962C8B-B14F-4D97-AF65-F5344CB8AC3E}">
        <p14:creationId xmlns:p14="http://schemas.microsoft.com/office/powerpoint/2010/main" val="181147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9B5C5E-464A-4662-AF26-172DC964F44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35CC1A8-62AB-4444-8369-8F0F7D7FEBA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D45E851-5162-4170-8879-96BB41C1F69E}"/>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0002E08-A4C6-4A05-88F5-4C470C2C069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C65D6AB-B9BA-4D3B-8CB5-33E226A2C7B1}"/>
              </a:ext>
            </a:extLst>
          </p:cNvPr>
          <p:cNvSpPr>
            <a:spLocks noGrp="1"/>
          </p:cNvSpPr>
          <p:nvPr>
            <p:ph type="sldNum" sz="quarter" idx="12"/>
          </p:nvPr>
        </p:nvSpPr>
        <p:spPr/>
        <p:txBody>
          <a:bodyPr/>
          <a:lstStyle/>
          <a:p>
            <a:pPr>
              <a:defRPr/>
            </a:pPr>
            <a:fld id="{9EAC8382-A45E-4DD1-837E-98459A850ABD}" type="slidenum">
              <a:rPr lang="en-US" smtClean="0"/>
              <a:pPr>
                <a:defRPr/>
              </a:pPr>
              <a:t>‹#›</a:t>
            </a:fld>
            <a:endParaRPr lang="en-US"/>
          </a:p>
        </p:txBody>
      </p:sp>
    </p:spTree>
    <p:extLst>
      <p:ext uri="{BB962C8B-B14F-4D97-AF65-F5344CB8AC3E}">
        <p14:creationId xmlns:p14="http://schemas.microsoft.com/office/powerpoint/2010/main" val="346360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5E18-F6B0-41C2-8F85-035357B198A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CF6B83C-06B0-4313-B49A-6DCCF748B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A546C86-6B2D-4F48-AF43-DDD37756B6C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59EC0F7-7947-4054-B564-58B528221E5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D2F147B-E92A-4E90-8441-DC149238CFEC}"/>
              </a:ext>
            </a:extLst>
          </p:cNvPr>
          <p:cNvSpPr>
            <a:spLocks noGrp="1"/>
          </p:cNvSpPr>
          <p:nvPr>
            <p:ph type="sldNum" sz="quarter" idx="12"/>
          </p:nvPr>
        </p:nvSpPr>
        <p:spPr/>
        <p:txBody>
          <a:bodyPr/>
          <a:lstStyle/>
          <a:p>
            <a:pPr>
              <a:defRPr/>
            </a:pPr>
            <a:fld id="{1C38DCA2-2B7B-4BE0-BFFB-F47ABBABB0DE}" type="slidenum">
              <a:rPr lang="en-US" smtClean="0"/>
              <a:pPr>
                <a:defRPr/>
              </a:pPr>
              <a:t>‹#›</a:t>
            </a:fld>
            <a:endParaRPr lang="en-US"/>
          </a:p>
        </p:txBody>
      </p:sp>
    </p:spTree>
    <p:extLst>
      <p:ext uri="{BB962C8B-B14F-4D97-AF65-F5344CB8AC3E}">
        <p14:creationId xmlns:p14="http://schemas.microsoft.com/office/powerpoint/2010/main" val="3688379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AB7A-53C3-4BD7-9942-4924348A7BF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61B95965-34C2-443C-8403-1940F163268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4422E-5170-4FA6-97BA-05C8FA84449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66F5789-FCE3-433E-923E-1703443DAB2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5F009592-BD60-48F7-A3D3-436F38E9B437}"/>
              </a:ext>
            </a:extLst>
          </p:cNvPr>
          <p:cNvSpPr>
            <a:spLocks noGrp="1"/>
          </p:cNvSpPr>
          <p:nvPr>
            <p:ph type="sldNum" sz="quarter" idx="12"/>
          </p:nvPr>
        </p:nvSpPr>
        <p:spPr/>
        <p:txBody>
          <a:bodyPr/>
          <a:lstStyle/>
          <a:p>
            <a:pPr>
              <a:defRPr/>
            </a:pPr>
            <a:fld id="{82DCDCBB-6E60-4B19-9756-E76A342B1BC2}" type="slidenum">
              <a:rPr lang="en-US" smtClean="0"/>
              <a:pPr>
                <a:defRPr/>
              </a:pPr>
              <a:t>‹#›</a:t>
            </a:fld>
            <a:endParaRPr lang="en-US"/>
          </a:p>
        </p:txBody>
      </p:sp>
    </p:spTree>
    <p:extLst>
      <p:ext uri="{BB962C8B-B14F-4D97-AF65-F5344CB8AC3E}">
        <p14:creationId xmlns:p14="http://schemas.microsoft.com/office/powerpoint/2010/main" val="2747499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AAD12-C9F1-4595-8739-1F3275CD648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32770F4-0C4D-47FD-AFE4-2A882EE1CFA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0C04F63E-AC9A-4B80-81B7-0A79BEFDCB2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BEB52BB5-EF1A-4032-8341-FC6D23C671C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98B459AF-2F95-4020-BC76-485D6395DAC2}"/>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6A47F71-39C8-4A68-9A1E-3F378B1F50C1}"/>
              </a:ext>
            </a:extLst>
          </p:cNvPr>
          <p:cNvSpPr>
            <a:spLocks noGrp="1"/>
          </p:cNvSpPr>
          <p:nvPr>
            <p:ph type="sldNum" sz="quarter" idx="12"/>
          </p:nvPr>
        </p:nvSpPr>
        <p:spPr/>
        <p:txBody>
          <a:bodyPr/>
          <a:lstStyle/>
          <a:p>
            <a:pPr>
              <a:defRPr/>
            </a:pPr>
            <a:fld id="{5CE2157F-9898-48BD-88ED-2725CB9C299D}" type="slidenum">
              <a:rPr lang="en-US" smtClean="0"/>
              <a:pPr>
                <a:defRPr/>
              </a:pPr>
              <a:t>‹#›</a:t>
            </a:fld>
            <a:endParaRPr lang="en-US"/>
          </a:p>
        </p:txBody>
      </p:sp>
    </p:spTree>
    <p:extLst>
      <p:ext uri="{BB962C8B-B14F-4D97-AF65-F5344CB8AC3E}">
        <p14:creationId xmlns:p14="http://schemas.microsoft.com/office/powerpoint/2010/main" val="420515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A73D8-EA2E-4A0F-AE57-554BE92F4267}"/>
              </a:ext>
            </a:extLst>
          </p:cNvPr>
          <p:cNvSpPr>
            <a:spLocks noGrp="1"/>
          </p:cNvSpPr>
          <p:nvPr>
            <p:ph type="title"/>
          </p:nvPr>
        </p:nvSpPr>
        <p:spPr>
          <a:xfrm>
            <a:off x="629841" y="365126"/>
            <a:ext cx="78867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E00A49BA-22CD-470E-834D-69D7930DA1C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F40B6-B7EB-454C-BD7A-AB46B5BFFAD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B319788B-A31F-4BA9-B96E-962509F8181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D5C0C-B3AA-46A5-9E88-140E1202E6E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EDBC7D1C-7A30-415A-AB93-51673EC51D5D}"/>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D9D5DDCA-1AD8-48F2-99E5-2010A4D40C7B}"/>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4C719E36-6A28-49E7-B4A9-E7822C54990F}"/>
              </a:ext>
            </a:extLst>
          </p:cNvPr>
          <p:cNvSpPr>
            <a:spLocks noGrp="1"/>
          </p:cNvSpPr>
          <p:nvPr>
            <p:ph type="sldNum" sz="quarter" idx="12"/>
          </p:nvPr>
        </p:nvSpPr>
        <p:spPr/>
        <p:txBody>
          <a:bodyPr/>
          <a:lstStyle/>
          <a:p>
            <a:pPr>
              <a:defRPr/>
            </a:pPr>
            <a:fld id="{631717E0-FF7A-4FE3-A12E-600B5D7156BE}" type="slidenum">
              <a:rPr lang="en-US" smtClean="0"/>
              <a:pPr>
                <a:defRPr/>
              </a:pPr>
              <a:t>‹#›</a:t>
            </a:fld>
            <a:endParaRPr lang="en-US"/>
          </a:p>
        </p:txBody>
      </p:sp>
    </p:spTree>
    <p:extLst>
      <p:ext uri="{BB962C8B-B14F-4D97-AF65-F5344CB8AC3E}">
        <p14:creationId xmlns:p14="http://schemas.microsoft.com/office/powerpoint/2010/main" val="267398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36566-B1F6-4ED2-9C3D-D86B7779E2F8}"/>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C3FCA258-E59E-4A1A-9C5D-BBF065D2AE14}"/>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B8A46EB6-1A12-495D-94B4-7E11F17D593F}"/>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7D4CAB5F-C394-4353-A501-E324F8F0CB4D}"/>
              </a:ext>
            </a:extLst>
          </p:cNvPr>
          <p:cNvSpPr>
            <a:spLocks noGrp="1"/>
          </p:cNvSpPr>
          <p:nvPr>
            <p:ph type="sldNum" sz="quarter" idx="12"/>
          </p:nvPr>
        </p:nvSpPr>
        <p:spPr/>
        <p:txBody>
          <a:bodyPr/>
          <a:lstStyle/>
          <a:p>
            <a:pPr>
              <a:defRPr/>
            </a:pPr>
            <a:fld id="{BBAE0F39-98B2-45B5-9318-6AC8B63EBB0C}" type="slidenum">
              <a:rPr lang="en-US" smtClean="0"/>
              <a:pPr>
                <a:defRPr/>
              </a:pPr>
              <a:t>‹#›</a:t>
            </a:fld>
            <a:endParaRPr lang="en-US"/>
          </a:p>
        </p:txBody>
      </p:sp>
    </p:spTree>
    <p:extLst>
      <p:ext uri="{BB962C8B-B14F-4D97-AF65-F5344CB8AC3E}">
        <p14:creationId xmlns:p14="http://schemas.microsoft.com/office/powerpoint/2010/main" val="430324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18F3CD-A0DE-4EA4-B9DA-34DD1D70305C}"/>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34CF640D-FFC9-4A4F-873A-B0855671E0A4}"/>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168EB707-996D-4149-A8AA-82D9233CDF2F}"/>
              </a:ext>
            </a:extLst>
          </p:cNvPr>
          <p:cNvSpPr>
            <a:spLocks noGrp="1"/>
          </p:cNvSpPr>
          <p:nvPr>
            <p:ph type="sldNum" sz="quarter" idx="12"/>
          </p:nvPr>
        </p:nvSpPr>
        <p:spPr/>
        <p:txBody>
          <a:bodyPr/>
          <a:lstStyle/>
          <a:p>
            <a:pPr>
              <a:defRPr/>
            </a:pPr>
            <a:fld id="{D290C778-FAB2-404F-952E-D4C6949628C5}" type="slidenum">
              <a:rPr lang="en-US" smtClean="0"/>
              <a:pPr>
                <a:defRPr/>
              </a:pPr>
              <a:t>‹#›</a:t>
            </a:fld>
            <a:endParaRPr lang="en-US"/>
          </a:p>
        </p:txBody>
      </p:sp>
    </p:spTree>
    <p:extLst>
      <p:ext uri="{BB962C8B-B14F-4D97-AF65-F5344CB8AC3E}">
        <p14:creationId xmlns:p14="http://schemas.microsoft.com/office/powerpoint/2010/main" val="91581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40D1-A95C-4970-8DA8-46993630948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199DB5B3-9652-46CB-83EB-BAAC30CA5A5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BD6AF76B-B63B-4C29-9E5A-06BFA12AA9C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F5A3B77-2D15-4090-9047-38455B8F5D8B}"/>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8AE2B14-E2F0-4CE9-9C56-C61130E0BED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DAA004F-ACBE-4551-97FF-237EC91B0AAB}"/>
              </a:ext>
            </a:extLst>
          </p:cNvPr>
          <p:cNvSpPr>
            <a:spLocks noGrp="1"/>
          </p:cNvSpPr>
          <p:nvPr>
            <p:ph type="sldNum" sz="quarter" idx="12"/>
          </p:nvPr>
        </p:nvSpPr>
        <p:spPr/>
        <p:txBody>
          <a:bodyPr/>
          <a:lstStyle/>
          <a:p>
            <a:pPr>
              <a:defRPr/>
            </a:pPr>
            <a:fld id="{B1E0B668-7F86-4FB5-AC88-D4DF0C8945D8}" type="slidenum">
              <a:rPr lang="en-US" smtClean="0"/>
              <a:pPr>
                <a:defRPr/>
              </a:pPr>
              <a:t>‹#›</a:t>
            </a:fld>
            <a:endParaRPr lang="en-US"/>
          </a:p>
        </p:txBody>
      </p:sp>
    </p:spTree>
    <p:extLst>
      <p:ext uri="{BB962C8B-B14F-4D97-AF65-F5344CB8AC3E}">
        <p14:creationId xmlns:p14="http://schemas.microsoft.com/office/powerpoint/2010/main" val="225753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644F-BBDB-4894-A359-EA44C416A5A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B5DD0E6A-AE27-4910-8B9D-5EFCDD69C09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Z"/>
          </a:p>
        </p:txBody>
      </p:sp>
      <p:sp>
        <p:nvSpPr>
          <p:cNvPr id="4" name="Text Placeholder 3">
            <a:extLst>
              <a:ext uri="{FF2B5EF4-FFF2-40B4-BE49-F238E27FC236}">
                <a16:creationId xmlns:a16="http://schemas.microsoft.com/office/drawing/2014/main" id="{EDE1C1B6-CA04-4DBC-90C6-B82B6CCBF66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B0AEE0E-9BA5-44D2-93FE-F8BDF168006E}"/>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AADAEB11-420C-4BBD-A0B3-7EA83774FF9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B77A3E5-7038-4CF5-A9EF-669AFE89FC74}"/>
              </a:ext>
            </a:extLst>
          </p:cNvPr>
          <p:cNvSpPr>
            <a:spLocks noGrp="1"/>
          </p:cNvSpPr>
          <p:nvPr>
            <p:ph type="sldNum" sz="quarter" idx="12"/>
          </p:nvPr>
        </p:nvSpPr>
        <p:spPr/>
        <p:txBody>
          <a:bodyPr/>
          <a:lstStyle/>
          <a:p>
            <a:pPr>
              <a:defRPr/>
            </a:pPr>
            <a:fld id="{E6EAD02F-273B-4749-A374-80B4513A68ED}" type="slidenum">
              <a:rPr lang="en-US" smtClean="0"/>
              <a:pPr>
                <a:defRPr/>
              </a:pPr>
              <a:t>‹#›</a:t>
            </a:fld>
            <a:endParaRPr lang="en-US"/>
          </a:p>
        </p:txBody>
      </p:sp>
    </p:spTree>
    <p:extLst>
      <p:ext uri="{BB962C8B-B14F-4D97-AF65-F5344CB8AC3E}">
        <p14:creationId xmlns:p14="http://schemas.microsoft.com/office/powerpoint/2010/main" val="278507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9FDE94-4BB7-4AA1-B828-20E5288B920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0D4E5B0-7E6B-4D7F-ACC3-7E0A954D941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D9747B7-C43B-434F-BDC8-0A11BC56564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A509AB49-A0F0-4918-AA05-D4C2AE46D76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AB7BC3D-5663-4E53-91FB-96DDD6383C2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1DC6D64-5B7F-4D8B-B845-78F519C58C8D}" type="slidenum">
              <a:rPr lang="en-US" smtClean="0"/>
              <a:pPr>
                <a:defRPr/>
              </a:pPr>
              <a:t>‹#›</a:t>
            </a:fld>
            <a:endParaRPr lang="en-US"/>
          </a:p>
        </p:txBody>
      </p:sp>
    </p:spTree>
    <p:extLst>
      <p:ext uri="{BB962C8B-B14F-4D97-AF65-F5344CB8AC3E}">
        <p14:creationId xmlns:p14="http://schemas.microsoft.com/office/powerpoint/2010/main" val="3644125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youtu.be/bU0BQUa11e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youtu.be/tl_VZzhjdQQ"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7yoKTI2Q8D0?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Video 2052">
            <a:extLst>
              <a:ext uri="{FF2B5EF4-FFF2-40B4-BE49-F238E27FC236}">
                <a16:creationId xmlns:a16="http://schemas.microsoft.com/office/drawing/2014/main" id="{32F19DFD-57EA-01F9-F7D5-4F0804993C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24786" b="-1"/>
          <a:stretch/>
        </p:blipFill>
        <p:spPr>
          <a:xfrm>
            <a:off x="-2285" y="10"/>
            <a:ext cx="9143999" cy="6857990"/>
          </a:xfrm>
          <a:prstGeom prst="rect">
            <a:avLst/>
          </a:prstGeom>
        </p:spPr>
      </p:pic>
      <p:sp>
        <p:nvSpPr>
          <p:cNvPr id="2059" name="Rectangle 205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p:cNvSpPr>
            <a:spLocks noGrp="1" noChangeArrowheads="1"/>
          </p:cNvSpPr>
          <p:nvPr>
            <p:ph type="ctrTitle"/>
          </p:nvPr>
        </p:nvSpPr>
        <p:spPr>
          <a:xfrm>
            <a:off x="822960" y="325550"/>
            <a:ext cx="7543800" cy="3574778"/>
          </a:xfrm>
          <a:effectLst>
            <a:outerShdw blurRad="50800" dist="38100" dir="2700000" algn="tl" rotWithShape="0">
              <a:prstClr val="black">
                <a:alpha val="40000"/>
              </a:prstClr>
            </a:outerShdw>
          </a:effectLst>
        </p:spPr>
        <p:txBody>
          <a:bodyPr>
            <a:normAutofit/>
          </a:bodyPr>
          <a:lstStyle/>
          <a:p>
            <a:r>
              <a:rPr lang="en-US" dirty="0">
                <a:solidFill>
                  <a:srgbClr val="FFFFFF"/>
                </a:solidFill>
              </a:rPr>
              <a:t>Topic 7: Identity</a:t>
            </a:r>
            <a:br>
              <a:rPr lang="en-US" dirty="0">
                <a:solidFill>
                  <a:srgbClr val="FFFFFF"/>
                </a:solidFill>
              </a:rPr>
            </a:br>
            <a:endParaRPr lang="en-US" dirty="0">
              <a:solidFill>
                <a:srgbClr val="FFFFFF"/>
              </a:solidFill>
            </a:endParaRPr>
          </a:p>
        </p:txBody>
      </p:sp>
      <p:sp>
        <p:nvSpPr>
          <p:cNvPr id="2051" name="Rectangle 3"/>
          <p:cNvSpPr>
            <a:spLocks noGrp="1" noChangeArrowheads="1"/>
          </p:cNvSpPr>
          <p:nvPr>
            <p:ph type="subTitle" idx="1"/>
          </p:nvPr>
        </p:nvSpPr>
        <p:spPr>
          <a:xfrm>
            <a:off x="825038" y="4072043"/>
            <a:ext cx="7543800" cy="1282707"/>
          </a:xfrm>
          <a:effectLst>
            <a:outerShdw blurRad="50800" dist="38100" dir="2700000" algn="tl" rotWithShape="0">
              <a:prstClr val="black">
                <a:alpha val="40000"/>
              </a:prstClr>
            </a:outerShdw>
          </a:effectLst>
        </p:spPr>
        <p:txBody>
          <a:bodyPr>
            <a:normAutofit/>
          </a:bodyPr>
          <a:lstStyle/>
          <a:p>
            <a:pPr eaLnBrk="1" hangingPunct="1"/>
            <a:r>
              <a:rPr lang="en-US" sz="2800" dirty="0">
                <a:solidFill>
                  <a:srgbClr val="FFFFFF"/>
                </a:solidFill>
              </a:rPr>
              <a:t>Complied by C Tunnicliffe 2023</a:t>
            </a:r>
          </a:p>
          <a:p>
            <a:pPr eaLnBrk="1" hangingPunct="1"/>
            <a:r>
              <a:rPr lang="en-US" sz="2800" dirty="0">
                <a:solidFill>
                  <a:srgbClr val="FFFFFF"/>
                </a:solidFill>
              </a:rPr>
              <a:t>With guest senior lecturer David Kenkel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20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5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53"/>
                                        </p:tgtEl>
                                      </p:cBhvr>
                                    </p:cmd>
                                  </p:childTnLst>
                                </p:cTn>
                              </p:par>
                            </p:childTnLst>
                          </p:cTn>
                        </p:par>
                      </p:childTnLst>
                    </p:cTn>
                  </p:par>
                </p:childTnLst>
              </p:cTn>
              <p:nextCondLst>
                <p:cond evt="onClick" delay="0">
                  <p:tgtEl>
                    <p:spTgt spid="2053"/>
                  </p:tgtEl>
                </p:cond>
              </p:nextCondLst>
            </p:seq>
            <p:video>
              <p:cMediaNode mute="1">
                <p:cTn id="12" repeatCount="indefinite" fill="hold" display="0">
                  <p:stCondLst>
                    <p:cond delay="indefinite"/>
                  </p:stCondLst>
                </p:cTn>
                <p:tgtEl>
                  <p:spTgt spid="205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06FDAF9-34EF-427A-9E24-8E425CD76014}"/>
              </a:ext>
            </a:extLst>
          </p:cNvPr>
          <p:cNvCxnSpPr/>
          <p:nvPr/>
        </p:nvCxnSpPr>
        <p:spPr>
          <a:xfrm>
            <a:off x="0" y="3124200"/>
            <a:ext cx="9144000" cy="0"/>
          </a:xfrm>
          <a:prstGeom prst="line">
            <a:avLst/>
          </a:prstGeom>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BB1FA094-B07D-4357-8212-594DC1AEA00D}"/>
              </a:ext>
            </a:extLst>
          </p:cNvPr>
          <p:cNvSpPr txBox="1"/>
          <p:nvPr/>
        </p:nvSpPr>
        <p:spPr>
          <a:xfrm>
            <a:off x="381000" y="3428999"/>
            <a:ext cx="4191000" cy="707886"/>
          </a:xfrm>
          <a:prstGeom prst="rect">
            <a:avLst/>
          </a:prstGeom>
          <a:noFill/>
        </p:spPr>
        <p:txBody>
          <a:bodyPr wrap="square" rtlCol="0">
            <a:spAutoFit/>
          </a:bodyPr>
          <a:lstStyle/>
          <a:p>
            <a:r>
              <a:rPr lang="en-NZ" sz="4000" dirty="0">
                <a:latin typeface="Algerian" panose="04020705040A02060702" pitchFamily="82" charset="0"/>
              </a:rPr>
              <a:t>My name is……</a:t>
            </a:r>
          </a:p>
        </p:txBody>
      </p:sp>
      <p:sp>
        <p:nvSpPr>
          <p:cNvPr id="5" name="TextBox 4">
            <a:extLst>
              <a:ext uri="{FF2B5EF4-FFF2-40B4-BE49-F238E27FC236}">
                <a16:creationId xmlns:a16="http://schemas.microsoft.com/office/drawing/2014/main" id="{7EAC16D9-8BB0-4C7E-BB61-7349C0CDFF83}"/>
              </a:ext>
            </a:extLst>
          </p:cNvPr>
          <p:cNvSpPr txBox="1"/>
          <p:nvPr/>
        </p:nvSpPr>
        <p:spPr>
          <a:xfrm rot="10800000">
            <a:off x="4038600" y="2367749"/>
            <a:ext cx="4191000" cy="584775"/>
          </a:xfrm>
          <a:prstGeom prst="rect">
            <a:avLst/>
          </a:prstGeom>
          <a:noFill/>
        </p:spPr>
        <p:txBody>
          <a:bodyPr wrap="square" rtlCol="0">
            <a:spAutoFit/>
          </a:bodyPr>
          <a:lstStyle/>
          <a:p>
            <a:r>
              <a:rPr lang="en-NZ" sz="3200" dirty="0"/>
              <a:t>I am……</a:t>
            </a:r>
          </a:p>
        </p:txBody>
      </p:sp>
    </p:spTree>
    <p:extLst>
      <p:ext uri="{BB962C8B-B14F-4D97-AF65-F5344CB8AC3E}">
        <p14:creationId xmlns:p14="http://schemas.microsoft.com/office/powerpoint/2010/main" val="139169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NZ" sz="3500">
                <a:solidFill>
                  <a:srgbClr val="FFFFFF"/>
                </a:solidFill>
              </a:rPr>
              <a:t>Developing a Sociology of the Self</a:t>
            </a:r>
          </a:p>
        </p:txBody>
      </p:sp>
      <p:grpSp>
        <p:nvGrpSpPr>
          <p:cNvPr id="3" name="Group 2">
            <a:extLst>
              <a:ext uri="{FF2B5EF4-FFF2-40B4-BE49-F238E27FC236}">
                <a16:creationId xmlns:a16="http://schemas.microsoft.com/office/drawing/2014/main" id="{09ED37AE-49E0-9120-7CCE-43EF8E483D59}"/>
              </a:ext>
            </a:extLst>
          </p:cNvPr>
          <p:cNvGrpSpPr/>
          <p:nvPr/>
        </p:nvGrpSpPr>
        <p:grpSpPr>
          <a:xfrm>
            <a:off x="484042" y="2518294"/>
            <a:ext cx="3883890" cy="2988209"/>
            <a:chOff x="484042" y="2518294"/>
            <a:chExt cx="3883890" cy="2988209"/>
          </a:xfrm>
        </p:grpSpPr>
        <p:sp>
          <p:nvSpPr>
            <p:cNvPr id="6" name="Rectangle: Rounded Corners 5">
              <a:extLst>
                <a:ext uri="{FF2B5EF4-FFF2-40B4-BE49-F238E27FC236}">
                  <a16:creationId xmlns:a16="http://schemas.microsoft.com/office/drawing/2014/main" id="{B996E8DC-D6DE-442A-9E00-8A04E9EDDEC1}"/>
                </a:ext>
              </a:extLst>
            </p:cNvPr>
            <p:cNvSpPr/>
            <p:nvPr/>
          </p:nvSpPr>
          <p:spPr>
            <a:xfrm>
              <a:off x="484042" y="2518294"/>
              <a:ext cx="3883890" cy="287200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p>
          </p:txBody>
        </p:sp>
        <p:sp>
          <p:nvSpPr>
            <p:cNvPr id="7" name="Freeform: Shape 6">
              <a:extLst>
                <a:ext uri="{FF2B5EF4-FFF2-40B4-BE49-F238E27FC236}">
                  <a16:creationId xmlns:a16="http://schemas.microsoft.com/office/drawing/2014/main" id="{A18258FD-04E4-446B-9E3A-E2D0EC54B54C}"/>
                </a:ext>
              </a:extLst>
            </p:cNvPr>
            <p:cNvSpPr/>
            <p:nvPr/>
          </p:nvSpPr>
          <p:spPr>
            <a:xfrm>
              <a:off x="533399" y="2634502"/>
              <a:ext cx="3821259" cy="2872001"/>
            </a:xfrm>
            <a:custGeom>
              <a:avLst/>
              <a:gdLst>
                <a:gd name="connsiteX0" fmla="*/ 0 w 3511658"/>
                <a:gd name="connsiteY0" fmla="*/ 222990 h 2229903"/>
                <a:gd name="connsiteX1" fmla="*/ 222990 w 3511658"/>
                <a:gd name="connsiteY1" fmla="*/ 0 h 2229903"/>
                <a:gd name="connsiteX2" fmla="*/ 3288668 w 3511658"/>
                <a:gd name="connsiteY2" fmla="*/ 0 h 2229903"/>
                <a:gd name="connsiteX3" fmla="*/ 3511658 w 3511658"/>
                <a:gd name="connsiteY3" fmla="*/ 222990 h 2229903"/>
                <a:gd name="connsiteX4" fmla="*/ 3511658 w 3511658"/>
                <a:gd name="connsiteY4" fmla="*/ 2006913 h 2229903"/>
                <a:gd name="connsiteX5" fmla="*/ 3288668 w 3511658"/>
                <a:gd name="connsiteY5" fmla="*/ 2229903 h 2229903"/>
                <a:gd name="connsiteX6" fmla="*/ 222990 w 3511658"/>
                <a:gd name="connsiteY6" fmla="*/ 2229903 h 2229903"/>
                <a:gd name="connsiteX7" fmla="*/ 0 w 3511658"/>
                <a:gd name="connsiteY7" fmla="*/ 2006913 h 2229903"/>
                <a:gd name="connsiteX8" fmla="*/ 0 w 3511658"/>
                <a:gd name="connsiteY8" fmla="*/ 222990 h 222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658" h="2229903">
                  <a:moveTo>
                    <a:pt x="0" y="222990"/>
                  </a:moveTo>
                  <a:cubicBezTo>
                    <a:pt x="0" y="99836"/>
                    <a:pt x="99836" y="0"/>
                    <a:pt x="222990" y="0"/>
                  </a:cubicBezTo>
                  <a:lnTo>
                    <a:pt x="3288668" y="0"/>
                  </a:lnTo>
                  <a:cubicBezTo>
                    <a:pt x="3411822" y="0"/>
                    <a:pt x="3511658" y="99836"/>
                    <a:pt x="3511658" y="222990"/>
                  </a:cubicBezTo>
                  <a:lnTo>
                    <a:pt x="3511658" y="2006913"/>
                  </a:lnTo>
                  <a:cubicBezTo>
                    <a:pt x="3511658" y="2130067"/>
                    <a:pt x="3411822" y="2229903"/>
                    <a:pt x="3288668" y="2229903"/>
                  </a:cubicBezTo>
                  <a:lnTo>
                    <a:pt x="222990" y="2229903"/>
                  </a:lnTo>
                  <a:cubicBezTo>
                    <a:pt x="99836" y="2229903"/>
                    <a:pt x="0" y="2130067"/>
                    <a:pt x="0" y="2006913"/>
                  </a:cubicBezTo>
                  <a:lnTo>
                    <a:pt x="0" y="22299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132" tIns="149132" rIns="149132" bIns="149132" numCol="1" spcCol="1270" anchor="ctr" anchorCtr="0">
              <a:noAutofit/>
            </a:bodyPr>
            <a:lstStyle/>
            <a:p>
              <a:pPr marL="0" lvl="0" indent="0" algn="ctr" defTabSz="977900">
                <a:lnSpc>
                  <a:spcPct val="90000"/>
                </a:lnSpc>
                <a:spcBef>
                  <a:spcPct val="0"/>
                </a:spcBef>
                <a:spcAft>
                  <a:spcPct val="35000"/>
                </a:spcAft>
                <a:buNone/>
              </a:pPr>
              <a:r>
                <a:rPr lang="en-NZ" sz="2400" kern="1200" dirty="0"/>
                <a:t>The sociology of self explores the ways in which </a:t>
              </a:r>
              <a:r>
                <a:rPr lang="en-NZ" sz="2400" b="1" kern="1200" dirty="0"/>
                <a:t>individuals</a:t>
              </a:r>
              <a:r>
                <a:rPr lang="en-NZ" sz="2400" kern="1200" dirty="0"/>
                <a:t> locate themselves in the world through a sense of </a:t>
              </a:r>
              <a:r>
                <a:rPr lang="en-NZ" sz="2400" b="1" kern="1200" dirty="0"/>
                <a:t>personal identity</a:t>
              </a:r>
              <a:endParaRPr lang="en-US" sz="2400" kern="1200" dirty="0"/>
            </a:p>
          </p:txBody>
        </p:sp>
      </p:grpSp>
      <p:sp>
        <p:nvSpPr>
          <p:cNvPr id="8" name="Rectangle: Rounded Corners 7">
            <a:extLst>
              <a:ext uri="{FF2B5EF4-FFF2-40B4-BE49-F238E27FC236}">
                <a16:creationId xmlns:a16="http://schemas.microsoft.com/office/drawing/2014/main" id="{EC741D5C-79ED-4F8C-B157-3250996D0057}"/>
              </a:ext>
            </a:extLst>
          </p:cNvPr>
          <p:cNvSpPr/>
          <p:nvPr/>
        </p:nvSpPr>
        <p:spPr>
          <a:xfrm>
            <a:off x="4776068" y="2518294"/>
            <a:ext cx="3986931" cy="287200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p>
        </p:txBody>
      </p:sp>
      <p:sp>
        <p:nvSpPr>
          <p:cNvPr id="10" name="Freeform: Shape 9">
            <a:extLst>
              <a:ext uri="{FF2B5EF4-FFF2-40B4-BE49-F238E27FC236}">
                <a16:creationId xmlns:a16="http://schemas.microsoft.com/office/drawing/2014/main" id="{485D2BAE-FFE0-4E52-9D34-F6355C3B6AE2}"/>
              </a:ext>
            </a:extLst>
          </p:cNvPr>
          <p:cNvSpPr/>
          <p:nvPr/>
        </p:nvSpPr>
        <p:spPr>
          <a:xfrm>
            <a:off x="4789342" y="2518294"/>
            <a:ext cx="3870616" cy="2988209"/>
          </a:xfrm>
          <a:custGeom>
            <a:avLst/>
            <a:gdLst>
              <a:gd name="connsiteX0" fmla="*/ 0 w 3511658"/>
              <a:gd name="connsiteY0" fmla="*/ 222990 h 2229903"/>
              <a:gd name="connsiteX1" fmla="*/ 222990 w 3511658"/>
              <a:gd name="connsiteY1" fmla="*/ 0 h 2229903"/>
              <a:gd name="connsiteX2" fmla="*/ 3288668 w 3511658"/>
              <a:gd name="connsiteY2" fmla="*/ 0 h 2229903"/>
              <a:gd name="connsiteX3" fmla="*/ 3511658 w 3511658"/>
              <a:gd name="connsiteY3" fmla="*/ 222990 h 2229903"/>
              <a:gd name="connsiteX4" fmla="*/ 3511658 w 3511658"/>
              <a:gd name="connsiteY4" fmla="*/ 2006913 h 2229903"/>
              <a:gd name="connsiteX5" fmla="*/ 3288668 w 3511658"/>
              <a:gd name="connsiteY5" fmla="*/ 2229903 h 2229903"/>
              <a:gd name="connsiteX6" fmla="*/ 222990 w 3511658"/>
              <a:gd name="connsiteY6" fmla="*/ 2229903 h 2229903"/>
              <a:gd name="connsiteX7" fmla="*/ 0 w 3511658"/>
              <a:gd name="connsiteY7" fmla="*/ 2006913 h 2229903"/>
              <a:gd name="connsiteX8" fmla="*/ 0 w 3511658"/>
              <a:gd name="connsiteY8" fmla="*/ 222990 h 222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1658" h="2229903">
                <a:moveTo>
                  <a:pt x="0" y="222990"/>
                </a:moveTo>
                <a:cubicBezTo>
                  <a:pt x="0" y="99836"/>
                  <a:pt x="99836" y="0"/>
                  <a:pt x="222990" y="0"/>
                </a:cubicBezTo>
                <a:lnTo>
                  <a:pt x="3288668" y="0"/>
                </a:lnTo>
                <a:cubicBezTo>
                  <a:pt x="3411822" y="0"/>
                  <a:pt x="3511658" y="99836"/>
                  <a:pt x="3511658" y="222990"/>
                </a:cubicBezTo>
                <a:lnTo>
                  <a:pt x="3511658" y="2006913"/>
                </a:lnTo>
                <a:cubicBezTo>
                  <a:pt x="3511658" y="2130067"/>
                  <a:pt x="3411822" y="2229903"/>
                  <a:pt x="3288668" y="2229903"/>
                </a:cubicBezTo>
                <a:lnTo>
                  <a:pt x="222990" y="2229903"/>
                </a:lnTo>
                <a:cubicBezTo>
                  <a:pt x="99836" y="2229903"/>
                  <a:pt x="0" y="2130067"/>
                  <a:pt x="0" y="2006913"/>
                </a:cubicBezTo>
                <a:lnTo>
                  <a:pt x="0" y="22299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132" tIns="149132" rIns="149132" bIns="149132" numCol="1" spcCol="1270" anchor="ctr" anchorCtr="0">
            <a:noAutofit/>
          </a:bodyPr>
          <a:lstStyle/>
          <a:p>
            <a:pPr marL="0" lvl="0" indent="0" algn="ctr" defTabSz="977900">
              <a:lnSpc>
                <a:spcPct val="90000"/>
              </a:lnSpc>
              <a:spcBef>
                <a:spcPct val="0"/>
              </a:spcBef>
              <a:spcAft>
                <a:spcPct val="35000"/>
              </a:spcAft>
              <a:buNone/>
            </a:pPr>
            <a:r>
              <a:rPr lang="en-NZ" sz="2200" kern="1200" dirty="0"/>
              <a:t>..</a:t>
            </a:r>
            <a:r>
              <a:rPr lang="en-NZ" sz="2400" kern="1200" dirty="0"/>
              <a:t>it seeks to demonstrate how this “self” that we perceive as uniquely our own … </a:t>
            </a:r>
          </a:p>
          <a:p>
            <a:pPr marL="0" lvl="0" indent="0" algn="ctr" defTabSz="977900">
              <a:lnSpc>
                <a:spcPct val="90000"/>
              </a:lnSpc>
              <a:spcBef>
                <a:spcPct val="0"/>
              </a:spcBef>
              <a:spcAft>
                <a:spcPct val="35000"/>
              </a:spcAft>
              <a:buNone/>
            </a:pPr>
            <a:r>
              <a:rPr lang="en-NZ" sz="2400" kern="1200" dirty="0"/>
              <a:t>is also a social construct.  </a:t>
            </a:r>
            <a:endParaRPr lang="en-US" sz="2400" kern="1200" dirty="0"/>
          </a:p>
        </p:txBody>
      </p:sp>
    </p:spTree>
    <p:extLst>
      <p:ext uri="{BB962C8B-B14F-4D97-AF65-F5344CB8AC3E}">
        <p14:creationId xmlns:p14="http://schemas.microsoft.com/office/powerpoint/2010/main" val="4111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1756" y="502400"/>
            <a:ext cx="2525379" cy="1818064"/>
          </a:xfrm>
        </p:spPr>
        <p:txBody>
          <a:bodyPr>
            <a:normAutofit/>
          </a:bodyPr>
          <a:lstStyle/>
          <a:p>
            <a:pPr algn="ctr"/>
            <a:r>
              <a:rPr lang="en-NZ" sz="3200" dirty="0"/>
              <a:t>Different ways of seeing the self</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4248"/>
          <a:stretch/>
        </p:blipFill>
        <p:spPr>
          <a:xfrm>
            <a:off x="3416427" y="6"/>
            <a:ext cx="5727572" cy="2762724"/>
          </a:xfrm>
          <a:prstGeom prst="rect">
            <a:avLst/>
          </a:prstGeom>
        </p:spPr>
      </p:pic>
      <p:sp>
        <p:nvSpPr>
          <p:cNvPr id="31" name="Rectangle 30">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707" r="7984" b="-3"/>
          <a:stretch/>
        </p:blipFill>
        <p:spPr>
          <a:xfrm>
            <a:off x="20" y="2826737"/>
            <a:ext cx="3424313" cy="4031263"/>
          </a:xfrm>
          <a:prstGeom prst="rect">
            <a:avLst/>
          </a:prstGeom>
        </p:spPr>
      </p:pic>
      <p:sp>
        <p:nvSpPr>
          <p:cNvPr id="3" name="Content Placeholder 2"/>
          <p:cNvSpPr>
            <a:spLocks noGrp="1"/>
          </p:cNvSpPr>
          <p:nvPr>
            <p:ph idx="1"/>
          </p:nvPr>
        </p:nvSpPr>
        <p:spPr>
          <a:xfrm>
            <a:off x="4087224" y="3455207"/>
            <a:ext cx="4904376" cy="3398559"/>
          </a:xfrm>
        </p:spPr>
        <p:txBody>
          <a:bodyPr anchor="ctr">
            <a:normAutofit/>
          </a:bodyPr>
          <a:lstStyle/>
          <a:p>
            <a:r>
              <a:rPr lang="en-NZ" sz="2400" dirty="0"/>
              <a:t>The idea of possessing an </a:t>
            </a:r>
            <a:r>
              <a:rPr lang="en-NZ" sz="2400" b="1" dirty="0"/>
              <a:t>individual identity </a:t>
            </a:r>
            <a:r>
              <a:rPr lang="en-NZ" sz="2400" dirty="0"/>
              <a:t>is socially, culturally, and historically specific </a:t>
            </a:r>
          </a:p>
          <a:p>
            <a:r>
              <a:rPr lang="en-NZ" sz="2400" dirty="0"/>
              <a:t>(but we often act as if our most recent ideas of what the self is were a-historical a-cultural a-political and universally applicable (i.e. have always been this way). </a:t>
            </a:r>
          </a:p>
          <a:p>
            <a:endParaRPr lang="en-NZ" sz="1700" dirty="0"/>
          </a:p>
        </p:txBody>
      </p:sp>
      <p:sp>
        <p:nvSpPr>
          <p:cNvPr id="33" name="Rectangle 32">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364979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3233-DC12-5C46-B7A5-9ECB85A7C126}"/>
              </a:ext>
            </a:extLst>
          </p:cNvPr>
          <p:cNvSpPr>
            <a:spLocks noGrp="1"/>
          </p:cNvSpPr>
          <p:nvPr>
            <p:ph type="title"/>
          </p:nvPr>
        </p:nvSpPr>
        <p:spPr/>
        <p:txBody>
          <a:bodyPr/>
          <a:lstStyle/>
          <a:p>
            <a:r>
              <a:rPr lang="en-NZ" dirty="0"/>
              <a:t>Key historical transformations of selves </a:t>
            </a:r>
          </a:p>
        </p:txBody>
      </p:sp>
      <p:sp>
        <p:nvSpPr>
          <p:cNvPr id="3" name="Content Placeholder 2">
            <a:extLst>
              <a:ext uri="{FF2B5EF4-FFF2-40B4-BE49-F238E27FC236}">
                <a16:creationId xmlns:a16="http://schemas.microsoft.com/office/drawing/2014/main" id="{67195B8C-922F-E34C-BE7C-8356809ED716}"/>
              </a:ext>
            </a:extLst>
          </p:cNvPr>
          <p:cNvSpPr>
            <a:spLocks noGrp="1"/>
          </p:cNvSpPr>
          <p:nvPr>
            <p:ph idx="1"/>
          </p:nvPr>
        </p:nvSpPr>
        <p:spPr/>
        <p:txBody>
          <a:bodyPr/>
          <a:lstStyle/>
          <a:p>
            <a:r>
              <a:rPr lang="en-NZ" dirty="0"/>
              <a:t>A self within a group – e.g. hunting and gathering </a:t>
            </a:r>
          </a:p>
          <a:p>
            <a:r>
              <a:rPr lang="en-NZ" dirty="0"/>
              <a:t>A producing self – home as a site of production – a rural self</a:t>
            </a:r>
          </a:p>
          <a:p>
            <a:r>
              <a:rPr lang="en-NZ" dirty="0"/>
              <a:t>A labouring self – a worker – an urban self- industrialisation </a:t>
            </a:r>
          </a:p>
          <a:p>
            <a:r>
              <a:rPr lang="en-NZ" dirty="0"/>
              <a:t> A consumer self – a consumer more than a producer- home as a site of consumption rather than production. </a:t>
            </a:r>
          </a:p>
          <a:p>
            <a:endParaRPr lang="en-NZ" dirty="0"/>
          </a:p>
        </p:txBody>
      </p:sp>
    </p:spTree>
    <p:extLst>
      <p:ext uri="{BB962C8B-B14F-4D97-AF65-F5344CB8AC3E}">
        <p14:creationId xmlns:p14="http://schemas.microsoft.com/office/powerpoint/2010/main" val="2250024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1756" y="502400"/>
            <a:ext cx="2525379" cy="1818064"/>
          </a:xfrm>
        </p:spPr>
        <p:txBody>
          <a:bodyPr>
            <a:normAutofit/>
          </a:bodyPr>
          <a:lstStyle/>
          <a:p>
            <a:pPr algn="ctr"/>
            <a:r>
              <a:rPr lang="en-NZ" sz="2400"/>
              <a:t>Different ways of seeing the self</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t="4061" b="4061"/>
          <a:stretch/>
        </p:blipFill>
        <p:spPr>
          <a:xfrm>
            <a:off x="3416428" y="7011"/>
            <a:ext cx="5727572" cy="2762724"/>
          </a:xfrm>
          <a:prstGeom prst="rect">
            <a:avLst/>
          </a:prstGeom>
        </p:spPr>
      </p:pic>
      <p:sp>
        <p:nvSpPr>
          <p:cNvPr id="31" name="Rectangle 30">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l="7528" r="7528"/>
          <a:stretch/>
        </p:blipFill>
        <p:spPr>
          <a:xfrm>
            <a:off x="20" y="2826737"/>
            <a:ext cx="3424313" cy="4031263"/>
          </a:xfrm>
          <a:prstGeom prst="rect">
            <a:avLst/>
          </a:prstGeom>
        </p:spPr>
      </p:pic>
      <p:sp>
        <p:nvSpPr>
          <p:cNvPr id="3" name="Content Placeholder 2"/>
          <p:cNvSpPr>
            <a:spLocks noGrp="1"/>
          </p:cNvSpPr>
          <p:nvPr>
            <p:ph idx="1"/>
          </p:nvPr>
        </p:nvSpPr>
        <p:spPr>
          <a:xfrm>
            <a:off x="3810001" y="3269002"/>
            <a:ext cx="4981192" cy="3284198"/>
          </a:xfrm>
        </p:spPr>
        <p:txBody>
          <a:bodyPr anchor="ctr">
            <a:normAutofit lnSpcReduction="10000"/>
          </a:bodyPr>
          <a:lstStyle/>
          <a:p>
            <a:r>
              <a:rPr lang="en-NZ" sz="2400" dirty="0"/>
              <a:t>The ways induvial identities are understood can vary from culture to culture </a:t>
            </a:r>
          </a:p>
          <a:p>
            <a:r>
              <a:rPr lang="en-NZ" sz="2400" dirty="0"/>
              <a:t>Identities have been challenged through historical processes</a:t>
            </a:r>
          </a:p>
          <a:p>
            <a:r>
              <a:rPr lang="en-NZ" sz="2400" dirty="0"/>
              <a:t>Indigenous identities are marginalised through colonisation </a:t>
            </a:r>
          </a:p>
          <a:p>
            <a:r>
              <a:rPr lang="en-NZ" sz="2400" dirty="0"/>
              <a:t>Differences in world views. </a:t>
            </a:r>
          </a:p>
          <a:p>
            <a:r>
              <a:rPr lang="en-NZ" sz="2400" dirty="0"/>
              <a:t>The I verses the We.</a:t>
            </a:r>
          </a:p>
          <a:p>
            <a:endParaRPr lang="en-NZ" sz="1700" dirty="0"/>
          </a:p>
        </p:txBody>
      </p:sp>
      <p:sp>
        <p:nvSpPr>
          <p:cNvPr id="33" name="Rectangle 32">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2653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6541-D4DB-CBC0-9C9B-B01114A908FA}"/>
              </a:ext>
            </a:extLst>
          </p:cNvPr>
          <p:cNvSpPr>
            <a:spLocks noGrp="1"/>
          </p:cNvSpPr>
          <p:nvPr>
            <p:ph type="title"/>
          </p:nvPr>
        </p:nvSpPr>
        <p:spPr/>
        <p:txBody>
          <a:bodyPr/>
          <a:lstStyle/>
          <a:p>
            <a:r>
              <a:rPr lang="en-NZ" dirty="0"/>
              <a:t>Break? </a:t>
            </a:r>
          </a:p>
        </p:txBody>
      </p:sp>
      <p:sp>
        <p:nvSpPr>
          <p:cNvPr id="3" name="Content Placeholder 2">
            <a:extLst>
              <a:ext uri="{FF2B5EF4-FFF2-40B4-BE49-F238E27FC236}">
                <a16:creationId xmlns:a16="http://schemas.microsoft.com/office/drawing/2014/main" id="{858BD0B9-CFE5-91B9-6BC2-B92483EB5F14}"/>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90184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ightbulb idea concept">
            <a:extLst>
              <a:ext uri="{FF2B5EF4-FFF2-40B4-BE49-F238E27FC236}">
                <a16:creationId xmlns:a16="http://schemas.microsoft.com/office/drawing/2014/main" id="{473B6DA6-9455-1B2F-1DD4-46C9666213E6}"/>
              </a:ext>
            </a:extLst>
          </p:cNvPr>
          <p:cNvPicPr>
            <a:picLocks noChangeAspect="1"/>
          </p:cNvPicPr>
          <p:nvPr/>
        </p:nvPicPr>
        <p:blipFill rotWithShape="1">
          <a:blip r:embed="rId2"/>
          <a:srcRect r="10999" b="-1"/>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5" y="-511"/>
            <a:ext cx="4592270"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67438A-AE20-B26B-10FE-51EA3D190BE8}"/>
              </a:ext>
            </a:extLst>
          </p:cNvPr>
          <p:cNvSpPr>
            <a:spLocks noGrp="1"/>
          </p:cNvSpPr>
          <p:nvPr>
            <p:ph type="title"/>
          </p:nvPr>
        </p:nvSpPr>
        <p:spPr>
          <a:xfrm>
            <a:off x="303414" y="3091928"/>
            <a:ext cx="6808922" cy="2387600"/>
          </a:xfrm>
        </p:spPr>
        <p:txBody>
          <a:bodyPr vert="horz" lIns="91440" tIns="45720" rIns="91440" bIns="45720" rtlCol="0" anchor="b">
            <a:normAutofit/>
          </a:bodyPr>
          <a:lstStyle/>
          <a:p>
            <a:pPr algn="ctr" defTabSz="914400"/>
            <a:r>
              <a:rPr lang="en-US" sz="5700" dirty="0">
                <a:solidFill>
                  <a:schemeClr val="bg1"/>
                </a:solidFill>
              </a:rPr>
              <a:t>Sociological ideas of self </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08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The modernist self </a:t>
            </a:r>
          </a:p>
        </p:txBody>
      </p:sp>
      <p:sp>
        <p:nvSpPr>
          <p:cNvPr id="3" name="Content Placeholder 2"/>
          <p:cNvSpPr>
            <a:spLocks noGrp="1"/>
          </p:cNvSpPr>
          <p:nvPr>
            <p:ph idx="1"/>
          </p:nvPr>
        </p:nvSpPr>
        <p:spPr>
          <a:xfrm>
            <a:off x="3607694" y="649480"/>
            <a:ext cx="4916510" cy="5546047"/>
          </a:xfrm>
        </p:spPr>
        <p:txBody>
          <a:bodyPr anchor="ctr">
            <a:normAutofit/>
          </a:bodyPr>
          <a:lstStyle/>
          <a:p>
            <a:r>
              <a:rPr lang="en-NZ" sz="2400" dirty="0"/>
              <a:t>The modernist self is unitary (forming a single or uniform entity.)</a:t>
            </a:r>
          </a:p>
          <a:p>
            <a:pPr lvl="1"/>
            <a:r>
              <a:rPr lang="en-NZ" sz="2400" dirty="0"/>
              <a:t>Self contained </a:t>
            </a:r>
          </a:p>
          <a:p>
            <a:pPr lvl="1"/>
            <a:r>
              <a:rPr lang="en-NZ" sz="2400" dirty="0"/>
              <a:t>Autonomous</a:t>
            </a:r>
          </a:p>
          <a:p>
            <a:r>
              <a:rPr lang="en-NZ" sz="2400" dirty="0"/>
              <a:t>But…..</a:t>
            </a:r>
          </a:p>
          <a:p>
            <a:pPr marL="171450" lvl="1">
              <a:spcBef>
                <a:spcPts val="750"/>
              </a:spcBef>
            </a:pPr>
            <a:r>
              <a:rPr lang="en-NZ" sz="2400" dirty="0"/>
              <a:t>It is also social…</a:t>
            </a:r>
          </a:p>
          <a:p>
            <a:endParaRPr lang="en-NZ" sz="2400" dirty="0"/>
          </a:p>
          <a:p>
            <a:r>
              <a:rPr lang="en-NZ" sz="2400" dirty="0"/>
              <a:t>“One is self only among other selves. A self can never be described without reference to those who surround it” (Taylor, cited in  </a:t>
            </a:r>
            <a:r>
              <a:rPr lang="fi-FI" sz="2400" dirty="0"/>
              <a:t>West-Newman &amp; Sullivan, 2013). </a:t>
            </a:r>
            <a:endParaRPr lang="en-NZ" sz="2400" dirty="0"/>
          </a:p>
          <a:p>
            <a:endParaRPr lang="en-NZ" sz="1700" dirty="0"/>
          </a:p>
        </p:txBody>
      </p:sp>
    </p:spTree>
    <p:extLst>
      <p:ext uri="{BB962C8B-B14F-4D97-AF65-F5344CB8AC3E}">
        <p14:creationId xmlns:p14="http://schemas.microsoft.com/office/powerpoint/2010/main" val="196119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041" y="586855"/>
            <a:ext cx="2401025" cy="3387497"/>
          </a:xfrm>
        </p:spPr>
        <p:txBody>
          <a:bodyPr anchor="b">
            <a:normAutofit/>
          </a:bodyPr>
          <a:lstStyle/>
          <a:p>
            <a:pPr algn="r"/>
            <a:r>
              <a:rPr lang="en-NZ" sz="3500">
                <a:solidFill>
                  <a:srgbClr val="FFFFFF"/>
                </a:solidFill>
              </a:rPr>
              <a:t>The modernist self </a:t>
            </a:r>
          </a:p>
        </p:txBody>
      </p:sp>
      <p:sp>
        <p:nvSpPr>
          <p:cNvPr id="3" name="Content Placeholder 2"/>
          <p:cNvSpPr>
            <a:spLocks noGrp="1"/>
          </p:cNvSpPr>
          <p:nvPr>
            <p:ph idx="1"/>
          </p:nvPr>
        </p:nvSpPr>
        <p:spPr>
          <a:xfrm>
            <a:off x="3607694" y="649480"/>
            <a:ext cx="4916510" cy="5546047"/>
          </a:xfrm>
        </p:spPr>
        <p:txBody>
          <a:bodyPr anchor="ctr">
            <a:normAutofit/>
          </a:bodyPr>
          <a:lstStyle/>
          <a:p>
            <a:r>
              <a:rPr lang="en-NZ" sz="2800" dirty="0"/>
              <a:t>Language is a precondition for a sense of self</a:t>
            </a:r>
          </a:p>
          <a:p>
            <a:r>
              <a:rPr lang="en-NZ" sz="2800" dirty="0"/>
              <a:t>We acquire language through socialisation (our connections with family, communities, education).</a:t>
            </a:r>
          </a:p>
          <a:p>
            <a:r>
              <a:rPr lang="en-NZ" sz="2800" dirty="0"/>
              <a:t>Through this same process we also develop the vocabulary for a sense of self </a:t>
            </a:r>
          </a:p>
          <a:p>
            <a:r>
              <a:rPr lang="en-NZ" sz="2800" dirty="0"/>
              <a:t>Key thinkers Cooley 1864 –1929, Mead 1863 – 1931, Goffman 1922 - 1982)</a:t>
            </a:r>
          </a:p>
          <a:p>
            <a:endParaRPr lang="en-NZ" sz="1700" dirty="0"/>
          </a:p>
        </p:txBody>
      </p:sp>
    </p:spTree>
    <p:extLst>
      <p:ext uri="{BB962C8B-B14F-4D97-AF65-F5344CB8AC3E}">
        <p14:creationId xmlns:p14="http://schemas.microsoft.com/office/powerpoint/2010/main" val="31717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NZ" sz="3500">
                <a:solidFill>
                  <a:srgbClr val="FFFFFF"/>
                </a:solidFill>
              </a:rPr>
              <a:t>Looking Glass Self (Cooley)</a:t>
            </a:r>
          </a:p>
        </p:txBody>
      </p:sp>
      <p:sp>
        <p:nvSpPr>
          <p:cNvPr id="3" name="Content Placeholder 2"/>
          <p:cNvSpPr>
            <a:spLocks noGrp="1"/>
          </p:cNvSpPr>
          <p:nvPr>
            <p:ph idx="1"/>
          </p:nvPr>
        </p:nvSpPr>
        <p:spPr>
          <a:xfrm>
            <a:off x="872529" y="2065138"/>
            <a:ext cx="7734301" cy="4325155"/>
          </a:xfrm>
        </p:spPr>
        <p:txBody>
          <a:bodyPr anchor="ctr">
            <a:normAutofit/>
          </a:bodyPr>
          <a:lstStyle/>
          <a:p>
            <a:r>
              <a:rPr lang="en-NZ" sz="2400" dirty="0"/>
              <a:t>The looking-glass self has three elements:</a:t>
            </a:r>
          </a:p>
          <a:p>
            <a:pPr marL="800100" lvl="1" indent="-457200">
              <a:buFont typeface="+mj-lt"/>
              <a:buAutoNum type="arabicPeriod"/>
            </a:pPr>
            <a:r>
              <a:rPr lang="en-NZ" sz="2400" dirty="0"/>
              <a:t>We imagine how we appear to another person.</a:t>
            </a:r>
          </a:p>
          <a:p>
            <a:pPr marL="800100" lvl="1" indent="-457200">
              <a:buFont typeface="+mj-lt"/>
              <a:buAutoNum type="arabicPeriod"/>
            </a:pPr>
            <a:r>
              <a:rPr lang="en-NZ" sz="2400" dirty="0"/>
              <a:t>We imagine how he/she/they judges us</a:t>
            </a:r>
          </a:p>
          <a:p>
            <a:pPr marL="800100" lvl="1" indent="-457200">
              <a:buFont typeface="+mj-lt"/>
              <a:buAutoNum type="arabicPeriod"/>
            </a:pPr>
            <a:r>
              <a:rPr lang="en-NZ" sz="2400" dirty="0"/>
              <a:t>We have a feeling about our self that is the result of that (perceived) judgment.</a:t>
            </a:r>
          </a:p>
          <a:p>
            <a:r>
              <a:rPr lang="en-NZ" sz="2400" dirty="0"/>
              <a:t> We feel pride if we think others see us favourably and</a:t>
            </a:r>
          </a:p>
          <a:p>
            <a:r>
              <a:rPr lang="en-NZ" sz="2400" dirty="0"/>
              <a:t> shame/humiliation if we think we have been seen in a negative way.</a:t>
            </a:r>
          </a:p>
          <a:p>
            <a:r>
              <a:rPr lang="en-NZ" sz="2400" dirty="0"/>
              <a:t>The self is modified based on these interactions </a:t>
            </a:r>
          </a:p>
          <a:p>
            <a:endParaRPr lang="en-NZ" sz="1700" dirty="0"/>
          </a:p>
          <a:p>
            <a:r>
              <a:rPr lang="en-NZ" sz="1700" dirty="0"/>
              <a:t>Watch: </a:t>
            </a:r>
            <a:r>
              <a:rPr lang="en-NZ" sz="1700" dirty="0">
                <a:hlinkClick r:id="rId2"/>
              </a:rPr>
              <a:t>https://youtu.be/bU0BQUa11ek</a:t>
            </a:r>
            <a:r>
              <a:rPr lang="en-NZ" sz="1700" dirty="0"/>
              <a:t> (3.15)</a:t>
            </a:r>
          </a:p>
          <a:p>
            <a:endParaRPr lang="en-NZ" sz="1700" dirty="0"/>
          </a:p>
          <a:p>
            <a:endParaRPr lang="en-NZ" sz="1700" dirty="0"/>
          </a:p>
        </p:txBody>
      </p:sp>
    </p:spTree>
    <p:extLst>
      <p:ext uri="{BB962C8B-B14F-4D97-AF65-F5344CB8AC3E}">
        <p14:creationId xmlns:p14="http://schemas.microsoft.com/office/powerpoint/2010/main" val="191729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4C0032-272B-24A9-573A-A85EC064284F}"/>
              </a:ext>
            </a:extLst>
          </p:cNvPr>
          <p:cNvPicPr>
            <a:picLocks noChangeAspect="1"/>
          </p:cNvPicPr>
          <p:nvPr/>
        </p:nvPicPr>
        <p:blipFill rotWithShape="1">
          <a:blip r:embed="rId3">
            <a:alphaModFix amt="45000"/>
          </a:blip>
          <a:srcRect l="18275" r="31738"/>
          <a:stretch/>
        </p:blipFill>
        <p:spPr>
          <a:xfrm>
            <a:off x="20" y="-1"/>
            <a:ext cx="9141694" cy="6858000"/>
          </a:xfrm>
          <a:prstGeom prst="rect">
            <a:avLst/>
          </a:prstGeom>
        </p:spPr>
      </p:pic>
      <p:sp>
        <p:nvSpPr>
          <p:cNvPr id="4" name="TextBox 4"/>
          <p:cNvSpPr txBox="1">
            <a:spLocks noGrp="1" noChangeArrowheads="1"/>
          </p:cNvSpPr>
          <p:nvPr>
            <p:ph type="title"/>
          </p:nvPr>
        </p:nvSpPr>
        <p:spPr bwMode="auto">
          <a:xfrm>
            <a:off x="482600" y="643467"/>
            <a:ext cx="5373505" cy="557106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panose="020B0606020202030204" pitchFamily="34" charset="0"/>
              </a:defRPr>
            </a:lvl9pPr>
          </a:lstStyle>
          <a:p>
            <a:pPr>
              <a:spcBef>
                <a:spcPct val="0"/>
              </a:spcBef>
              <a:spcAft>
                <a:spcPct val="0"/>
              </a:spcAft>
              <a:buClrTx/>
              <a:buNone/>
            </a:pPr>
            <a:r>
              <a:rPr lang="en-US" altLang="en-US" sz="5700" kern="1200" cap="all" spc="200" baseline="0">
                <a:latin typeface="+mj-lt"/>
                <a:ea typeface="+mj-ea"/>
                <a:cs typeface="+mj-cs"/>
              </a:rPr>
              <a:t>Karakia | MANAWA MAI</a:t>
            </a:r>
          </a:p>
        </p:txBody>
      </p:sp>
      <p:sp>
        <p:nvSpPr>
          <p:cNvPr id="3" name="Text Placeholder 2"/>
          <p:cNvSpPr>
            <a:spLocks noGrp="1"/>
          </p:cNvSpPr>
          <p:nvPr>
            <p:ph type="body" idx="1"/>
          </p:nvPr>
        </p:nvSpPr>
        <p:spPr>
          <a:xfrm>
            <a:off x="6338706" y="643467"/>
            <a:ext cx="2322694" cy="5571066"/>
          </a:xfrm>
        </p:spPr>
        <p:txBody>
          <a:bodyPr vert="horz" lIns="91440" tIns="45720" rIns="91440" bIns="45720" rtlCol="0" anchor="ctr">
            <a:normAutofit fontScale="92500"/>
          </a:bodyPr>
          <a:lstStyle/>
          <a:p>
            <a:pPr>
              <a:lnSpc>
                <a:spcPct val="90000"/>
              </a:lnSpc>
            </a:pPr>
            <a:r>
              <a:rPr lang="en-US" sz="1700">
                <a:solidFill>
                  <a:schemeClr val="tx1"/>
                </a:solidFill>
              </a:rPr>
              <a:t>Manawa mai te mauri nuku</a:t>
            </a:r>
          </a:p>
          <a:p>
            <a:pPr>
              <a:lnSpc>
                <a:spcPct val="90000"/>
              </a:lnSpc>
            </a:pPr>
            <a:r>
              <a:rPr lang="en-US" sz="1700">
                <a:solidFill>
                  <a:schemeClr val="tx1"/>
                </a:solidFill>
              </a:rPr>
              <a:t>Manawa mai te mauri rangi</a:t>
            </a:r>
          </a:p>
          <a:p>
            <a:pPr>
              <a:lnSpc>
                <a:spcPct val="90000"/>
              </a:lnSpc>
            </a:pPr>
            <a:r>
              <a:rPr lang="en-US" sz="1700">
                <a:solidFill>
                  <a:schemeClr val="tx1"/>
                </a:solidFill>
              </a:rPr>
              <a:t>Ko te mauri kai au</a:t>
            </a:r>
          </a:p>
          <a:p>
            <a:pPr>
              <a:lnSpc>
                <a:spcPct val="90000"/>
              </a:lnSpc>
            </a:pPr>
            <a:r>
              <a:rPr lang="en-US" sz="1700">
                <a:solidFill>
                  <a:schemeClr val="tx1"/>
                </a:solidFill>
              </a:rPr>
              <a:t>He mauri tipua</a:t>
            </a:r>
          </a:p>
          <a:p>
            <a:pPr>
              <a:lnSpc>
                <a:spcPct val="90000"/>
              </a:lnSpc>
            </a:pPr>
            <a:r>
              <a:rPr lang="en-US" sz="1700">
                <a:solidFill>
                  <a:schemeClr val="tx1"/>
                </a:solidFill>
              </a:rPr>
              <a:t>Ka pakaru mai te po</a:t>
            </a:r>
          </a:p>
          <a:p>
            <a:pPr>
              <a:lnSpc>
                <a:spcPct val="90000"/>
              </a:lnSpc>
            </a:pPr>
            <a:r>
              <a:rPr lang="en-US" sz="1700">
                <a:solidFill>
                  <a:schemeClr val="tx1"/>
                </a:solidFill>
              </a:rPr>
              <a:t>Tau mai te mauri</a:t>
            </a:r>
          </a:p>
          <a:p>
            <a:pPr>
              <a:lnSpc>
                <a:spcPct val="90000"/>
              </a:lnSpc>
            </a:pPr>
            <a:r>
              <a:rPr lang="en-US" sz="1700">
                <a:solidFill>
                  <a:schemeClr val="tx1"/>
                </a:solidFill>
              </a:rPr>
              <a:t>Haumi e, hui e, taiki e</a:t>
            </a:r>
          </a:p>
          <a:p>
            <a:pPr>
              <a:lnSpc>
                <a:spcPct val="90000"/>
              </a:lnSpc>
            </a:pPr>
            <a:endParaRPr lang="en-US" sz="1700">
              <a:solidFill>
                <a:schemeClr val="tx1"/>
              </a:solidFill>
            </a:endParaRPr>
          </a:p>
          <a:p>
            <a:pPr>
              <a:lnSpc>
                <a:spcPct val="90000"/>
              </a:lnSpc>
            </a:pPr>
            <a:endParaRPr lang="en-US" sz="1700">
              <a:solidFill>
                <a:schemeClr val="tx1"/>
              </a:solidFill>
            </a:endParaRPr>
          </a:p>
          <a:p>
            <a:pPr>
              <a:lnSpc>
                <a:spcPct val="90000"/>
              </a:lnSpc>
            </a:pPr>
            <a:r>
              <a:rPr lang="en-US" sz="1700">
                <a:solidFill>
                  <a:schemeClr val="tx1"/>
                </a:solidFill>
              </a:rPr>
              <a:t>Embrace the life force of the earth, embrace the life force of the sky</a:t>
            </a:r>
          </a:p>
          <a:p>
            <a:pPr>
              <a:lnSpc>
                <a:spcPct val="90000"/>
              </a:lnSpc>
            </a:pPr>
            <a:r>
              <a:rPr lang="en-US" sz="1700">
                <a:solidFill>
                  <a:schemeClr val="tx1"/>
                </a:solidFill>
              </a:rPr>
              <a:t>The life force I have fathered is powerful, and shatters all darkness</a:t>
            </a:r>
          </a:p>
          <a:p>
            <a:pPr>
              <a:lnSpc>
                <a:spcPct val="90000"/>
              </a:lnSpc>
            </a:pPr>
            <a:r>
              <a:rPr lang="en-US" sz="1700">
                <a:solidFill>
                  <a:schemeClr val="tx1"/>
                </a:solidFill>
              </a:rPr>
              <a:t>Come great life force, </a:t>
            </a:r>
          </a:p>
          <a:p>
            <a:pPr>
              <a:lnSpc>
                <a:spcPct val="90000"/>
              </a:lnSpc>
            </a:pPr>
            <a:r>
              <a:rPr lang="en-US" sz="1700">
                <a:solidFill>
                  <a:schemeClr val="tx1"/>
                </a:solidFill>
              </a:rPr>
              <a:t>Join it, gather it, it is done</a:t>
            </a:r>
          </a:p>
          <a:p>
            <a:pPr>
              <a:lnSpc>
                <a:spcPct val="90000"/>
              </a:lnSpc>
            </a:pPr>
            <a:endParaRPr lang="en-US" sz="1700">
              <a:solidFill>
                <a:schemeClr val="tx1"/>
              </a:solidFill>
            </a:endParaRPr>
          </a:p>
          <a:p>
            <a:pPr>
              <a:lnSpc>
                <a:spcPct val="90000"/>
              </a:lnSpc>
            </a:pPr>
            <a:endParaRPr lang="en-US" sz="1700">
              <a:solidFill>
                <a:schemeClr val="tx1"/>
              </a:solidFill>
            </a:endParaRPr>
          </a:p>
        </p:txBody>
      </p:sp>
    </p:spTree>
    <p:extLst>
      <p:ext uri="{BB962C8B-B14F-4D97-AF65-F5344CB8AC3E}">
        <p14:creationId xmlns:p14="http://schemas.microsoft.com/office/powerpoint/2010/main" val="1106105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NZ" sz="3200">
                <a:solidFill>
                  <a:srgbClr val="FFFFFF"/>
                </a:solidFill>
              </a:rPr>
              <a:t>Mind, Self and Society (Mead) </a:t>
            </a:r>
            <a:br>
              <a:rPr lang="en-NZ" sz="3200">
                <a:solidFill>
                  <a:srgbClr val="FFFFFF"/>
                </a:solidFill>
              </a:rPr>
            </a:br>
            <a:endParaRPr lang="en-NZ" sz="3200">
              <a:solidFill>
                <a:srgbClr val="FFFFFF"/>
              </a:solidFill>
            </a:endParaRPr>
          </a:p>
        </p:txBody>
      </p:sp>
      <p:sp>
        <p:nvSpPr>
          <p:cNvPr id="3" name="Content Placeholder 2"/>
          <p:cNvSpPr>
            <a:spLocks noGrp="1"/>
          </p:cNvSpPr>
          <p:nvPr>
            <p:ph idx="1"/>
          </p:nvPr>
        </p:nvSpPr>
        <p:spPr>
          <a:xfrm>
            <a:off x="762001" y="1885278"/>
            <a:ext cx="7559722" cy="4678183"/>
          </a:xfrm>
        </p:spPr>
        <p:txBody>
          <a:bodyPr anchor="ctr">
            <a:normAutofit/>
          </a:bodyPr>
          <a:lstStyle/>
          <a:p>
            <a:r>
              <a:rPr lang="en-NZ" sz="2400" dirty="0"/>
              <a:t>We can see ourselves as both subject and object</a:t>
            </a:r>
          </a:p>
          <a:p>
            <a:r>
              <a:rPr lang="en-NZ" sz="2400" dirty="0"/>
              <a:t>The self is made up of two aspects: the ‘I’ (subject) and the ‘me’ (object). </a:t>
            </a:r>
          </a:p>
          <a:p>
            <a:r>
              <a:rPr lang="en-NZ" sz="2400" dirty="0"/>
              <a:t>The ‘I’ is the independent creative part that operates before we become aware that there is a world outside of our own self.</a:t>
            </a:r>
          </a:p>
          <a:p>
            <a:r>
              <a:rPr lang="en-NZ" sz="2400" dirty="0"/>
              <a:t>The I responds to other peoples reactions to the me (self as object)</a:t>
            </a:r>
          </a:p>
          <a:p>
            <a:r>
              <a:rPr lang="en-NZ" sz="2400" dirty="0"/>
              <a:t>The I doesn’t respond to all reactions to the Me in the same way.  </a:t>
            </a:r>
          </a:p>
          <a:p>
            <a:r>
              <a:rPr lang="en-NZ" sz="2400" dirty="0"/>
              <a:t>“I don’t think they understand me” </a:t>
            </a:r>
          </a:p>
          <a:p>
            <a:r>
              <a:rPr lang="en-NZ" sz="1700" dirty="0"/>
              <a:t>Watch: </a:t>
            </a:r>
            <a:r>
              <a:rPr lang="en-NZ" sz="1700" dirty="0">
                <a:hlinkClick r:id="rId2"/>
              </a:rPr>
              <a:t>https://youtu.be/tl_VZzhjdQQ</a:t>
            </a:r>
            <a:r>
              <a:rPr lang="en-NZ" sz="1700" dirty="0"/>
              <a:t> (5mins) </a:t>
            </a:r>
          </a:p>
          <a:p>
            <a:pPr marL="0" indent="0">
              <a:buNone/>
            </a:pPr>
            <a:endParaRPr lang="en-NZ" sz="1700" dirty="0"/>
          </a:p>
        </p:txBody>
      </p:sp>
    </p:spTree>
    <p:extLst>
      <p:ext uri="{BB962C8B-B14F-4D97-AF65-F5344CB8AC3E}">
        <p14:creationId xmlns:p14="http://schemas.microsoft.com/office/powerpoint/2010/main" val="158891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NZ" sz="3500" dirty="0">
                <a:solidFill>
                  <a:srgbClr val="FFFFFF"/>
                </a:solidFill>
              </a:rPr>
              <a:t>Roles and Identities (Goffman)</a:t>
            </a:r>
          </a:p>
        </p:txBody>
      </p:sp>
      <p:sp>
        <p:nvSpPr>
          <p:cNvPr id="3" name="Content Placeholder 2"/>
          <p:cNvSpPr>
            <a:spLocks noGrp="1"/>
          </p:cNvSpPr>
          <p:nvPr>
            <p:ph idx="1"/>
          </p:nvPr>
        </p:nvSpPr>
        <p:spPr>
          <a:xfrm>
            <a:off x="914401" y="2057400"/>
            <a:ext cx="7407322" cy="3944155"/>
          </a:xfrm>
        </p:spPr>
        <p:txBody>
          <a:bodyPr anchor="ctr">
            <a:noAutofit/>
          </a:bodyPr>
          <a:lstStyle/>
          <a:p>
            <a:r>
              <a:rPr lang="en-NZ" sz="2400" dirty="0"/>
              <a:t>Social life can be seen as a drama in which we all play roles.</a:t>
            </a:r>
          </a:p>
          <a:p>
            <a:r>
              <a:rPr lang="en-NZ" sz="2400" dirty="0"/>
              <a:t>Roles are defined as context specific multiple, and to be played according to scripts and scenarios that are socially determined </a:t>
            </a:r>
          </a:p>
          <a:p>
            <a:r>
              <a:rPr lang="en-NZ" sz="2400" dirty="0"/>
              <a:t>The roles are part of the person, some brief and maybe insignificant, some are life long an deeply significant</a:t>
            </a:r>
          </a:p>
          <a:p>
            <a:r>
              <a:rPr lang="en-NZ" sz="2400" dirty="0"/>
              <a:t>Some roles we may freely choose</a:t>
            </a:r>
          </a:p>
          <a:p>
            <a:r>
              <a:rPr lang="en-NZ" sz="2400" dirty="0"/>
              <a:t>But some may be deeply resented, to the point </a:t>
            </a:r>
            <a:r>
              <a:rPr lang="en-NZ" sz="2400" b="1" dirty="0"/>
              <a:t>we</a:t>
            </a:r>
            <a:r>
              <a:rPr lang="en-NZ" sz="2400" dirty="0"/>
              <a:t> must manage, avoid, deny or reject them. </a:t>
            </a:r>
          </a:p>
          <a:p>
            <a:r>
              <a:rPr lang="en-NZ" sz="2400" dirty="0"/>
              <a:t>We all carry many roles which give shape to our identity </a:t>
            </a:r>
          </a:p>
          <a:p>
            <a:r>
              <a:rPr lang="en-NZ" sz="2400" dirty="0"/>
              <a:t>What roles do you have? Parent? Employee? Student? </a:t>
            </a:r>
          </a:p>
        </p:txBody>
      </p:sp>
    </p:spTree>
    <p:extLst>
      <p:ext uri="{BB962C8B-B14F-4D97-AF65-F5344CB8AC3E}">
        <p14:creationId xmlns:p14="http://schemas.microsoft.com/office/powerpoint/2010/main" val="400002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NZ" sz="3500" dirty="0">
                <a:solidFill>
                  <a:srgbClr val="FFFFFF"/>
                </a:solidFill>
              </a:rPr>
              <a:t>Roles and Identities (Goffman)</a:t>
            </a:r>
          </a:p>
        </p:txBody>
      </p:sp>
      <p:sp>
        <p:nvSpPr>
          <p:cNvPr id="3" name="Content Placeholder 2"/>
          <p:cNvSpPr>
            <a:spLocks noGrp="1"/>
          </p:cNvSpPr>
          <p:nvPr>
            <p:ph idx="1"/>
          </p:nvPr>
        </p:nvSpPr>
        <p:spPr>
          <a:xfrm>
            <a:off x="914401" y="2057400"/>
            <a:ext cx="7407322" cy="3944155"/>
          </a:xfrm>
        </p:spPr>
        <p:txBody>
          <a:bodyPr anchor="ctr">
            <a:noAutofit/>
          </a:bodyPr>
          <a:lstStyle/>
          <a:p>
            <a:r>
              <a:rPr lang="en-NZ" sz="2400" dirty="0"/>
              <a:t>Goffman distinguished between front stages and back stages. During our everyday life, we spend most of our lives on the front stage, where we get to deliver our lines and perform. </a:t>
            </a:r>
          </a:p>
          <a:p>
            <a:endParaRPr lang="en-NZ" sz="2400" dirty="0"/>
          </a:p>
          <a:p>
            <a:r>
              <a:rPr lang="en-NZ" sz="2400" dirty="0"/>
              <a:t>Sometimes we are allowed to retreat to the back stages of life. In these private areas, we don’t have to act. We can be our real selves. We can also practice and prepare for our return to the front stage.</a:t>
            </a:r>
          </a:p>
          <a:p>
            <a:endParaRPr lang="en-NZ" sz="2400" dirty="0"/>
          </a:p>
        </p:txBody>
      </p:sp>
    </p:spTree>
    <p:extLst>
      <p:ext uri="{BB962C8B-B14F-4D97-AF65-F5344CB8AC3E}">
        <p14:creationId xmlns:p14="http://schemas.microsoft.com/office/powerpoint/2010/main" val="179454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27509" y="723898"/>
            <a:ext cx="4501582" cy="1495425"/>
          </a:xfrm>
        </p:spPr>
        <p:txBody>
          <a:bodyPr>
            <a:normAutofit/>
          </a:bodyPr>
          <a:lstStyle/>
          <a:p>
            <a:r>
              <a:rPr lang="en-US" sz="3000"/>
              <a:t>Post-Structural/postmodern self:</a:t>
            </a:r>
            <a:br>
              <a:rPr lang="en-US" sz="3000"/>
            </a:br>
            <a:endParaRPr lang="en-NZ" sz="3000"/>
          </a:p>
        </p:txBody>
      </p:sp>
      <p:sp>
        <p:nvSpPr>
          <p:cNvPr id="2" name="Content Placeholder 1"/>
          <p:cNvSpPr>
            <a:spLocks noGrp="1"/>
          </p:cNvSpPr>
          <p:nvPr>
            <p:ph idx="1"/>
          </p:nvPr>
        </p:nvSpPr>
        <p:spPr>
          <a:xfrm>
            <a:off x="392284" y="1828800"/>
            <a:ext cx="6154290" cy="3729034"/>
          </a:xfrm>
        </p:spPr>
        <p:txBody>
          <a:bodyPr>
            <a:noAutofit/>
          </a:bodyPr>
          <a:lstStyle/>
          <a:p>
            <a:pPr lvl="0">
              <a:spcBef>
                <a:spcPct val="40000"/>
              </a:spcBef>
              <a:buClr>
                <a:srgbClr val="2DA2BF"/>
              </a:buClr>
            </a:pPr>
            <a:r>
              <a:rPr lang="en-US" sz="2400" dirty="0"/>
              <a:t>Grand ideas of a </a:t>
            </a:r>
            <a:r>
              <a:rPr lang="en-US" sz="2400" dirty="0" err="1"/>
              <a:t>unvisal</a:t>
            </a:r>
            <a:r>
              <a:rPr lang="en-US" sz="2400" dirty="0"/>
              <a:t> self no longer hold true (ideas such as  “mankind”, “human nature” have become seen as simply another set of ideas, often from a western point of view.  </a:t>
            </a:r>
          </a:p>
          <a:p>
            <a:r>
              <a:rPr lang="en-US" sz="2400" dirty="0"/>
              <a:t>For the postmodern self, identity is seen as constructed within a particular social, cultural, historical period (e.g. the self within late stage capitalism)  </a:t>
            </a:r>
          </a:p>
          <a:p>
            <a:r>
              <a:rPr lang="en-US" sz="2400" dirty="0"/>
              <a:t>Hyper reality and the domination of signs. </a:t>
            </a:r>
          </a:p>
          <a:p>
            <a:r>
              <a:rPr lang="en-US" sz="2400" dirty="0"/>
              <a:t>Identity is constantly shifting, it is fluid, it can change any time.</a:t>
            </a:r>
          </a:p>
          <a:p>
            <a:r>
              <a:rPr lang="en-NZ" sz="2400" dirty="0"/>
              <a:t>No longer an I behind the identity. </a:t>
            </a:r>
          </a:p>
          <a:p>
            <a:endParaRPr lang="en-NZ" sz="2400" dirty="0"/>
          </a:p>
        </p:txBody>
      </p:sp>
      <p:pic>
        <p:nvPicPr>
          <p:cNvPr id="5" name="Picture 4" descr="Molecular DNA structure">
            <a:extLst>
              <a:ext uri="{FF2B5EF4-FFF2-40B4-BE49-F238E27FC236}">
                <a16:creationId xmlns:a16="http://schemas.microsoft.com/office/drawing/2014/main" id="{C9A7AD2E-6388-670C-9714-30EFA2A1D607}"/>
              </a:ext>
            </a:extLst>
          </p:cNvPr>
          <p:cNvPicPr>
            <a:picLocks noChangeAspect="1"/>
          </p:cNvPicPr>
          <p:nvPr/>
        </p:nvPicPr>
        <p:blipFill rotWithShape="1">
          <a:blip r:embed="rId2"/>
          <a:srcRect l="26648" r="36906" b="-1"/>
          <a:stretch/>
        </p:blipFill>
        <p:spPr>
          <a:xfrm>
            <a:off x="6553200" y="10"/>
            <a:ext cx="2588513" cy="6857990"/>
          </a:xfrm>
          <a:prstGeom prst="rect">
            <a:avLst/>
          </a:prstGeom>
          <a:effectLst/>
        </p:spPr>
      </p:pic>
    </p:spTree>
    <p:extLst>
      <p:ext uri="{BB962C8B-B14F-4D97-AF65-F5344CB8AC3E}">
        <p14:creationId xmlns:p14="http://schemas.microsoft.com/office/powerpoint/2010/main" val="5380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27509" y="723898"/>
            <a:ext cx="4501582" cy="1495425"/>
          </a:xfrm>
        </p:spPr>
        <p:txBody>
          <a:bodyPr>
            <a:normAutofit/>
          </a:bodyPr>
          <a:lstStyle/>
          <a:p>
            <a:r>
              <a:rPr lang="en-US" sz="3000"/>
              <a:t>Post-Structural/postmodern self:</a:t>
            </a:r>
            <a:br>
              <a:rPr lang="en-US" sz="3000"/>
            </a:br>
            <a:endParaRPr lang="en-NZ" sz="3000"/>
          </a:p>
        </p:txBody>
      </p:sp>
      <p:sp>
        <p:nvSpPr>
          <p:cNvPr id="2" name="Content Placeholder 1"/>
          <p:cNvSpPr>
            <a:spLocks noGrp="1"/>
          </p:cNvSpPr>
          <p:nvPr>
            <p:ph idx="1"/>
          </p:nvPr>
        </p:nvSpPr>
        <p:spPr>
          <a:xfrm>
            <a:off x="392284" y="1828800"/>
            <a:ext cx="6154290" cy="3729034"/>
          </a:xfrm>
        </p:spPr>
        <p:txBody>
          <a:bodyPr>
            <a:noAutofit/>
          </a:bodyPr>
          <a:lstStyle/>
          <a:p>
            <a:r>
              <a:rPr lang="en-NZ" sz="2400" dirty="0"/>
              <a:t>The self is seen as a reflexive project which the individual “works on” in everyday life.</a:t>
            </a:r>
          </a:p>
          <a:p>
            <a:endParaRPr lang="en-NZ" sz="2400" dirty="0"/>
          </a:p>
          <a:p>
            <a:r>
              <a:rPr lang="en-NZ" sz="2400" dirty="0"/>
              <a:t>Optimistic= a world of possibilities</a:t>
            </a:r>
          </a:p>
          <a:p>
            <a:r>
              <a:rPr lang="en-NZ" sz="2400" dirty="0"/>
              <a:t>Pessimistic = others are there for our gratification. The body becomes a “project” onto which we ascribe markers of identity. </a:t>
            </a:r>
          </a:p>
          <a:p>
            <a:r>
              <a:rPr lang="en-NZ" sz="2400" dirty="0"/>
              <a:t>Foucault’s idea’s on knowledge/power, discipline, the gaze. </a:t>
            </a:r>
          </a:p>
          <a:p>
            <a:endParaRPr lang="en-NZ" sz="2400" dirty="0"/>
          </a:p>
        </p:txBody>
      </p:sp>
      <p:pic>
        <p:nvPicPr>
          <p:cNvPr id="5" name="Picture 4" descr="Molecular DNA structure">
            <a:extLst>
              <a:ext uri="{FF2B5EF4-FFF2-40B4-BE49-F238E27FC236}">
                <a16:creationId xmlns:a16="http://schemas.microsoft.com/office/drawing/2014/main" id="{C9A7AD2E-6388-670C-9714-30EFA2A1D607}"/>
              </a:ext>
            </a:extLst>
          </p:cNvPr>
          <p:cNvPicPr>
            <a:picLocks noChangeAspect="1"/>
          </p:cNvPicPr>
          <p:nvPr/>
        </p:nvPicPr>
        <p:blipFill rotWithShape="1">
          <a:blip r:embed="rId2"/>
          <a:srcRect l="26648" r="36906" b="-1"/>
          <a:stretch/>
        </p:blipFill>
        <p:spPr>
          <a:xfrm>
            <a:off x="6553200" y="10"/>
            <a:ext cx="2588513" cy="6857990"/>
          </a:xfrm>
          <a:prstGeom prst="rect">
            <a:avLst/>
          </a:prstGeom>
          <a:effectLst/>
        </p:spPr>
      </p:pic>
    </p:spTree>
    <p:extLst>
      <p:ext uri="{BB962C8B-B14F-4D97-AF65-F5344CB8AC3E}">
        <p14:creationId xmlns:p14="http://schemas.microsoft.com/office/powerpoint/2010/main" val="421029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EF53-6C4A-484F-B0D6-87FCF41C1F31}"/>
              </a:ext>
            </a:extLst>
          </p:cNvPr>
          <p:cNvSpPr>
            <a:spLocks noGrp="1"/>
          </p:cNvSpPr>
          <p:nvPr>
            <p:ph type="title"/>
          </p:nvPr>
        </p:nvSpPr>
        <p:spPr>
          <a:xfrm>
            <a:off x="3724072" y="629266"/>
            <a:ext cx="4939868" cy="1676603"/>
          </a:xfrm>
        </p:spPr>
        <p:txBody>
          <a:bodyPr>
            <a:normAutofit/>
          </a:bodyPr>
          <a:lstStyle/>
          <a:p>
            <a:r>
              <a:rPr lang="en-NZ" sz="4700"/>
              <a:t>The flexible self – Flexible for who?</a:t>
            </a:r>
          </a:p>
        </p:txBody>
      </p:sp>
      <p:pic>
        <p:nvPicPr>
          <p:cNvPr id="6" name="Picture 5">
            <a:extLst>
              <a:ext uri="{FF2B5EF4-FFF2-40B4-BE49-F238E27FC236}">
                <a16:creationId xmlns:a16="http://schemas.microsoft.com/office/drawing/2014/main" id="{CDE71C98-E6E5-FE3F-2FF0-4B88B0430F34}"/>
              </a:ext>
            </a:extLst>
          </p:cNvPr>
          <p:cNvPicPr>
            <a:picLocks noChangeAspect="1"/>
          </p:cNvPicPr>
          <p:nvPr/>
        </p:nvPicPr>
        <p:blipFill rotWithShape="1">
          <a:blip r:embed="rId2"/>
          <a:srcRect l="35826" r="30334" b="-1"/>
          <a:stretch/>
        </p:blipFill>
        <p:spPr>
          <a:xfrm>
            <a:off x="20" y="10"/>
            <a:ext cx="3476673" cy="6857990"/>
          </a:xfrm>
          <a:prstGeom prst="rect">
            <a:avLst/>
          </a:prstGeom>
          <a:effectLst/>
        </p:spPr>
      </p:pic>
      <p:graphicFrame>
        <p:nvGraphicFramePr>
          <p:cNvPr id="5" name="Content Placeholder 2">
            <a:extLst>
              <a:ext uri="{FF2B5EF4-FFF2-40B4-BE49-F238E27FC236}">
                <a16:creationId xmlns:a16="http://schemas.microsoft.com/office/drawing/2014/main" id="{6C2ACEC4-4927-388C-287F-836825945555}"/>
              </a:ext>
            </a:extLst>
          </p:cNvPr>
          <p:cNvGraphicFramePr>
            <a:graphicFrameLocks noGrp="1"/>
          </p:cNvGraphicFramePr>
          <p:nvPr>
            <p:ph idx="1"/>
            <p:extLst>
              <p:ext uri="{D42A27DB-BD31-4B8C-83A1-F6EECF244321}">
                <p14:modId xmlns:p14="http://schemas.microsoft.com/office/powerpoint/2010/main" val="283181491"/>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0161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pPr algn="ctr"/>
            <a:r>
              <a:rPr lang="en-NZ" sz="3500" dirty="0">
                <a:solidFill>
                  <a:srgbClr val="FFFFFF"/>
                </a:solidFill>
              </a:rPr>
              <a:t>Final </a:t>
            </a:r>
            <a:r>
              <a:rPr lang="en-NZ" sz="3500">
                <a:solidFill>
                  <a:srgbClr val="FFFFFF"/>
                </a:solidFill>
              </a:rPr>
              <a:t>notes: Individuality </a:t>
            </a:r>
            <a:r>
              <a:rPr lang="en-NZ" sz="3500" dirty="0">
                <a:solidFill>
                  <a:srgbClr val="FFFFFF"/>
                </a:solidFill>
              </a:rPr>
              <a:t>vs. Individualism </a:t>
            </a:r>
            <a:br>
              <a:rPr lang="en-NZ" sz="3500" dirty="0">
                <a:solidFill>
                  <a:srgbClr val="FFFFFF"/>
                </a:solidFill>
              </a:rPr>
            </a:br>
            <a:r>
              <a:rPr lang="en-NZ" sz="1800" dirty="0">
                <a:solidFill>
                  <a:srgbClr val="FFFFFF"/>
                </a:solidFill>
              </a:rPr>
              <a:t>to point out that these are not the same thing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9483451"/>
              </p:ext>
            </p:extLst>
          </p:nvPr>
        </p:nvGraphicFramePr>
        <p:xfrm>
          <a:off x="304800" y="2273574"/>
          <a:ext cx="8686800" cy="4432028"/>
        </p:xfrm>
        <a:graphic>
          <a:graphicData uri="http://schemas.openxmlformats.org/drawingml/2006/table">
            <a:tbl>
              <a:tblPr firstRow="1" bandRow="1">
                <a:tableStyleId>{5C22544A-7EE6-4342-B048-85BDC9FD1C3A}</a:tableStyleId>
              </a:tblPr>
              <a:tblGrid>
                <a:gridCol w="2687184">
                  <a:extLst>
                    <a:ext uri="{9D8B030D-6E8A-4147-A177-3AD203B41FA5}">
                      <a16:colId xmlns:a16="http://schemas.microsoft.com/office/drawing/2014/main" val="2498308124"/>
                    </a:ext>
                  </a:extLst>
                </a:gridCol>
                <a:gridCol w="3321834">
                  <a:extLst>
                    <a:ext uri="{9D8B030D-6E8A-4147-A177-3AD203B41FA5}">
                      <a16:colId xmlns:a16="http://schemas.microsoft.com/office/drawing/2014/main" val="3598965529"/>
                    </a:ext>
                  </a:extLst>
                </a:gridCol>
                <a:gridCol w="2677782">
                  <a:extLst>
                    <a:ext uri="{9D8B030D-6E8A-4147-A177-3AD203B41FA5}">
                      <a16:colId xmlns:a16="http://schemas.microsoft.com/office/drawing/2014/main" val="989870574"/>
                    </a:ext>
                  </a:extLst>
                </a:gridCol>
              </a:tblGrid>
              <a:tr h="1464156">
                <a:tc>
                  <a:txBody>
                    <a:bodyPr/>
                    <a:lstStyle/>
                    <a:p>
                      <a:endParaRPr lang="en-NZ" sz="2000" dirty="0"/>
                    </a:p>
                  </a:txBody>
                  <a:tcPr marL="67455" marR="67455" marT="33728" marB="3372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NZ" sz="2000" dirty="0"/>
                        <a:t>Individuality (the recognition of difference) </a:t>
                      </a:r>
                    </a:p>
                  </a:txBody>
                  <a:tcPr marL="67455" marR="67455" marT="33728" marB="3372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NZ" sz="2000" dirty="0"/>
                        <a:t>Individualism  (the ideology of the individual) </a:t>
                      </a:r>
                    </a:p>
                    <a:p>
                      <a:endParaRPr lang="en-NZ" sz="2000" dirty="0"/>
                    </a:p>
                  </a:txBody>
                  <a:tcPr marL="67455" marR="67455" marT="33728" marB="33728"/>
                </a:tc>
                <a:extLst>
                  <a:ext uri="{0D108BD9-81ED-4DB2-BD59-A6C34878D82A}">
                    <a16:rowId xmlns:a16="http://schemas.microsoft.com/office/drawing/2014/main" val="896471228"/>
                  </a:ext>
                </a:extLst>
              </a:tr>
              <a:tr h="797086">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NZ" sz="2000"/>
                        <a:t>Includes </a:t>
                      </a:r>
                    </a:p>
                    <a:p>
                      <a:endParaRPr lang="en-NZ" sz="2000"/>
                    </a:p>
                  </a:txBody>
                  <a:tcPr marL="67455" marR="67455" marT="33728" marB="33728"/>
                </a:tc>
                <a:tc>
                  <a:txBody>
                    <a:bodyPr/>
                    <a:lstStyle/>
                    <a:p>
                      <a:r>
                        <a:rPr lang="en-NZ" sz="2000"/>
                        <a:t>Difference </a:t>
                      </a:r>
                    </a:p>
                  </a:txBody>
                  <a:tcPr marL="67455" marR="67455" marT="33728" marB="33728"/>
                </a:tc>
                <a:tc>
                  <a:txBody>
                    <a:bodyPr/>
                    <a:lstStyle/>
                    <a:p>
                      <a:r>
                        <a:rPr lang="en-NZ" sz="2000" dirty="0"/>
                        <a:t>The “Individual” is central  </a:t>
                      </a:r>
                    </a:p>
                  </a:txBody>
                  <a:tcPr marL="67455" marR="67455" marT="33728" marB="33728"/>
                </a:tc>
                <a:extLst>
                  <a:ext uri="{0D108BD9-81ED-4DB2-BD59-A6C34878D82A}">
                    <a16:rowId xmlns:a16="http://schemas.microsoft.com/office/drawing/2014/main" val="149616976"/>
                  </a:ext>
                </a:extLst>
              </a:tr>
              <a:tr h="457900">
                <a:tc>
                  <a:txBody>
                    <a:bodyPr/>
                    <a:lstStyle/>
                    <a:p>
                      <a:endParaRPr lang="en-NZ" sz="2000"/>
                    </a:p>
                  </a:txBody>
                  <a:tcPr marL="67455" marR="67455" marT="33728" marB="33728"/>
                </a:tc>
                <a:tc>
                  <a:txBody>
                    <a:bodyPr/>
                    <a:lstStyle/>
                    <a:p>
                      <a:r>
                        <a:rPr lang="en-NZ" sz="2000"/>
                        <a:t>Autonomy </a:t>
                      </a:r>
                    </a:p>
                  </a:txBody>
                  <a:tcPr marL="67455" marR="67455" marT="33728" marB="33728"/>
                </a:tc>
                <a:tc>
                  <a:txBody>
                    <a:bodyPr/>
                    <a:lstStyle/>
                    <a:p>
                      <a:r>
                        <a:rPr lang="en-NZ" sz="2000" dirty="0"/>
                        <a:t>Individual freedoms</a:t>
                      </a:r>
                      <a:r>
                        <a:rPr lang="en-NZ" sz="2000" baseline="0" dirty="0"/>
                        <a:t> </a:t>
                      </a:r>
                      <a:endParaRPr lang="en-NZ" sz="2000" dirty="0"/>
                    </a:p>
                  </a:txBody>
                  <a:tcPr marL="67455" marR="67455" marT="33728" marB="33728"/>
                </a:tc>
                <a:extLst>
                  <a:ext uri="{0D108BD9-81ED-4DB2-BD59-A6C34878D82A}">
                    <a16:rowId xmlns:a16="http://schemas.microsoft.com/office/drawing/2014/main" val="39650939"/>
                  </a:ext>
                </a:extLst>
              </a:tr>
              <a:tr h="797086">
                <a:tc>
                  <a:txBody>
                    <a:bodyPr/>
                    <a:lstStyle/>
                    <a:p>
                      <a:endParaRPr lang="en-NZ" sz="2000"/>
                    </a:p>
                  </a:txBody>
                  <a:tcPr marL="67455" marR="67455" marT="33728" marB="33728"/>
                </a:tc>
                <a:tc>
                  <a:txBody>
                    <a:bodyPr/>
                    <a:lstStyle/>
                    <a:p>
                      <a:r>
                        <a:rPr lang="en-NZ" sz="2000"/>
                        <a:t>Agency </a:t>
                      </a:r>
                    </a:p>
                  </a:txBody>
                  <a:tcPr marL="67455" marR="67455" marT="33728" marB="33728"/>
                </a:tc>
                <a:tc>
                  <a:txBody>
                    <a:bodyPr/>
                    <a:lstStyle/>
                    <a:p>
                      <a:r>
                        <a:rPr lang="en-NZ" sz="2000" dirty="0"/>
                        <a:t>Individual</a:t>
                      </a:r>
                      <a:r>
                        <a:rPr lang="en-NZ" sz="2000" baseline="0" dirty="0"/>
                        <a:t> rights</a:t>
                      </a:r>
                    </a:p>
                    <a:p>
                      <a:endParaRPr lang="en-NZ" sz="2000" dirty="0"/>
                    </a:p>
                  </a:txBody>
                  <a:tcPr marL="67455" marR="67455" marT="33728" marB="33728"/>
                </a:tc>
                <a:extLst>
                  <a:ext uri="{0D108BD9-81ED-4DB2-BD59-A6C34878D82A}">
                    <a16:rowId xmlns:a16="http://schemas.microsoft.com/office/drawing/2014/main" val="1464632510"/>
                  </a:ext>
                </a:extLst>
              </a:tr>
              <a:tr h="457900">
                <a:tc>
                  <a:txBody>
                    <a:bodyPr/>
                    <a:lstStyle/>
                    <a:p>
                      <a:endParaRPr lang="en-NZ" sz="2000"/>
                    </a:p>
                  </a:txBody>
                  <a:tcPr marL="67455" marR="67455" marT="33728" marB="33728"/>
                </a:tc>
                <a:tc>
                  <a:txBody>
                    <a:bodyPr/>
                    <a:lstStyle/>
                    <a:p>
                      <a:r>
                        <a:rPr lang="en-NZ" sz="2000"/>
                        <a:t>Commonality</a:t>
                      </a:r>
                      <a:r>
                        <a:rPr lang="en-NZ" sz="2000" baseline="0"/>
                        <a:t> of interest</a:t>
                      </a:r>
                      <a:endParaRPr lang="en-NZ" sz="2000"/>
                    </a:p>
                  </a:txBody>
                  <a:tcPr marL="67455" marR="67455" marT="33728" marB="33728"/>
                </a:tc>
                <a:tc>
                  <a:txBody>
                    <a:bodyPr/>
                    <a:lstStyle/>
                    <a:p>
                      <a:r>
                        <a:rPr lang="en-NZ" sz="2000"/>
                        <a:t>Self interest</a:t>
                      </a:r>
                    </a:p>
                  </a:txBody>
                  <a:tcPr marL="67455" marR="67455" marT="33728" marB="33728"/>
                </a:tc>
                <a:extLst>
                  <a:ext uri="{0D108BD9-81ED-4DB2-BD59-A6C34878D82A}">
                    <a16:rowId xmlns:a16="http://schemas.microsoft.com/office/drawing/2014/main" val="1528968195"/>
                  </a:ext>
                </a:extLst>
              </a:tr>
              <a:tr h="457900">
                <a:tc>
                  <a:txBody>
                    <a:bodyPr/>
                    <a:lstStyle/>
                    <a:p>
                      <a:r>
                        <a:rPr lang="en-NZ" sz="2000"/>
                        <a:t>Is seen in contrast to</a:t>
                      </a:r>
                    </a:p>
                  </a:txBody>
                  <a:tcPr marL="67455" marR="67455" marT="33728" marB="3372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NZ" sz="2000" dirty="0"/>
                        <a:t>sameness?/</a:t>
                      </a:r>
                      <a:r>
                        <a:rPr lang="en-NZ" sz="2000" b="1" dirty="0"/>
                        <a:t>conformity</a:t>
                      </a:r>
                    </a:p>
                  </a:txBody>
                  <a:tcPr marL="67455" marR="67455" marT="33728" marB="33728"/>
                </a:tc>
                <a:tc>
                  <a:txBody>
                    <a:bodyPr/>
                    <a:lstStyle/>
                    <a:p>
                      <a:r>
                        <a:rPr lang="en-NZ" sz="2000" dirty="0"/>
                        <a:t>collectivism</a:t>
                      </a:r>
                    </a:p>
                  </a:txBody>
                  <a:tcPr marL="67455" marR="67455" marT="33728" marB="33728"/>
                </a:tc>
                <a:extLst>
                  <a:ext uri="{0D108BD9-81ED-4DB2-BD59-A6C34878D82A}">
                    <a16:rowId xmlns:a16="http://schemas.microsoft.com/office/drawing/2014/main" val="1005663557"/>
                  </a:ext>
                </a:extLst>
              </a:tr>
            </a:tbl>
          </a:graphicData>
        </a:graphic>
      </p:graphicFrame>
    </p:spTree>
    <p:extLst>
      <p:ext uri="{BB962C8B-B14F-4D97-AF65-F5344CB8AC3E}">
        <p14:creationId xmlns:p14="http://schemas.microsoft.com/office/powerpoint/2010/main" val="1116816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C87F8F-D42F-4871-86F2-37D215759D9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14468" r="33531" b="-1"/>
          <a:stretch/>
        </p:blipFill>
        <p:spPr>
          <a:xfrm>
            <a:off x="20" y="1"/>
            <a:ext cx="9143980" cy="6857999"/>
          </a:xfrm>
          <a:prstGeom prst="rect">
            <a:avLst/>
          </a:prstGeom>
        </p:spPr>
      </p:pic>
      <p:sp>
        <p:nvSpPr>
          <p:cNvPr id="2" name="Title 1">
            <a:extLst>
              <a:ext uri="{FF2B5EF4-FFF2-40B4-BE49-F238E27FC236}">
                <a16:creationId xmlns:a16="http://schemas.microsoft.com/office/drawing/2014/main" id="{4CCEE468-1234-4FE0-8FC1-2E64DBBB3D2F}"/>
              </a:ext>
            </a:extLst>
          </p:cNvPr>
          <p:cNvSpPr>
            <a:spLocks noGrp="1"/>
          </p:cNvSpPr>
          <p:nvPr>
            <p:ph type="title"/>
          </p:nvPr>
        </p:nvSpPr>
        <p:spPr>
          <a:xfrm>
            <a:off x="480059" y="853673"/>
            <a:ext cx="3333299" cy="5004794"/>
          </a:xfrm>
        </p:spPr>
        <p:txBody>
          <a:bodyPr vert="horz" lIns="91440" tIns="45720" rIns="91440" bIns="45720" rtlCol="0">
            <a:normAutofit/>
          </a:bodyPr>
          <a:lstStyle/>
          <a:p>
            <a:pPr defTabSz="914400"/>
            <a:r>
              <a:rPr lang="en-US" sz="4700" dirty="0">
                <a:solidFill>
                  <a:srgbClr val="FFFFFF"/>
                </a:solidFill>
              </a:rPr>
              <a:t>Links to practice.</a:t>
            </a:r>
            <a:br>
              <a:rPr lang="en-US" sz="4700" dirty="0">
                <a:solidFill>
                  <a:srgbClr val="FFFFFF"/>
                </a:solidFill>
              </a:rPr>
            </a:br>
            <a:r>
              <a:rPr lang="en-US" sz="4700" dirty="0">
                <a:solidFill>
                  <a:srgbClr val="FFFFFF"/>
                </a:solidFill>
              </a:rPr>
              <a:t>Other selves</a:t>
            </a:r>
          </a:p>
        </p:txBody>
      </p:sp>
      <p:sp>
        <p:nvSpPr>
          <p:cNvPr id="3" name="Content Placeholder 2">
            <a:extLst>
              <a:ext uri="{FF2B5EF4-FFF2-40B4-BE49-F238E27FC236}">
                <a16:creationId xmlns:a16="http://schemas.microsoft.com/office/drawing/2014/main" id="{4D51164D-8831-4060-B083-B43D577DDD4E}"/>
              </a:ext>
            </a:extLst>
          </p:cNvPr>
          <p:cNvSpPr>
            <a:spLocks noGrp="1"/>
          </p:cNvSpPr>
          <p:nvPr>
            <p:ph idx="1"/>
          </p:nvPr>
        </p:nvSpPr>
        <p:spPr>
          <a:xfrm>
            <a:off x="4199312" y="853673"/>
            <a:ext cx="4286250" cy="5004794"/>
          </a:xfrm>
        </p:spPr>
        <p:txBody>
          <a:bodyPr vert="horz" lIns="91440" tIns="45720" rIns="91440" bIns="45720" rtlCol="0" anchor="ctr">
            <a:normAutofit/>
          </a:bodyPr>
          <a:lstStyle/>
          <a:p>
            <a:pPr marL="0" indent="0" defTabSz="914400">
              <a:spcBef>
                <a:spcPts val="1000"/>
              </a:spcBef>
              <a:buNone/>
            </a:pPr>
            <a:r>
              <a:rPr lang="en-US" sz="3600" dirty="0">
                <a:solidFill>
                  <a:srgbClr val="FFFFFF"/>
                </a:solidFill>
              </a:rPr>
              <a:t>How does knowing ones own self help you work with others? </a:t>
            </a:r>
          </a:p>
          <a:p>
            <a:pPr marL="0" indent="0" defTabSz="914400">
              <a:spcBef>
                <a:spcPts val="1000"/>
              </a:spcBef>
              <a:buNone/>
            </a:pPr>
            <a:r>
              <a:rPr lang="en-US" sz="3600" dirty="0">
                <a:solidFill>
                  <a:srgbClr val="FFFFFF"/>
                </a:solidFill>
              </a:rPr>
              <a:t>(in ways that do not “other”)</a:t>
            </a:r>
          </a:p>
        </p:txBody>
      </p:sp>
      <p:sp>
        <p:nvSpPr>
          <p:cNvPr id="17" name="sketch box">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9190" y="493776"/>
            <a:ext cx="4672203" cy="5722227"/>
          </a:xfrm>
          <a:custGeom>
            <a:avLst/>
            <a:gdLst>
              <a:gd name="connsiteX0" fmla="*/ 0 w 4672203"/>
              <a:gd name="connsiteY0" fmla="*/ 0 h 5722227"/>
              <a:gd name="connsiteX1" fmla="*/ 620736 w 4672203"/>
              <a:gd name="connsiteY1" fmla="*/ 0 h 5722227"/>
              <a:gd name="connsiteX2" fmla="*/ 1148027 w 4672203"/>
              <a:gd name="connsiteY2" fmla="*/ 0 h 5722227"/>
              <a:gd name="connsiteX3" fmla="*/ 1908929 w 4672203"/>
              <a:gd name="connsiteY3" fmla="*/ 0 h 5722227"/>
              <a:gd name="connsiteX4" fmla="*/ 2529664 w 4672203"/>
              <a:gd name="connsiteY4" fmla="*/ 0 h 5722227"/>
              <a:gd name="connsiteX5" fmla="*/ 3150400 w 4672203"/>
              <a:gd name="connsiteY5" fmla="*/ 0 h 5722227"/>
              <a:gd name="connsiteX6" fmla="*/ 3911301 w 4672203"/>
              <a:gd name="connsiteY6" fmla="*/ 0 h 5722227"/>
              <a:gd name="connsiteX7" fmla="*/ 4672203 w 4672203"/>
              <a:gd name="connsiteY7" fmla="*/ 0 h 5722227"/>
              <a:gd name="connsiteX8" fmla="*/ 4672203 w 4672203"/>
              <a:gd name="connsiteY8" fmla="*/ 750248 h 5722227"/>
              <a:gd name="connsiteX9" fmla="*/ 4672203 w 4672203"/>
              <a:gd name="connsiteY9" fmla="*/ 1271606 h 5722227"/>
              <a:gd name="connsiteX10" fmla="*/ 4672203 w 4672203"/>
              <a:gd name="connsiteY10" fmla="*/ 1792964 h 5722227"/>
              <a:gd name="connsiteX11" fmla="*/ 4672203 w 4672203"/>
              <a:gd name="connsiteY11" fmla="*/ 2428767 h 5722227"/>
              <a:gd name="connsiteX12" fmla="*/ 4672203 w 4672203"/>
              <a:gd name="connsiteY12" fmla="*/ 3121793 h 5722227"/>
              <a:gd name="connsiteX13" fmla="*/ 4672203 w 4672203"/>
              <a:gd name="connsiteY13" fmla="*/ 3585929 h 5722227"/>
              <a:gd name="connsiteX14" fmla="*/ 4672203 w 4672203"/>
              <a:gd name="connsiteY14" fmla="*/ 4221732 h 5722227"/>
              <a:gd name="connsiteX15" fmla="*/ 4672203 w 4672203"/>
              <a:gd name="connsiteY15" fmla="*/ 4857535 h 5722227"/>
              <a:gd name="connsiteX16" fmla="*/ 4672203 w 4672203"/>
              <a:gd name="connsiteY16" fmla="*/ 5722227 h 5722227"/>
              <a:gd name="connsiteX17" fmla="*/ 3958023 w 4672203"/>
              <a:gd name="connsiteY17" fmla="*/ 5722227 h 5722227"/>
              <a:gd name="connsiteX18" fmla="*/ 3290566 w 4672203"/>
              <a:gd name="connsiteY18" fmla="*/ 5722227 h 5722227"/>
              <a:gd name="connsiteX19" fmla="*/ 2763274 w 4672203"/>
              <a:gd name="connsiteY19" fmla="*/ 5722227 h 5722227"/>
              <a:gd name="connsiteX20" fmla="*/ 2189261 w 4672203"/>
              <a:gd name="connsiteY20" fmla="*/ 5722227 h 5722227"/>
              <a:gd name="connsiteX21" fmla="*/ 1428359 w 4672203"/>
              <a:gd name="connsiteY21" fmla="*/ 5722227 h 5722227"/>
              <a:gd name="connsiteX22" fmla="*/ 760902 w 4672203"/>
              <a:gd name="connsiteY22" fmla="*/ 5722227 h 5722227"/>
              <a:gd name="connsiteX23" fmla="*/ 0 w 4672203"/>
              <a:gd name="connsiteY23" fmla="*/ 5722227 h 5722227"/>
              <a:gd name="connsiteX24" fmla="*/ 0 w 4672203"/>
              <a:gd name="connsiteY24" fmla="*/ 5086424 h 5722227"/>
              <a:gd name="connsiteX25" fmla="*/ 0 w 4672203"/>
              <a:gd name="connsiteY25" fmla="*/ 4622288 h 5722227"/>
              <a:gd name="connsiteX26" fmla="*/ 0 w 4672203"/>
              <a:gd name="connsiteY26" fmla="*/ 4158152 h 5722227"/>
              <a:gd name="connsiteX27" fmla="*/ 0 w 4672203"/>
              <a:gd name="connsiteY27" fmla="*/ 3465126 h 5722227"/>
              <a:gd name="connsiteX28" fmla="*/ 0 w 4672203"/>
              <a:gd name="connsiteY28" fmla="*/ 2943768 h 5722227"/>
              <a:gd name="connsiteX29" fmla="*/ 0 w 4672203"/>
              <a:gd name="connsiteY29" fmla="*/ 2193520 h 5722227"/>
              <a:gd name="connsiteX30" fmla="*/ 0 w 4672203"/>
              <a:gd name="connsiteY30" fmla="*/ 1614940 h 5722227"/>
              <a:gd name="connsiteX31" fmla="*/ 0 w 4672203"/>
              <a:gd name="connsiteY31" fmla="*/ 1150803 h 5722227"/>
              <a:gd name="connsiteX32" fmla="*/ 0 w 4672203"/>
              <a:gd name="connsiteY32"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72203" h="5722227" extrusionOk="0">
                <a:moveTo>
                  <a:pt x="0" y="0"/>
                </a:moveTo>
                <a:cubicBezTo>
                  <a:pt x="164291" y="-17138"/>
                  <a:pt x="364079" y="-16277"/>
                  <a:pt x="620736" y="0"/>
                </a:cubicBezTo>
                <a:cubicBezTo>
                  <a:pt x="877112" y="30781"/>
                  <a:pt x="955007" y="-19859"/>
                  <a:pt x="1148027" y="0"/>
                </a:cubicBezTo>
                <a:cubicBezTo>
                  <a:pt x="1315775" y="34283"/>
                  <a:pt x="1681137" y="15116"/>
                  <a:pt x="1908929" y="0"/>
                </a:cubicBezTo>
                <a:cubicBezTo>
                  <a:pt x="2123528" y="-12231"/>
                  <a:pt x="2330147" y="-13378"/>
                  <a:pt x="2529664" y="0"/>
                </a:cubicBezTo>
                <a:cubicBezTo>
                  <a:pt x="2751874" y="19444"/>
                  <a:pt x="2987378" y="-5265"/>
                  <a:pt x="3150400" y="0"/>
                </a:cubicBezTo>
                <a:cubicBezTo>
                  <a:pt x="3303230" y="-18797"/>
                  <a:pt x="3730292" y="47336"/>
                  <a:pt x="3911301" y="0"/>
                </a:cubicBezTo>
                <a:cubicBezTo>
                  <a:pt x="4066224" y="-65763"/>
                  <a:pt x="4289227" y="-8290"/>
                  <a:pt x="4672203" y="0"/>
                </a:cubicBezTo>
                <a:cubicBezTo>
                  <a:pt x="4681532" y="172239"/>
                  <a:pt x="4686061" y="551755"/>
                  <a:pt x="4672203" y="750248"/>
                </a:cubicBezTo>
                <a:cubicBezTo>
                  <a:pt x="4683284" y="955691"/>
                  <a:pt x="4671783" y="1017109"/>
                  <a:pt x="4672203" y="1271606"/>
                </a:cubicBezTo>
                <a:cubicBezTo>
                  <a:pt x="4685200" y="1541683"/>
                  <a:pt x="4696659" y="1681734"/>
                  <a:pt x="4672203" y="1792964"/>
                </a:cubicBezTo>
                <a:cubicBezTo>
                  <a:pt x="4669090" y="1939504"/>
                  <a:pt x="4700884" y="2284031"/>
                  <a:pt x="4672203" y="2428767"/>
                </a:cubicBezTo>
                <a:cubicBezTo>
                  <a:pt x="4685646" y="2595647"/>
                  <a:pt x="4669373" y="2932161"/>
                  <a:pt x="4672203" y="3121793"/>
                </a:cubicBezTo>
                <a:cubicBezTo>
                  <a:pt x="4655152" y="3295197"/>
                  <a:pt x="4650697" y="3384519"/>
                  <a:pt x="4672203" y="3585929"/>
                </a:cubicBezTo>
                <a:cubicBezTo>
                  <a:pt x="4677072" y="3778564"/>
                  <a:pt x="4660280" y="4076459"/>
                  <a:pt x="4672203" y="4221732"/>
                </a:cubicBezTo>
                <a:cubicBezTo>
                  <a:pt x="4682681" y="4335991"/>
                  <a:pt x="4678891" y="4671069"/>
                  <a:pt x="4672203" y="4857535"/>
                </a:cubicBezTo>
                <a:cubicBezTo>
                  <a:pt x="4607506" y="5123084"/>
                  <a:pt x="4700203" y="5373449"/>
                  <a:pt x="4672203" y="5722227"/>
                </a:cubicBezTo>
                <a:cubicBezTo>
                  <a:pt x="4415816" y="5722583"/>
                  <a:pt x="4310581" y="5737953"/>
                  <a:pt x="3958023" y="5722227"/>
                </a:cubicBezTo>
                <a:cubicBezTo>
                  <a:pt x="3604621" y="5710539"/>
                  <a:pt x="3572043" y="5732929"/>
                  <a:pt x="3290566" y="5722227"/>
                </a:cubicBezTo>
                <a:cubicBezTo>
                  <a:pt x="3006997" y="5716167"/>
                  <a:pt x="2962357" y="5728334"/>
                  <a:pt x="2763274" y="5722227"/>
                </a:cubicBezTo>
                <a:cubicBezTo>
                  <a:pt x="2565017" y="5698201"/>
                  <a:pt x="2354425" y="5709328"/>
                  <a:pt x="2189261" y="5722227"/>
                </a:cubicBezTo>
                <a:cubicBezTo>
                  <a:pt x="2027477" y="5758803"/>
                  <a:pt x="1778060" y="5770608"/>
                  <a:pt x="1428359" y="5722227"/>
                </a:cubicBezTo>
                <a:cubicBezTo>
                  <a:pt x="1071966" y="5691025"/>
                  <a:pt x="981731" y="5716256"/>
                  <a:pt x="760902" y="5722227"/>
                </a:cubicBezTo>
                <a:cubicBezTo>
                  <a:pt x="535503" y="5712543"/>
                  <a:pt x="366250" y="5683021"/>
                  <a:pt x="0" y="5722227"/>
                </a:cubicBezTo>
                <a:cubicBezTo>
                  <a:pt x="44512" y="5552407"/>
                  <a:pt x="-58091" y="5395399"/>
                  <a:pt x="0" y="5086424"/>
                </a:cubicBezTo>
                <a:cubicBezTo>
                  <a:pt x="25269" y="4789697"/>
                  <a:pt x="-355" y="4785594"/>
                  <a:pt x="0" y="4622288"/>
                </a:cubicBezTo>
                <a:cubicBezTo>
                  <a:pt x="14885" y="4441551"/>
                  <a:pt x="-8886" y="4314054"/>
                  <a:pt x="0" y="4158152"/>
                </a:cubicBezTo>
                <a:cubicBezTo>
                  <a:pt x="-6662" y="3977207"/>
                  <a:pt x="61892" y="3666488"/>
                  <a:pt x="0" y="3465126"/>
                </a:cubicBezTo>
                <a:cubicBezTo>
                  <a:pt x="-55768" y="3246834"/>
                  <a:pt x="-5524" y="3103150"/>
                  <a:pt x="0" y="2943768"/>
                </a:cubicBezTo>
                <a:cubicBezTo>
                  <a:pt x="45303" y="2793039"/>
                  <a:pt x="17613" y="2446758"/>
                  <a:pt x="0" y="2193520"/>
                </a:cubicBezTo>
                <a:cubicBezTo>
                  <a:pt x="-6391" y="1954367"/>
                  <a:pt x="-6844" y="1787941"/>
                  <a:pt x="0" y="1614940"/>
                </a:cubicBezTo>
                <a:cubicBezTo>
                  <a:pt x="4924" y="1415283"/>
                  <a:pt x="27559" y="1354182"/>
                  <a:pt x="0" y="1150803"/>
                </a:cubicBezTo>
                <a:cubicBezTo>
                  <a:pt x="25193" y="998767"/>
                  <a:pt x="33410" y="453505"/>
                  <a:pt x="0" y="0"/>
                </a:cubicBezTo>
                <a:close/>
              </a:path>
            </a:pathLst>
          </a:custGeom>
          <a:noFill/>
          <a:ln w="47625">
            <a:solidFill>
              <a:srgbClr val="FFFFFF">
                <a:alpha val="75000"/>
              </a:srgbClr>
            </a:solidFill>
            <a:round/>
            <a:extLst>
              <a:ext uri="{C807C97D-BFC1-408E-A445-0C87EB9F89A2}">
                <ask:lineSketchStyleProps xmlns:ask="http://schemas.microsoft.com/office/drawing/2018/sketchyshapes" sd="1219033472">
                  <a:custGeom>
                    <a:avLst/>
                    <a:gdLst>
                      <a:gd name="connsiteX0" fmla="*/ 0 w 4672203"/>
                      <a:gd name="connsiteY0" fmla="*/ 0 h 5722227"/>
                      <a:gd name="connsiteX1" fmla="*/ 620736 w 4672203"/>
                      <a:gd name="connsiteY1" fmla="*/ 0 h 5722227"/>
                      <a:gd name="connsiteX2" fmla="*/ 1148027 w 4672203"/>
                      <a:gd name="connsiteY2" fmla="*/ 0 h 5722227"/>
                      <a:gd name="connsiteX3" fmla="*/ 1908929 w 4672203"/>
                      <a:gd name="connsiteY3" fmla="*/ 0 h 5722227"/>
                      <a:gd name="connsiteX4" fmla="*/ 2529664 w 4672203"/>
                      <a:gd name="connsiteY4" fmla="*/ 0 h 5722227"/>
                      <a:gd name="connsiteX5" fmla="*/ 3150400 w 4672203"/>
                      <a:gd name="connsiteY5" fmla="*/ 0 h 5722227"/>
                      <a:gd name="connsiteX6" fmla="*/ 3911301 w 4672203"/>
                      <a:gd name="connsiteY6" fmla="*/ 0 h 5722227"/>
                      <a:gd name="connsiteX7" fmla="*/ 4672203 w 4672203"/>
                      <a:gd name="connsiteY7" fmla="*/ 0 h 5722227"/>
                      <a:gd name="connsiteX8" fmla="*/ 4672203 w 4672203"/>
                      <a:gd name="connsiteY8" fmla="*/ 750248 h 5722227"/>
                      <a:gd name="connsiteX9" fmla="*/ 4672203 w 4672203"/>
                      <a:gd name="connsiteY9" fmla="*/ 1271606 h 5722227"/>
                      <a:gd name="connsiteX10" fmla="*/ 4672203 w 4672203"/>
                      <a:gd name="connsiteY10" fmla="*/ 1792964 h 5722227"/>
                      <a:gd name="connsiteX11" fmla="*/ 4672203 w 4672203"/>
                      <a:gd name="connsiteY11" fmla="*/ 2428767 h 5722227"/>
                      <a:gd name="connsiteX12" fmla="*/ 4672203 w 4672203"/>
                      <a:gd name="connsiteY12" fmla="*/ 3121793 h 5722227"/>
                      <a:gd name="connsiteX13" fmla="*/ 4672203 w 4672203"/>
                      <a:gd name="connsiteY13" fmla="*/ 3585929 h 5722227"/>
                      <a:gd name="connsiteX14" fmla="*/ 4672203 w 4672203"/>
                      <a:gd name="connsiteY14" fmla="*/ 4221732 h 5722227"/>
                      <a:gd name="connsiteX15" fmla="*/ 4672203 w 4672203"/>
                      <a:gd name="connsiteY15" fmla="*/ 4857535 h 5722227"/>
                      <a:gd name="connsiteX16" fmla="*/ 4672203 w 4672203"/>
                      <a:gd name="connsiteY16" fmla="*/ 5722227 h 5722227"/>
                      <a:gd name="connsiteX17" fmla="*/ 3958023 w 4672203"/>
                      <a:gd name="connsiteY17" fmla="*/ 5722227 h 5722227"/>
                      <a:gd name="connsiteX18" fmla="*/ 3290566 w 4672203"/>
                      <a:gd name="connsiteY18" fmla="*/ 5722227 h 5722227"/>
                      <a:gd name="connsiteX19" fmla="*/ 2763274 w 4672203"/>
                      <a:gd name="connsiteY19" fmla="*/ 5722227 h 5722227"/>
                      <a:gd name="connsiteX20" fmla="*/ 2189261 w 4672203"/>
                      <a:gd name="connsiteY20" fmla="*/ 5722227 h 5722227"/>
                      <a:gd name="connsiteX21" fmla="*/ 1428359 w 4672203"/>
                      <a:gd name="connsiteY21" fmla="*/ 5722227 h 5722227"/>
                      <a:gd name="connsiteX22" fmla="*/ 760902 w 4672203"/>
                      <a:gd name="connsiteY22" fmla="*/ 5722227 h 5722227"/>
                      <a:gd name="connsiteX23" fmla="*/ 0 w 4672203"/>
                      <a:gd name="connsiteY23" fmla="*/ 5722227 h 5722227"/>
                      <a:gd name="connsiteX24" fmla="*/ 0 w 4672203"/>
                      <a:gd name="connsiteY24" fmla="*/ 5086424 h 5722227"/>
                      <a:gd name="connsiteX25" fmla="*/ 0 w 4672203"/>
                      <a:gd name="connsiteY25" fmla="*/ 4622288 h 5722227"/>
                      <a:gd name="connsiteX26" fmla="*/ 0 w 4672203"/>
                      <a:gd name="connsiteY26" fmla="*/ 4158152 h 5722227"/>
                      <a:gd name="connsiteX27" fmla="*/ 0 w 4672203"/>
                      <a:gd name="connsiteY27" fmla="*/ 3465126 h 5722227"/>
                      <a:gd name="connsiteX28" fmla="*/ 0 w 4672203"/>
                      <a:gd name="connsiteY28" fmla="*/ 2943768 h 5722227"/>
                      <a:gd name="connsiteX29" fmla="*/ 0 w 4672203"/>
                      <a:gd name="connsiteY29" fmla="*/ 2193520 h 5722227"/>
                      <a:gd name="connsiteX30" fmla="*/ 0 w 4672203"/>
                      <a:gd name="connsiteY30" fmla="*/ 1614940 h 5722227"/>
                      <a:gd name="connsiteX31" fmla="*/ 0 w 4672203"/>
                      <a:gd name="connsiteY31" fmla="*/ 1150803 h 5722227"/>
                      <a:gd name="connsiteX32" fmla="*/ 0 w 4672203"/>
                      <a:gd name="connsiteY32"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72203" h="5722227" extrusionOk="0">
                        <a:moveTo>
                          <a:pt x="0" y="0"/>
                        </a:moveTo>
                        <a:cubicBezTo>
                          <a:pt x="186732" y="-3296"/>
                          <a:pt x="388938" y="-25607"/>
                          <a:pt x="620736" y="0"/>
                        </a:cubicBezTo>
                        <a:cubicBezTo>
                          <a:pt x="852534" y="25607"/>
                          <a:pt x="965862" y="-20204"/>
                          <a:pt x="1148027" y="0"/>
                        </a:cubicBezTo>
                        <a:cubicBezTo>
                          <a:pt x="1330192" y="20204"/>
                          <a:pt x="1682800" y="5923"/>
                          <a:pt x="1908929" y="0"/>
                        </a:cubicBezTo>
                        <a:cubicBezTo>
                          <a:pt x="2135058" y="-5923"/>
                          <a:pt x="2320754" y="-17866"/>
                          <a:pt x="2529664" y="0"/>
                        </a:cubicBezTo>
                        <a:cubicBezTo>
                          <a:pt x="2738574" y="17866"/>
                          <a:pt x="2977201" y="15678"/>
                          <a:pt x="3150400" y="0"/>
                        </a:cubicBezTo>
                        <a:cubicBezTo>
                          <a:pt x="3323599" y="-15678"/>
                          <a:pt x="3752275" y="26639"/>
                          <a:pt x="3911301" y="0"/>
                        </a:cubicBezTo>
                        <a:cubicBezTo>
                          <a:pt x="4070327" y="-26639"/>
                          <a:pt x="4307234" y="-33315"/>
                          <a:pt x="4672203" y="0"/>
                        </a:cubicBezTo>
                        <a:cubicBezTo>
                          <a:pt x="4643785" y="151106"/>
                          <a:pt x="4649014" y="542847"/>
                          <a:pt x="4672203" y="750248"/>
                        </a:cubicBezTo>
                        <a:cubicBezTo>
                          <a:pt x="4695392" y="957649"/>
                          <a:pt x="4667099" y="1013278"/>
                          <a:pt x="4672203" y="1271606"/>
                        </a:cubicBezTo>
                        <a:cubicBezTo>
                          <a:pt x="4677307" y="1529934"/>
                          <a:pt x="4696383" y="1678874"/>
                          <a:pt x="4672203" y="1792964"/>
                        </a:cubicBezTo>
                        <a:cubicBezTo>
                          <a:pt x="4648023" y="1907054"/>
                          <a:pt x="4672783" y="2249609"/>
                          <a:pt x="4672203" y="2428767"/>
                        </a:cubicBezTo>
                        <a:cubicBezTo>
                          <a:pt x="4671623" y="2607925"/>
                          <a:pt x="4665079" y="2952359"/>
                          <a:pt x="4672203" y="3121793"/>
                        </a:cubicBezTo>
                        <a:cubicBezTo>
                          <a:pt x="4679327" y="3291227"/>
                          <a:pt x="4662966" y="3392984"/>
                          <a:pt x="4672203" y="3585929"/>
                        </a:cubicBezTo>
                        <a:cubicBezTo>
                          <a:pt x="4681440" y="3778874"/>
                          <a:pt x="4663528" y="4083079"/>
                          <a:pt x="4672203" y="4221732"/>
                        </a:cubicBezTo>
                        <a:cubicBezTo>
                          <a:pt x="4680878" y="4360385"/>
                          <a:pt x="4699354" y="4659120"/>
                          <a:pt x="4672203" y="4857535"/>
                        </a:cubicBezTo>
                        <a:cubicBezTo>
                          <a:pt x="4645052" y="5055950"/>
                          <a:pt x="4688563" y="5364799"/>
                          <a:pt x="4672203" y="5722227"/>
                        </a:cubicBezTo>
                        <a:cubicBezTo>
                          <a:pt x="4416209" y="5713249"/>
                          <a:pt x="4307868" y="5739562"/>
                          <a:pt x="3958023" y="5722227"/>
                        </a:cubicBezTo>
                        <a:cubicBezTo>
                          <a:pt x="3608178" y="5704892"/>
                          <a:pt x="3576363" y="5732699"/>
                          <a:pt x="3290566" y="5722227"/>
                        </a:cubicBezTo>
                        <a:cubicBezTo>
                          <a:pt x="3004769" y="5711755"/>
                          <a:pt x="2964899" y="5726994"/>
                          <a:pt x="2763274" y="5722227"/>
                        </a:cubicBezTo>
                        <a:cubicBezTo>
                          <a:pt x="2561649" y="5717460"/>
                          <a:pt x="2380243" y="5710789"/>
                          <a:pt x="2189261" y="5722227"/>
                        </a:cubicBezTo>
                        <a:cubicBezTo>
                          <a:pt x="1998279" y="5733665"/>
                          <a:pt x="1781759" y="5759437"/>
                          <a:pt x="1428359" y="5722227"/>
                        </a:cubicBezTo>
                        <a:cubicBezTo>
                          <a:pt x="1074959" y="5685017"/>
                          <a:pt x="995764" y="5734876"/>
                          <a:pt x="760902" y="5722227"/>
                        </a:cubicBezTo>
                        <a:cubicBezTo>
                          <a:pt x="526040" y="5709578"/>
                          <a:pt x="366976" y="5698082"/>
                          <a:pt x="0" y="5722227"/>
                        </a:cubicBezTo>
                        <a:cubicBezTo>
                          <a:pt x="13253" y="5532714"/>
                          <a:pt x="-27010" y="5388579"/>
                          <a:pt x="0" y="5086424"/>
                        </a:cubicBezTo>
                        <a:cubicBezTo>
                          <a:pt x="27010" y="4784269"/>
                          <a:pt x="1316" y="4790856"/>
                          <a:pt x="0" y="4622288"/>
                        </a:cubicBezTo>
                        <a:cubicBezTo>
                          <a:pt x="-1316" y="4453720"/>
                          <a:pt x="-17889" y="4329685"/>
                          <a:pt x="0" y="4158152"/>
                        </a:cubicBezTo>
                        <a:cubicBezTo>
                          <a:pt x="17889" y="3986619"/>
                          <a:pt x="29957" y="3697891"/>
                          <a:pt x="0" y="3465126"/>
                        </a:cubicBezTo>
                        <a:cubicBezTo>
                          <a:pt x="-29957" y="3232361"/>
                          <a:pt x="-11215" y="3087732"/>
                          <a:pt x="0" y="2943768"/>
                        </a:cubicBezTo>
                        <a:cubicBezTo>
                          <a:pt x="11215" y="2799804"/>
                          <a:pt x="20310" y="2436665"/>
                          <a:pt x="0" y="2193520"/>
                        </a:cubicBezTo>
                        <a:cubicBezTo>
                          <a:pt x="-20310" y="1950375"/>
                          <a:pt x="1394" y="1814798"/>
                          <a:pt x="0" y="1614940"/>
                        </a:cubicBezTo>
                        <a:cubicBezTo>
                          <a:pt x="-1394" y="1415082"/>
                          <a:pt x="17016" y="1343257"/>
                          <a:pt x="0" y="1150803"/>
                        </a:cubicBezTo>
                        <a:cubicBezTo>
                          <a:pt x="-17016" y="958349"/>
                          <a:pt x="1173" y="3747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88133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references</a:t>
            </a:r>
          </a:p>
        </p:txBody>
      </p:sp>
      <p:sp>
        <p:nvSpPr>
          <p:cNvPr id="3" name="Content Placeholder 2"/>
          <p:cNvSpPr>
            <a:spLocks noGrp="1"/>
          </p:cNvSpPr>
          <p:nvPr>
            <p:ph idx="1"/>
          </p:nvPr>
        </p:nvSpPr>
        <p:spPr>
          <a:xfrm>
            <a:off x="467544" y="1340768"/>
            <a:ext cx="8229600" cy="5145435"/>
          </a:xfrm>
        </p:spPr>
        <p:txBody>
          <a:bodyPr>
            <a:normAutofit/>
          </a:bodyPr>
          <a:lstStyle/>
          <a:p>
            <a:r>
              <a:rPr lang="en-NZ" sz="2000" dirty="0"/>
              <a:t>West-Newman, C. L. &amp; Sullivan, M. (2013). Becoming: Identity. 	In S. </a:t>
            </a:r>
            <a:r>
              <a:rPr lang="en-NZ" sz="2000" dirty="0" err="1"/>
              <a:t>Matthewman</a:t>
            </a:r>
            <a:r>
              <a:rPr lang="en-NZ" sz="2000" dirty="0"/>
              <a:t>, C. L. West-Newman &amp; B. Curtis (Eds.). 	</a:t>
            </a:r>
            <a:r>
              <a:rPr lang="en-NZ" sz="2000" i="1" dirty="0"/>
              <a:t>Being sociological</a:t>
            </a:r>
            <a:r>
              <a:rPr lang="en-NZ" sz="2000" dirty="0"/>
              <a:t>. (pp.101-119).New York: Palgrave 	Macmillan.</a:t>
            </a:r>
          </a:p>
          <a:p>
            <a:r>
              <a:rPr lang="en-NZ" sz="2000" dirty="0"/>
              <a:t>McLennan, G., Ryan, A., &amp; </a:t>
            </a:r>
            <a:r>
              <a:rPr lang="en-NZ" sz="2000" dirty="0" err="1"/>
              <a:t>Spoonley</a:t>
            </a:r>
            <a:r>
              <a:rPr lang="en-NZ" sz="2000" dirty="0"/>
              <a:t>,, P. (2000). </a:t>
            </a:r>
            <a:r>
              <a:rPr lang="en-NZ" sz="2000" i="1" dirty="0"/>
              <a:t>Exploring Society: 	Sociology for New Zealand students</a:t>
            </a:r>
            <a:r>
              <a:rPr lang="en-NZ" sz="2000" dirty="0"/>
              <a:t>. Auckland: Pearson 	Education. </a:t>
            </a:r>
          </a:p>
          <a:p>
            <a:endParaRPr lang="en-NZ" sz="2000" b="1" dirty="0"/>
          </a:p>
          <a:p>
            <a:endParaRPr lang="en-NZ" dirty="0"/>
          </a:p>
        </p:txBody>
      </p:sp>
    </p:spTree>
    <p:extLst>
      <p:ext uri="{BB962C8B-B14F-4D97-AF65-F5344CB8AC3E}">
        <p14:creationId xmlns:p14="http://schemas.microsoft.com/office/powerpoint/2010/main" val="2948511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47450-9F67-F797-87FD-A1842F7089B4}"/>
              </a:ext>
            </a:extLst>
          </p:cNvPr>
          <p:cNvSpPr>
            <a:spLocks noGrp="1"/>
          </p:cNvSpPr>
          <p:nvPr>
            <p:ph type="title"/>
          </p:nvPr>
        </p:nvSpPr>
        <p:spPr>
          <a:xfrm>
            <a:off x="768097" y="-7451"/>
            <a:ext cx="7290054" cy="1499616"/>
          </a:xfrm>
        </p:spPr>
        <p:txBody>
          <a:bodyPr>
            <a:normAutofit/>
          </a:bodyPr>
          <a:lstStyle/>
          <a:p>
            <a:r>
              <a:rPr kumimoji="0" lang="en-NZ" sz="2000" b="1" i="0" u="none" strike="noStrike" kern="1200" cap="none" spc="0" normalizeH="0" baseline="0" noProof="0" dirty="0">
                <a:ln>
                  <a:noFill/>
                </a:ln>
                <a:solidFill>
                  <a:prstClr val="black"/>
                </a:solidFill>
                <a:effectLst/>
                <a:uLnTx/>
                <a:uFillTx/>
                <a:latin typeface="Tw Cen MT" panose="020B0602020104020603"/>
                <a:ea typeface="+mn-ea"/>
                <a:cs typeface="+mn-cs"/>
              </a:rPr>
              <a:t>E </a:t>
            </a:r>
            <a:r>
              <a:rPr kumimoji="0" lang="en-NZ" sz="2000" b="1" i="0" u="none" strike="noStrike" kern="1200" cap="none" spc="0" normalizeH="0" baseline="0" noProof="0" dirty="0" err="1">
                <a:ln>
                  <a:noFill/>
                </a:ln>
                <a:solidFill>
                  <a:prstClr val="black"/>
                </a:solidFill>
                <a:effectLst/>
                <a:uLnTx/>
                <a:uFillTx/>
                <a:latin typeface="Tw Cen MT" panose="020B0602020104020603"/>
                <a:ea typeface="+mn-ea"/>
                <a:cs typeface="+mn-cs"/>
              </a:rPr>
              <a:t>Tū</a:t>
            </a:r>
            <a:r>
              <a:rPr kumimoji="0" lang="en-NZ" sz="2000" b="1" i="0" u="none" strike="noStrike" kern="1200" cap="none" spc="0" normalizeH="0" baseline="0" noProof="0" dirty="0">
                <a:ln>
                  <a:noFill/>
                </a:ln>
                <a:solidFill>
                  <a:prstClr val="black"/>
                </a:solidFill>
                <a:effectLst/>
                <a:uLnTx/>
                <a:uFillTx/>
                <a:latin typeface="Tw Cen MT" panose="020B0602020104020603"/>
                <a:ea typeface="+mn-ea"/>
                <a:cs typeface="+mn-cs"/>
              </a:rPr>
              <a:t> Tāngata - Stand Together | Winner of APRA NZ Best Children's Song 2022</a:t>
            </a:r>
            <a:endParaRPr lang="en-NZ" dirty="0"/>
          </a:p>
        </p:txBody>
      </p:sp>
      <p:sp>
        <p:nvSpPr>
          <p:cNvPr id="3" name="Content Placeholder 2">
            <a:extLst>
              <a:ext uri="{FF2B5EF4-FFF2-40B4-BE49-F238E27FC236}">
                <a16:creationId xmlns:a16="http://schemas.microsoft.com/office/drawing/2014/main" id="{17337FE7-5C28-D1AE-E1B7-3C97E792FE2F}"/>
              </a:ext>
            </a:extLst>
          </p:cNvPr>
          <p:cNvSpPr>
            <a:spLocks noGrp="1"/>
          </p:cNvSpPr>
          <p:nvPr>
            <p:ph idx="1"/>
          </p:nvPr>
        </p:nvSpPr>
        <p:spPr/>
        <p:txBody>
          <a:bodyPr/>
          <a:lstStyle/>
          <a:p>
            <a:br>
              <a:rPr lang="en-NZ" b="1" dirty="0"/>
            </a:br>
            <a:endParaRPr lang="en-NZ" dirty="0"/>
          </a:p>
          <a:p>
            <a:endParaRPr lang="en-NZ" dirty="0"/>
          </a:p>
        </p:txBody>
      </p:sp>
      <p:pic>
        <p:nvPicPr>
          <p:cNvPr id="4" name="Online Media 3" title="E Tū Tāngata - Stand Together | Winner of APRA NZ Best Children's Song 2022">
            <a:hlinkClick r:id="" action="ppaction://media"/>
            <a:extLst>
              <a:ext uri="{FF2B5EF4-FFF2-40B4-BE49-F238E27FC236}">
                <a16:creationId xmlns:a16="http://schemas.microsoft.com/office/drawing/2014/main" id="{29A87180-76B1-7567-5E75-4606EB789C4D}"/>
              </a:ext>
            </a:extLst>
          </p:cNvPr>
          <p:cNvPicPr>
            <a:picLocks noRot="1" noChangeAspect="1"/>
          </p:cNvPicPr>
          <p:nvPr>
            <a:videoFile r:link="rId1"/>
          </p:nvPr>
        </p:nvPicPr>
        <p:blipFill>
          <a:blip r:embed="rId3"/>
          <a:stretch>
            <a:fillRect/>
          </a:stretch>
        </p:blipFill>
        <p:spPr>
          <a:xfrm>
            <a:off x="250927" y="1109133"/>
            <a:ext cx="8777612" cy="4959350"/>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Tree>
    <p:extLst>
      <p:ext uri="{BB962C8B-B14F-4D97-AF65-F5344CB8AC3E}">
        <p14:creationId xmlns:p14="http://schemas.microsoft.com/office/powerpoint/2010/main" val="333167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54"/>
            <a:ext cx="9144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2319A6-687A-2AC1-3B2D-4B1D8C9D967E}"/>
              </a:ext>
            </a:extLst>
          </p:cNvPr>
          <p:cNvSpPr>
            <a:spLocks noGrp="1"/>
          </p:cNvSpPr>
          <p:nvPr>
            <p:ph type="title"/>
          </p:nvPr>
        </p:nvSpPr>
        <p:spPr>
          <a:xfrm>
            <a:off x="3438525" y="-7854"/>
            <a:ext cx="5086350" cy="1338696"/>
          </a:xfrm>
        </p:spPr>
        <p:txBody>
          <a:bodyPr>
            <a:normAutofit/>
          </a:bodyPr>
          <a:lstStyle/>
          <a:p>
            <a:r>
              <a:rPr lang="en-NZ" dirty="0"/>
              <a:t>Key ideas of the week </a:t>
            </a:r>
          </a:p>
        </p:txBody>
      </p:sp>
      <p:pic>
        <p:nvPicPr>
          <p:cNvPr id="5" name="Picture 4" descr="Person with idea concept">
            <a:extLst>
              <a:ext uri="{FF2B5EF4-FFF2-40B4-BE49-F238E27FC236}">
                <a16:creationId xmlns:a16="http://schemas.microsoft.com/office/drawing/2014/main" id="{7D387529-4B20-D67F-9DE9-C58575036328}"/>
              </a:ext>
            </a:extLst>
          </p:cNvPr>
          <p:cNvPicPr>
            <a:picLocks noChangeAspect="1"/>
          </p:cNvPicPr>
          <p:nvPr/>
        </p:nvPicPr>
        <p:blipFill rotWithShape="1">
          <a:blip r:embed="rId2"/>
          <a:srcRect l="40527" r="32064" b="-1"/>
          <a:stretch/>
        </p:blipFill>
        <p:spPr>
          <a:xfrm>
            <a:off x="20" y="10"/>
            <a:ext cx="281604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EF1577B4-5734-9943-9CC6-B60861098EA0}"/>
              </a:ext>
            </a:extLst>
          </p:cNvPr>
          <p:cNvSpPr>
            <a:spLocks noGrp="1"/>
          </p:cNvSpPr>
          <p:nvPr>
            <p:ph idx="1"/>
          </p:nvPr>
        </p:nvSpPr>
        <p:spPr>
          <a:xfrm>
            <a:off x="3124200" y="1143000"/>
            <a:ext cx="5715000" cy="5562600"/>
          </a:xfrm>
        </p:spPr>
        <p:txBody>
          <a:bodyPr anchor="t">
            <a:noAutofit/>
          </a:bodyPr>
          <a:lstStyle/>
          <a:p>
            <a:r>
              <a:rPr lang="en-NZ" sz="2400" dirty="0"/>
              <a:t>Identity is produced in relationships with others. </a:t>
            </a:r>
          </a:p>
          <a:p>
            <a:r>
              <a:rPr lang="en-NZ" sz="2400" dirty="0"/>
              <a:t>The “I” we think of is shaped by ideas from others</a:t>
            </a:r>
          </a:p>
          <a:p>
            <a:r>
              <a:rPr lang="en-NZ" sz="2400" dirty="0"/>
              <a:t>Social ideas (ideologies) become internalised as our own beliefs </a:t>
            </a:r>
          </a:p>
          <a:p>
            <a:pPr lvl="1"/>
            <a:r>
              <a:rPr lang="en-NZ" sz="2400" dirty="0"/>
              <a:t>Society is therefore inside us. </a:t>
            </a:r>
          </a:p>
          <a:p>
            <a:r>
              <a:rPr lang="en-NZ" sz="2400" dirty="0"/>
              <a:t>Structure vs Agency </a:t>
            </a:r>
          </a:p>
          <a:p>
            <a:pPr lvl="1"/>
            <a:r>
              <a:rPr lang="en-NZ" sz="2400" dirty="0"/>
              <a:t>How free are we to be the “I” we wish to be? </a:t>
            </a:r>
          </a:p>
          <a:p>
            <a:pPr lvl="1"/>
            <a:r>
              <a:rPr lang="en-NZ" sz="2400" dirty="0"/>
              <a:t>Is there a limited set of possible Identities? </a:t>
            </a:r>
          </a:p>
          <a:p>
            <a:pPr lvl="1"/>
            <a:r>
              <a:rPr lang="en-NZ" sz="2400" dirty="0"/>
              <a:t>Who places these limits? </a:t>
            </a:r>
          </a:p>
          <a:p>
            <a:pPr lvl="1"/>
            <a:r>
              <a:rPr lang="en-NZ" sz="2400" dirty="0"/>
              <a:t>Who benefits, who is silenced? </a:t>
            </a:r>
          </a:p>
        </p:txBody>
      </p:sp>
    </p:spTree>
    <p:extLst>
      <p:ext uri="{BB962C8B-B14F-4D97-AF65-F5344CB8AC3E}">
        <p14:creationId xmlns:p14="http://schemas.microsoft.com/office/powerpoint/2010/main" val="2048023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B99994-6375-4133-BD3E-33AB3D889FAD}"/>
              </a:ext>
            </a:extLst>
          </p:cNvPr>
          <p:cNvSpPr>
            <a:spLocks noGrp="1"/>
          </p:cNvSpPr>
          <p:nvPr>
            <p:ph type="title"/>
          </p:nvPr>
        </p:nvSpPr>
        <p:spPr>
          <a:xfrm>
            <a:off x="628650" y="620594"/>
            <a:ext cx="7886700" cy="1004594"/>
          </a:xfrm>
        </p:spPr>
        <p:txBody>
          <a:bodyPr>
            <a:normAutofit/>
          </a:bodyPr>
          <a:lstStyle/>
          <a:p>
            <a:pPr algn="ctr"/>
            <a:r>
              <a:rPr lang="en-NZ" dirty="0">
                <a:solidFill>
                  <a:srgbClr val="FFFFFF"/>
                </a:solidFill>
              </a:rPr>
              <a:t>What is the I in Identity</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468831F-0C35-4E32-B425-07D1DA2901B9}"/>
              </a:ext>
            </a:extLst>
          </p:cNvPr>
          <p:cNvGrpSpPr/>
          <p:nvPr/>
        </p:nvGrpSpPr>
        <p:grpSpPr>
          <a:xfrm>
            <a:off x="710162" y="2667000"/>
            <a:ext cx="2222707" cy="2592080"/>
            <a:chOff x="709030" y="2667000"/>
            <a:chExt cx="2222707" cy="2592080"/>
          </a:xfrm>
        </p:grpSpPr>
        <p:sp>
          <p:nvSpPr>
            <p:cNvPr id="8" name="Oval 7">
              <a:extLst>
                <a:ext uri="{FF2B5EF4-FFF2-40B4-BE49-F238E27FC236}">
                  <a16:creationId xmlns:a16="http://schemas.microsoft.com/office/drawing/2014/main" id="{AA64F5F3-73FF-4265-AFC5-3CE9E9A31FAE}"/>
                </a:ext>
              </a:extLst>
            </p:cNvPr>
            <p:cNvSpPr/>
            <p:nvPr/>
          </p:nvSpPr>
          <p:spPr>
            <a:xfrm>
              <a:off x="1158748" y="2667000"/>
              <a:ext cx="1355851" cy="1433892"/>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NZ"/>
            </a:p>
          </p:txBody>
        </p:sp>
        <p:sp>
          <p:nvSpPr>
            <p:cNvPr id="12" name="Freeform: Shape 11">
              <a:extLst>
                <a:ext uri="{FF2B5EF4-FFF2-40B4-BE49-F238E27FC236}">
                  <a16:creationId xmlns:a16="http://schemas.microsoft.com/office/drawing/2014/main" id="{612DAA87-EC43-459A-87C3-3EF5B7B016A3}"/>
                </a:ext>
              </a:extLst>
            </p:cNvPr>
            <p:cNvSpPr/>
            <p:nvPr/>
          </p:nvSpPr>
          <p:spPr>
            <a:xfrm>
              <a:off x="709030" y="4525221"/>
              <a:ext cx="2222707" cy="733859"/>
            </a:xfrm>
            <a:custGeom>
              <a:avLst/>
              <a:gdLst>
                <a:gd name="connsiteX0" fmla="*/ 0 w 2306250"/>
                <a:gd name="connsiteY0" fmla="*/ 0 h 720000"/>
                <a:gd name="connsiteX1" fmla="*/ 2306250 w 2306250"/>
                <a:gd name="connsiteY1" fmla="*/ 0 h 720000"/>
                <a:gd name="connsiteX2" fmla="*/ 2306250 w 2306250"/>
                <a:gd name="connsiteY2" fmla="*/ 720000 h 720000"/>
                <a:gd name="connsiteX3" fmla="*/ 0 w 2306250"/>
                <a:gd name="connsiteY3" fmla="*/ 720000 h 720000"/>
                <a:gd name="connsiteX4" fmla="*/ 0 w 23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250" h="720000">
                  <a:moveTo>
                    <a:pt x="0" y="0"/>
                  </a:moveTo>
                  <a:lnTo>
                    <a:pt x="2306250" y="0"/>
                  </a:lnTo>
                  <a:lnTo>
                    <a:pt x="23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NZ" sz="2400" kern="1200" dirty="0"/>
                <a:t>From the metaphysical to the biological.</a:t>
              </a:r>
              <a:endParaRPr lang="en-US" sz="2400" kern="1200" dirty="0"/>
            </a:p>
          </p:txBody>
        </p:sp>
      </p:grpSp>
      <p:grpSp>
        <p:nvGrpSpPr>
          <p:cNvPr id="22" name="Group 21">
            <a:extLst>
              <a:ext uri="{FF2B5EF4-FFF2-40B4-BE49-F238E27FC236}">
                <a16:creationId xmlns:a16="http://schemas.microsoft.com/office/drawing/2014/main" id="{385C802F-2C96-4DE9-A6C3-D6B3FBE30FB0}"/>
              </a:ext>
            </a:extLst>
          </p:cNvPr>
          <p:cNvGrpSpPr/>
          <p:nvPr/>
        </p:nvGrpSpPr>
        <p:grpSpPr>
          <a:xfrm>
            <a:off x="3420006" y="2667000"/>
            <a:ext cx="2222707" cy="2592080"/>
            <a:chOff x="3418874" y="2667000"/>
            <a:chExt cx="2222707" cy="2592080"/>
          </a:xfrm>
        </p:grpSpPr>
        <p:sp>
          <p:nvSpPr>
            <p:cNvPr id="13" name="Oval 12">
              <a:extLst>
                <a:ext uri="{FF2B5EF4-FFF2-40B4-BE49-F238E27FC236}">
                  <a16:creationId xmlns:a16="http://schemas.microsoft.com/office/drawing/2014/main" id="{B7937A0E-01DB-49B7-81F2-9D0C0FEC641F}"/>
                </a:ext>
              </a:extLst>
            </p:cNvPr>
            <p:cNvSpPr/>
            <p:nvPr/>
          </p:nvSpPr>
          <p:spPr>
            <a:xfrm>
              <a:off x="3868593" y="2667000"/>
              <a:ext cx="1355851" cy="1433892"/>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NZ"/>
            </a:p>
          </p:txBody>
        </p:sp>
        <p:sp>
          <p:nvSpPr>
            <p:cNvPr id="15" name="Freeform: Shape 14">
              <a:extLst>
                <a:ext uri="{FF2B5EF4-FFF2-40B4-BE49-F238E27FC236}">
                  <a16:creationId xmlns:a16="http://schemas.microsoft.com/office/drawing/2014/main" id="{AB1D3F9A-A647-480C-B73D-71107AD748D0}"/>
                </a:ext>
              </a:extLst>
            </p:cNvPr>
            <p:cNvSpPr/>
            <p:nvPr/>
          </p:nvSpPr>
          <p:spPr>
            <a:xfrm>
              <a:off x="3418874" y="4525221"/>
              <a:ext cx="2222707" cy="733859"/>
            </a:xfrm>
            <a:custGeom>
              <a:avLst/>
              <a:gdLst>
                <a:gd name="connsiteX0" fmla="*/ 0 w 2306250"/>
                <a:gd name="connsiteY0" fmla="*/ 0 h 720000"/>
                <a:gd name="connsiteX1" fmla="*/ 2306250 w 2306250"/>
                <a:gd name="connsiteY1" fmla="*/ 0 h 720000"/>
                <a:gd name="connsiteX2" fmla="*/ 2306250 w 2306250"/>
                <a:gd name="connsiteY2" fmla="*/ 720000 h 720000"/>
                <a:gd name="connsiteX3" fmla="*/ 0 w 2306250"/>
                <a:gd name="connsiteY3" fmla="*/ 720000 h 720000"/>
                <a:gd name="connsiteX4" fmla="*/ 0 w 23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250" h="720000">
                  <a:moveTo>
                    <a:pt x="0" y="0"/>
                  </a:moveTo>
                  <a:lnTo>
                    <a:pt x="2306250" y="0"/>
                  </a:lnTo>
                  <a:lnTo>
                    <a:pt x="23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NZ" sz="2400" kern="1200" dirty="0"/>
                <a:t>The mystery of consciousness </a:t>
              </a:r>
            </a:p>
            <a:p>
              <a:pPr marL="0" lvl="0" indent="0" algn="ctr" defTabSz="755650">
                <a:lnSpc>
                  <a:spcPct val="90000"/>
                </a:lnSpc>
                <a:spcBef>
                  <a:spcPct val="0"/>
                </a:spcBef>
                <a:spcAft>
                  <a:spcPct val="35000"/>
                </a:spcAft>
                <a:buNone/>
                <a:defRPr cap="all"/>
              </a:pPr>
              <a:r>
                <a:rPr lang="en-NZ" sz="2400" kern="1200" dirty="0"/>
                <a:t>(how are we an I?)</a:t>
              </a:r>
              <a:endParaRPr lang="en-US" sz="2400" kern="1200" dirty="0"/>
            </a:p>
          </p:txBody>
        </p:sp>
      </p:grpSp>
      <p:grpSp>
        <p:nvGrpSpPr>
          <p:cNvPr id="23" name="Group 22">
            <a:extLst>
              <a:ext uri="{FF2B5EF4-FFF2-40B4-BE49-F238E27FC236}">
                <a16:creationId xmlns:a16="http://schemas.microsoft.com/office/drawing/2014/main" id="{8E5BB6DE-4D5F-48AF-A049-856F61E3A743}"/>
              </a:ext>
            </a:extLst>
          </p:cNvPr>
          <p:cNvGrpSpPr/>
          <p:nvPr/>
        </p:nvGrpSpPr>
        <p:grpSpPr>
          <a:xfrm>
            <a:off x="6128718" y="2667000"/>
            <a:ext cx="2386632" cy="2592080"/>
            <a:chOff x="6128718" y="2667000"/>
            <a:chExt cx="2222707" cy="2592080"/>
          </a:xfrm>
        </p:grpSpPr>
        <p:sp>
          <p:nvSpPr>
            <p:cNvPr id="16" name="Oval 15">
              <a:extLst>
                <a:ext uri="{FF2B5EF4-FFF2-40B4-BE49-F238E27FC236}">
                  <a16:creationId xmlns:a16="http://schemas.microsoft.com/office/drawing/2014/main" id="{86281823-34B4-4D65-8604-551672CE2C3F}"/>
                </a:ext>
              </a:extLst>
            </p:cNvPr>
            <p:cNvSpPr/>
            <p:nvPr/>
          </p:nvSpPr>
          <p:spPr>
            <a:xfrm>
              <a:off x="6578437" y="2667000"/>
              <a:ext cx="1355851" cy="1433892"/>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NZ"/>
            </a:p>
          </p:txBody>
        </p:sp>
        <p:sp>
          <p:nvSpPr>
            <p:cNvPr id="18" name="Freeform: Shape 17">
              <a:extLst>
                <a:ext uri="{FF2B5EF4-FFF2-40B4-BE49-F238E27FC236}">
                  <a16:creationId xmlns:a16="http://schemas.microsoft.com/office/drawing/2014/main" id="{E6990881-E1E1-4C07-B826-4001535D035A}"/>
                </a:ext>
              </a:extLst>
            </p:cNvPr>
            <p:cNvSpPr/>
            <p:nvPr/>
          </p:nvSpPr>
          <p:spPr>
            <a:xfrm>
              <a:off x="6128718" y="4525221"/>
              <a:ext cx="2222707" cy="733859"/>
            </a:xfrm>
            <a:custGeom>
              <a:avLst/>
              <a:gdLst>
                <a:gd name="connsiteX0" fmla="*/ 0 w 2306250"/>
                <a:gd name="connsiteY0" fmla="*/ 0 h 720000"/>
                <a:gd name="connsiteX1" fmla="*/ 2306250 w 2306250"/>
                <a:gd name="connsiteY1" fmla="*/ 0 h 720000"/>
                <a:gd name="connsiteX2" fmla="*/ 2306250 w 2306250"/>
                <a:gd name="connsiteY2" fmla="*/ 720000 h 720000"/>
                <a:gd name="connsiteX3" fmla="*/ 0 w 2306250"/>
                <a:gd name="connsiteY3" fmla="*/ 720000 h 720000"/>
                <a:gd name="connsiteX4" fmla="*/ 0 w 23062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250" h="720000">
                  <a:moveTo>
                    <a:pt x="0" y="0"/>
                  </a:moveTo>
                  <a:lnTo>
                    <a:pt x="2306250" y="0"/>
                  </a:lnTo>
                  <a:lnTo>
                    <a:pt x="23062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NZ" sz="2000" kern="1200" dirty="0"/>
                <a:t>Understanding our experiences </a:t>
              </a:r>
            </a:p>
            <a:p>
              <a:pPr marL="0" lvl="0" indent="0" algn="ctr" defTabSz="755650">
                <a:lnSpc>
                  <a:spcPct val="90000"/>
                </a:lnSpc>
                <a:spcBef>
                  <a:spcPct val="0"/>
                </a:spcBef>
                <a:spcAft>
                  <a:spcPct val="35000"/>
                </a:spcAft>
                <a:buNone/>
                <a:defRPr cap="all"/>
              </a:pPr>
              <a:r>
                <a:rPr lang="en-NZ" sz="2000" kern="1200" dirty="0"/>
                <a:t>(self Reflection </a:t>
              </a:r>
              <a:r>
                <a:rPr lang="en-NZ" sz="2000" kern="1200" dirty="0" err="1"/>
                <a:t>v.s</a:t>
              </a:r>
              <a:r>
                <a:rPr lang="en-NZ" sz="2000" kern="1200" dirty="0"/>
                <a:t>. unconscious processes) </a:t>
              </a:r>
              <a:endParaRPr lang="en-US" sz="2000" kern="1200" dirty="0"/>
            </a:p>
          </p:txBody>
        </p:sp>
      </p:grpSp>
      <p:sp>
        <p:nvSpPr>
          <p:cNvPr id="10" name="Rectangle 9" descr="Solar system">
            <a:extLst>
              <a:ext uri="{FF2B5EF4-FFF2-40B4-BE49-F238E27FC236}">
                <a16:creationId xmlns:a16="http://schemas.microsoft.com/office/drawing/2014/main" id="{E55B9BB3-693B-4D5F-86AD-03D747310729}"/>
              </a:ext>
            </a:extLst>
          </p:cNvPr>
          <p:cNvSpPr/>
          <p:nvPr/>
        </p:nvSpPr>
        <p:spPr>
          <a:xfrm>
            <a:off x="1438614" y="2978354"/>
            <a:ext cx="777947" cy="82272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NZ"/>
          </a:p>
        </p:txBody>
      </p:sp>
      <p:sp>
        <p:nvSpPr>
          <p:cNvPr id="14" name="Rectangle 13" descr="Confused Person">
            <a:extLst>
              <a:ext uri="{FF2B5EF4-FFF2-40B4-BE49-F238E27FC236}">
                <a16:creationId xmlns:a16="http://schemas.microsoft.com/office/drawing/2014/main" id="{0ED3E53D-BD8B-4C68-B620-D291F3B7D5CA}"/>
              </a:ext>
            </a:extLst>
          </p:cNvPr>
          <p:cNvSpPr/>
          <p:nvPr/>
        </p:nvSpPr>
        <p:spPr>
          <a:xfrm>
            <a:off x="4168406" y="2978354"/>
            <a:ext cx="777947" cy="82272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NZ"/>
          </a:p>
        </p:txBody>
      </p:sp>
      <p:sp>
        <p:nvSpPr>
          <p:cNvPr id="17" name="Rectangle 16" descr="Head with Gears">
            <a:extLst>
              <a:ext uri="{FF2B5EF4-FFF2-40B4-BE49-F238E27FC236}">
                <a16:creationId xmlns:a16="http://schemas.microsoft.com/office/drawing/2014/main" id="{5AF04F86-D485-4768-815F-85BE483C5563}"/>
              </a:ext>
            </a:extLst>
          </p:cNvPr>
          <p:cNvSpPr/>
          <p:nvPr/>
        </p:nvSpPr>
        <p:spPr>
          <a:xfrm>
            <a:off x="6878250" y="2978354"/>
            <a:ext cx="777947" cy="82272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NZ"/>
          </a:p>
        </p:txBody>
      </p:sp>
    </p:spTree>
    <p:extLst>
      <p:ext uri="{BB962C8B-B14F-4D97-AF65-F5344CB8AC3E}">
        <p14:creationId xmlns:p14="http://schemas.microsoft.com/office/powerpoint/2010/main" val="284009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65665"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F6306-8C50-4AAF-89A4-197B0D174603}"/>
              </a:ext>
            </a:extLst>
          </p:cNvPr>
          <p:cNvSpPr>
            <a:spLocks noGrp="1"/>
          </p:cNvSpPr>
          <p:nvPr>
            <p:ph type="title"/>
          </p:nvPr>
        </p:nvSpPr>
        <p:spPr>
          <a:xfrm>
            <a:off x="445770" y="1209086"/>
            <a:ext cx="2907636" cy="4064925"/>
          </a:xfrm>
        </p:spPr>
        <p:txBody>
          <a:bodyPr anchor="ctr">
            <a:normAutofit/>
          </a:bodyPr>
          <a:lstStyle/>
          <a:p>
            <a:r>
              <a:rPr lang="en-NZ" sz="3400"/>
              <a:t>Subject/Object</a:t>
            </a: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569464"/>
            <a:ext cx="181579"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9144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A1A531C-26A4-53B7-3E6B-31F4C539C973}"/>
              </a:ext>
            </a:extLst>
          </p:cNvPr>
          <p:cNvGraphicFramePr>
            <a:graphicFrameLocks noGrp="1"/>
          </p:cNvGraphicFramePr>
          <p:nvPr>
            <p:ph idx="1"/>
            <p:extLst>
              <p:ext uri="{D42A27DB-BD31-4B8C-83A1-F6EECF244321}">
                <p14:modId xmlns:p14="http://schemas.microsoft.com/office/powerpoint/2010/main" val="1406434933"/>
              </p:ext>
            </p:extLst>
          </p:nvPr>
        </p:nvGraphicFramePr>
        <p:xfrm>
          <a:off x="4210812" y="457200"/>
          <a:ext cx="4588002"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378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992F5582-E767-464A-8DC1-F143C6F0EE63}"/>
              </a:ext>
            </a:extLst>
          </p:cNvPr>
          <p:cNvSpPr>
            <a:spLocks noGrp="1"/>
          </p:cNvSpPr>
          <p:nvPr>
            <p:ph type="title"/>
          </p:nvPr>
        </p:nvSpPr>
        <p:spPr>
          <a:xfrm>
            <a:off x="1028699" y="294538"/>
            <a:ext cx="7421963" cy="1033669"/>
          </a:xfrm>
        </p:spPr>
        <p:txBody>
          <a:bodyPr>
            <a:normAutofit/>
          </a:bodyPr>
          <a:lstStyle/>
          <a:p>
            <a:r>
              <a:rPr lang="en-NZ" sz="3500" dirty="0">
                <a:solidFill>
                  <a:srgbClr val="FFFFFF"/>
                </a:solidFill>
              </a:rPr>
              <a:t>Group discussion: To start us thinking</a:t>
            </a:r>
          </a:p>
        </p:txBody>
      </p:sp>
      <p:sp>
        <p:nvSpPr>
          <p:cNvPr id="7" name="Freeform: Shape 6">
            <a:extLst>
              <a:ext uri="{FF2B5EF4-FFF2-40B4-BE49-F238E27FC236}">
                <a16:creationId xmlns:a16="http://schemas.microsoft.com/office/drawing/2014/main" id="{18814FBE-6E49-4079-BD4F-568F2030BE1A}"/>
              </a:ext>
            </a:extLst>
          </p:cNvPr>
          <p:cNvSpPr/>
          <p:nvPr/>
        </p:nvSpPr>
        <p:spPr>
          <a:xfrm>
            <a:off x="223624" y="1863866"/>
            <a:ext cx="3783522" cy="3707755"/>
          </a:xfrm>
          <a:custGeom>
            <a:avLst/>
            <a:gdLst>
              <a:gd name="connsiteX0" fmla="*/ 0 w 3153909"/>
              <a:gd name="connsiteY0" fmla="*/ 1576955 h 3153909"/>
              <a:gd name="connsiteX1" fmla="*/ 1576955 w 3153909"/>
              <a:gd name="connsiteY1" fmla="*/ 0 h 3153909"/>
              <a:gd name="connsiteX2" fmla="*/ 3153910 w 3153909"/>
              <a:gd name="connsiteY2" fmla="*/ 1576955 h 3153909"/>
              <a:gd name="connsiteX3" fmla="*/ 1576955 w 3153909"/>
              <a:gd name="connsiteY3" fmla="*/ 3153910 h 3153909"/>
              <a:gd name="connsiteX4" fmla="*/ 0 w 3153909"/>
              <a:gd name="connsiteY4" fmla="*/ 1576955 h 3153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3909" h="3153909">
                <a:moveTo>
                  <a:pt x="0" y="1576955"/>
                </a:moveTo>
                <a:cubicBezTo>
                  <a:pt x="0" y="706027"/>
                  <a:pt x="706027" y="0"/>
                  <a:pt x="1576955" y="0"/>
                </a:cubicBezTo>
                <a:cubicBezTo>
                  <a:pt x="2447883" y="0"/>
                  <a:pt x="3153910" y="706027"/>
                  <a:pt x="3153910" y="1576955"/>
                </a:cubicBezTo>
                <a:cubicBezTo>
                  <a:pt x="3153910" y="2447883"/>
                  <a:pt x="2447883" y="3153910"/>
                  <a:pt x="1576955" y="3153910"/>
                </a:cubicBezTo>
                <a:cubicBezTo>
                  <a:pt x="706027" y="3153910"/>
                  <a:pt x="0" y="2447883"/>
                  <a:pt x="0" y="1576955"/>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84739" tIns="484739" rIns="484739" bIns="484739" numCol="1" spcCol="1270" anchor="ctr" anchorCtr="0">
            <a:noAutofit/>
          </a:bodyPr>
          <a:lstStyle/>
          <a:p>
            <a:pPr marL="0" lvl="0" indent="0" algn="ctr" defTabSz="800100">
              <a:lnSpc>
                <a:spcPct val="90000"/>
              </a:lnSpc>
              <a:spcBef>
                <a:spcPct val="0"/>
              </a:spcBef>
              <a:spcAft>
                <a:spcPct val="35000"/>
              </a:spcAft>
              <a:buNone/>
            </a:pPr>
            <a:r>
              <a:rPr lang="en-NZ" sz="2200" kern="1200" dirty="0"/>
              <a:t>Identity </a:t>
            </a:r>
          </a:p>
          <a:p>
            <a:pPr lvl="0" algn="ctr" defTabSz="800100">
              <a:lnSpc>
                <a:spcPct val="90000"/>
              </a:lnSpc>
              <a:spcBef>
                <a:spcPct val="0"/>
              </a:spcBef>
              <a:spcAft>
                <a:spcPct val="35000"/>
              </a:spcAft>
            </a:pPr>
            <a:r>
              <a:rPr lang="en-NZ" sz="2200" kern="1200" dirty="0"/>
              <a:t>(my identity</a:t>
            </a:r>
            <a:r>
              <a:rPr lang="en-NZ" sz="2200" dirty="0"/>
              <a:t>, your identity, our </a:t>
            </a:r>
            <a:r>
              <a:rPr lang="en-NZ" sz="2200" kern="1200" dirty="0"/>
              <a:t>identities,) </a:t>
            </a:r>
          </a:p>
          <a:p>
            <a:pPr marL="0" lvl="0" indent="0" algn="ctr" defTabSz="800100">
              <a:lnSpc>
                <a:spcPct val="90000"/>
              </a:lnSpc>
              <a:spcBef>
                <a:spcPct val="0"/>
              </a:spcBef>
              <a:spcAft>
                <a:spcPct val="35000"/>
              </a:spcAft>
              <a:buNone/>
            </a:pPr>
            <a:r>
              <a:rPr lang="en-NZ" sz="2200" kern="1200" dirty="0"/>
              <a:t>is shaped by multiple factors. </a:t>
            </a:r>
          </a:p>
          <a:p>
            <a:pPr marL="0" lvl="0" indent="0" algn="ctr" defTabSz="800100">
              <a:lnSpc>
                <a:spcPct val="90000"/>
              </a:lnSpc>
              <a:spcBef>
                <a:spcPct val="0"/>
              </a:spcBef>
              <a:spcAft>
                <a:spcPct val="35000"/>
              </a:spcAft>
              <a:buNone/>
            </a:pPr>
            <a:r>
              <a:rPr lang="en-NZ" sz="2200" kern="1200" dirty="0"/>
              <a:t>Personal factors</a:t>
            </a:r>
          </a:p>
          <a:p>
            <a:pPr marL="0" lvl="0" indent="0" algn="ctr" defTabSz="800100">
              <a:lnSpc>
                <a:spcPct val="90000"/>
              </a:lnSpc>
              <a:spcBef>
                <a:spcPct val="0"/>
              </a:spcBef>
              <a:spcAft>
                <a:spcPct val="35000"/>
              </a:spcAft>
              <a:buNone/>
            </a:pPr>
            <a:r>
              <a:rPr lang="en-NZ" sz="2200" dirty="0"/>
              <a:t>Social factors </a:t>
            </a:r>
            <a:r>
              <a:rPr lang="en-NZ" sz="2200" kern="1200" dirty="0"/>
              <a:t> </a:t>
            </a:r>
          </a:p>
          <a:p>
            <a:pPr marL="0" lvl="0" indent="0" algn="ctr" defTabSz="800100">
              <a:lnSpc>
                <a:spcPct val="90000"/>
              </a:lnSpc>
              <a:spcBef>
                <a:spcPct val="0"/>
              </a:spcBef>
              <a:spcAft>
                <a:spcPct val="35000"/>
              </a:spcAft>
              <a:buNone/>
            </a:pPr>
            <a:r>
              <a:rPr lang="en-NZ" sz="2200" kern="1200" dirty="0"/>
              <a:t>Historical factors </a:t>
            </a:r>
            <a:endParaRPr lang="en-US" sz="2200" kern="1200" dirty="0"/>
          </a:p>
        </p:txBody>
      </p:sp>
      <p:sp>
        <p:nvSpPr>
          <p:cNvPr id="8" name="Isosceles Triangle 7">
            <a:extLst>
              <a:ext uri="{FF2B5EF4-FFF2-40B4-BE49-F238E27FC236}">
                <a16:creationId xmlns:a16="http://schemas.microsoft.com/office/drawing/2014/main" id="{9492C298-ACD4-4E24-81A0-AE808F83BC85}"/>
              </a:ext>
            </a:extLst>
          </p:cNvPr>
          <p:cNvSpPr/>
          <p:nvPr/>
        </p:nvSpPr>
        <p:spPr>
          <a:xfrm rot="5400000">
            <a:off x="4043720" y="3583400"/>
            <a:ext cx="1103868" cy="835786"/>
          </a:xfrm>
          <a:prstGeom prst="triangle">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NZ"/>
          </a:p>
        </p:txBody>
      </p:sp>
      <p:sp>
        <p:nvSpPr>
          <p:cNvPr id="16" name="Freeform: Shape 15">
            <a:extLst>
              <a:ext uri="{FF2B5EF4-FFF2-40B4-BE49-F238E27FC236}">
                <a16:creationId xmlns:a16="http://schemas.microsoft.com/office/drawing/2014/main" id="{D6BE0A7D-F2FA-45F1-AED3-35266EDA1C72}"/>
              </a:ext>
            </a:extLst>
          </p:cNvPr>
          <p:cNvSpPr/>
          <p:nvPr/>
        </p:nvSpPr>
        <p:spPr>
          <a:xfrm>
            <a:off x="5105400" y="1863867"/>
            <a:ext cx="3783522" cy="3707755"/>
          </a:xfrm>
          <a:custGeom>
            <a:avLst/>
            <a:gdLst>
              <a:gd name="connsiteX0" fmla="*/ 0 w 3153909"/>
              <a:gd name="connsiteY0" fmla="*/ 1576955 h 3153909"/>
              <a:gd name="connsiteX1" fmla="*/ 1576955 w 3153909"/>
              <a:gd name="connsiteY1" fmla="*/ 0 h 3153909"/>
              <a:gd name="connsiteX2" fmla="*/ 3153910 w 3153909"/>
              <a:gd name="connsiteY2" fmla="*/ 1576955 h 3153909"/>
              <a:gd name="connsiteX3" fmla="*/ 1576955 w 3153909"/>
              <a:gd name="connsiteY3" fmla="*/ 3153910 h 3153909"/>
              <a:gd name="connsiteX4" fmla="*/ 0 w 3153909"/>
              <a:gd name="connsiteY4" fmla="*/ 1576955 h 3153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3909" h="3153909">
                <a:moveTo>
                  <a:pt x="0" y="1576955"/>
                </a:moveTo>
                <a:cubicBezTo>
                  <a:pt x="0" y="706027"/>
                  <a:pt x="706027" y="0"/>
                  <a:pt x="1576955" y="0"/>
                </a:cubicBezTo>
                <a:cubicBezTo>
                  <a:pt x="2447883" y="0"/>
                  <a:pt x="3153910" y="706027"/>
                  <a:pt x="3153910" y="1576955"/>
                </a:cubicBezTo>
                <a:cubicBezTo>
                  <a:pt x="3153910" y="2447883"/>
                  <a:pt x="2447883" y="3153910"/>
                  <a:pt x="1576955" y="3153910"/>
                </a:cubicBezTo>
                <a:cubicBezTo>
                  <a:pt x="706027" y="3153910"/>
                  <a:pt x="0" y="2447883"/>
                  <a:pt x="0" y="1576955"/>
                </a:cubicBezTo>
                <a:close/>
              </a:path>
            </a:pathLst>
          </a:custGeom>
        </p:spPr>
        <p:style>
          <a:lnRef idx="2">
            <a:schemeClr val="lt1">
              <a:hueOff val="0"/>
              <a:satOff val="0"/>
              <a:lumOff val="0"/>
              <a:alphaOff val="0"/>
            </a:schemeClr>
          </a:lnRef>
          <a:fillRef idx="1">
            <a:schemeClr val="accent5">
              <a:hueOff val="-360011"/>
              <a:satOff val="-17245"/>
              <a:lumOff val="-14117"/>
              <a:alphaOff val="0"/>
            </a:schemeClr>
          </a:fillRef>
          <a:effectRef idx="0">
            <a:schemeClr val="accent5">
              <a:hueOff val="-360011"/>
              <a:satOff val="-17245"/>
              <a:lumOff val="-14117"/>
              <a:alphaOff val="0"/>
            </a:schemeClr>
          </a:effectRef>
          <a:fontRef idx="minor">
            <a:schemeClr val="lt1"/>
          </a:fontRef>
        </p:style>
        <p:txBody>
          <a:bodyPr spcFirstLastPara="0" vert="horz" wrap="square" lIns="484739" tIns="484739" rIns="484739" bIns="484739" numCol="1" spcCol="1270" anchor="ctr" anchorCtr="0">
            <a:noAutofit/>
          </a:bodyPr>
          <a:lstStyle/>
          <a:p>
            <a:pPr marL="0" lvl="0" indent="0" algn="ctr" defTabSz="800100">
              <a:lnSpc>
                <a:spcPct val="90000"/>
              </a:lnSpc>
              <a:spcBef>
                <a:spcPct val="0"/>
              </a:spcBef>
              <a:spcAft>
                <a:spcPct val="35000"/>
              </a:spcAft>
              <a:buNone/>
            </a:pPr>
            <a:r>
              <a:rPr lang="en-NZ" sz="2800" kern="1200" dirty="0"/>
              <a:t>In groups: discuss</a:t>
            </a:r>
          </a:p>
          <a:p>
            <a:pPr marL="0" lvl="0" indent="0" algn="ctr" defTabSz="800100">
              <a:lnSpc>
                <a:spcPct val="90000"/>
              </a:lnSpc>
              <a:spcBef>
                <a:spcPct val="0"/>
              </a:spcBef>
              <a:spcAft>
                <a:spcPct val="35000"/>
              </a:spcAft>
              <a:buNone/>
            </a:pPr>
            <a:r>
              <a:rPr lang="en-NZ" sz="2800" kern="1200" dirty="0"/>
              <a:t>What has shaped your identities </a:t>
            </a:r>
            <a:endParaRPr lang="en-US" sz="2800" kern="1200" dirty="0"/>
          </a:p>
        </p:txBody>
      </p:sp>
    </p:spTree>
    <p:extLst>
      <p:ext uri="{BB962C8B-B14F-4D97-AF65-F5344CB8AC3E}">
        <p14:creationId xmlns:p14="http://schemas.microsoft.com/office/powerpoint/2010/main" val="40019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6"/>
            <a:ext cx="7886700" cy="402983"/>
          </a:xfrm>
        </p:spPr>
        <p:txBody>
          <a:bodyPr>
            <a:normAutofit fontScale="90000"/>
          </a:bodyPr>
          <a:lstStyle/>
          <a:p>
            <a:pPr algn="ctr"/>
            <a:r>
              <a:rPr lang="en-NZ" sz="4400" dirty="0"/>
              <a:t>Social Influences on identity  </a:t>
            </a:r>
          </a:p>
        </p:txBody>
      </p:sp>
      <p:sp>
        <p:nvSpPr>
          <p:cNvPr id="5" name="Freeform: Shape 4">
            <a:extLst>
              <a:ext uri="{FF2B5EF4-FFF2-40B4-BE49-F238E27FC236}">
                <a16:creationId xmlns:a16="http://schemas.microsoft.com/office/drawing/2014/main" id="{D163B778-6705-4F68-9E9C-BA3EE935AC55}"/>
              </a:ext>
            </a:extLst>
          </p:cNvPr>
          <p:cNvSpPr/>
          <p:nvPr/>
        </p:nvSpPr>
        <p:spPr>
          <a:xfrm>
            <a:off x="3683013" y="4398132"/>
            <a:ext cx="1777973" cy="1777973"/>
          </a:xfrm>
          <a:custGeom>
            <a:avLst/>
            <a:gdLst>
              <a:gd name="connsiteX0" fmla="*/ 0 w 1777973"/>
              <a:gd name="connsiteY0" fmla="*/ 888987 h 1777973"/>
              <a:gd name="connsiteX1" fmla="*/ 888987 w 1777973"/>
              <a:gd name="connsiteY1" fmla="*/ 0 h 1777973"/>
              <a:gd name="connsiteX2" fmla="*/ 1777974 w 1777973"/>
              <a:gd name="connsiteY2" fmla="*/ 888987 h 1777973"/>
              <a:gd name="connsiteX3" fmla="*/ 888987 w 1777973"/>
              <a:gd name="connsiteY3" fmla="*/ 1777974 h 1777973"/>
              <a:gd name="connsiteX4" fmla="*/ 0 w 1777973"/>
              <a:gd name="connsiteY4" fmla="*/ 888987 h 177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973" h="1777973">
                <a:moveTo>
                  <a:pt x="0" y="888987"/>
                </a:moveTo>
                <a:cubicBezTo>
                  <a:pt x="0" y="398013"/>
                  <a:pt x="398013" y="0"/>
                  <a:pt x="888987" y="0"/>
                </a:cubicBezTo>
                <a:cubicBezTo>
                  <a:pt x="1379961" y="0"/>
                  <a:pt x="1777974" y="398013"/>
                  <a:pt x="1777974" y="888987"/>
                </a:cubicBezTo>
                <a:cubicBezTo>
                  <a:pt x="1777974" y="1379961"/>
                  <a:pt x="1379961" y="1777974"/>
                  <a:pt x="888987" y="1777974"/>
                </a:cubicBezTo>
                <a:cubicBezTo>
                  <a:pt x="398013" y="1777974"/>
                  <a:pt x="0" y="1379961"/>
                  <a:pt x="0" y="88898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9428" tIns="279428" rIns="279428" bIns="279428" numCol="1" spcCol="1270" anchor="ctr" anchorCtr="0">
            <a:noAutofit/>
          </a:bodyPr>
          <a:lstStyle/>
          <a:p>
            <a:pPr marL="0" lvl="0" indent="0" algn="ctr" defTabSz="1333500">
              <a:lnSpc>
                <a:spcPct val="90000"/>
              </a:lnSpc>
              <a:spcBef>
                <a:spcPct val="0"/>
              </a:spcBef>
              <a:spcAft>
                <a:spcPct val="35000"/>
              </a:spcAft>
              <a:buNone/>
            </a:pPr>
            <a:r>
              <a:rPr lang="en-US" sz="3000" kern="1200" dirty="0"/>
              <a:t>identity</a:t>
            </a:r>
          </a:p>
        </p:txBody>
      </p:sp>
      <p:sp>
        <p:nvSpPr>
          <p:cNvPr id="6" name="Arrow: Left 5">
            <a:extLst>
              <a:ext uri="{FF2B5EF4-FFF2-40B4-BE49-F238E27FC236}">
                <a16:creationId xmlns:a16="http://schemas.microsoft.com/office/drawing/2014/main" id="{8F2C8FE7-518D-421D-8730-6097CF767D96}"/>
              </a:ext>
            </a:extLst>
          </p:cNvPr>
          <p:cNvSpPr/>
          <p:nvPr/>
        </p:nvSpPr>
        <p:spPr>
          <a:xfrm rot="10800000">
            <a:off x="1609195" y="5033757"/>
            <a:ext cx="1959757" cy="50672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NZ"/>
          </a:p>
        </p:txBody>
      </p:sp>
      <p:sp>
        <p:nvSpPr>
          <p:cNvPr id="7" name="Freeform: Shape 6">
            <a:extLst>
              <a:ext uri="{FF2B5EF4-FFF2-40B4-BE49-F238E27FC236}">
                <a16:creationId xmlns:a16="http://schemas.microsoft.com/office/drawing/2014/main" id="{8A4DB5F9-E17B-459F-9C16-2A9CF1F4AA92}"/>
              </a:ext>
            </a:extLst>
          </p:cNvPr>
          <p:cNvSpPr/>
          <p:nvPr/>
        </p:nvSpPr>
        <p:spPr>
          <a:xfrm>
            <a:off x="986904" y="4789286"/>
            <a:ext cx="1244581" cy="995665"/>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gender</a:t>
            </a:r>
          </a:p>
        </p:txBody>
      </p:sp>
      <p:sp>
        <p:nvSpPr>
          <p:cNvPr id="8" name="Arrow: Left 7">
            <a:extLst>
              <a:ext uri="{FF2B5EF4-FFF2-40B4-BE49-F238E27FC236}">
                <a16:creationId xmlns:a16="http://schemas.microsoft.com/office/drawing/2014/main" id="{84EDDD51-0BB6-4E3A-A427-0CB4C2F9426A}"/>
              </a:ext>
            </a:extLst>
          </p:cNvPr>
          <p:cNvSpPr/>
          <p:nvPr/>
        </p:nvSpPr>
        <p:spPr>
          <a:xfrm rot="12600000">
            <a:off x="1874857" y="4042295"/>
            <a:ext cx="1959757" cy="50672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NZ"/>
          </a:p>
        </p:txBody>
      </p:sp>
      <p:sp>
        <p:nvSpPr>
          <p:cNvPr id="10" name="Freeform: Shape 9">
            <a:extLst>
              <a:ext uri="{FF2B5EF4-FFF2-40B4-BE49-F238E27FC236}">
                <a16:creationId xmlns:a16="http://schemas.microsoft.com/office/drawing/2014/main" id="{ABFBDE12-E48F-48D2-8362-435AB90C846C}"/>
              </a:ext>
            </a:extLst>
          </p:cNvPr>
          <p:cNvSpPr/>
          <p:nvPr/>
        </p:nvSpPr>
        <p:spPr>
          <a:xfrm>
            <a:off x="1383845" y="3307884"/>
            <a:ext cx="1244581" cy="995665"/>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age</a:t>
            </a:r>
          </a:p>
        </p:txBody>
      </p:sp>
      <p:sp>
        <p:nvSpPr>
          <p:cNvPr id="12" name="Arrow: Left 11">
            <a:extLst>
              <a:ext uri="{FF2B5EF4-FFF2-40B4-BE49-F238E27FC236}">
                <a16:creationId xmlns:a16="http://schemas.microsoft.com/office/drawing/2014/main" id="{73C844B6-FCF1-47B1-9997-7AE192DCFE2C}"/>
              </a:ext>
            </a:extLst>
          </p:cNvPr>
          <p:cNvSpPr/>
          <p:nvPr/>
        </p:nvSpPr>
        <p:spPr>
          <a:xfrm rot="14400000">
            <a:off x="2600658" y="3316494"/>
            <a:ext cx="1959757" cy="50672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NZ"/>
          </a:p>
        </p:txBody>
      </p:sp>
      <p:sp>
        <p:nvSpPr>
          <p:cNvPr id="14" name="Freeform: Shape 13">
            <a:extLst>
              <a:ext uri="{FF2B5EF4-FFF2-40B4-BE49-F238E27FC236}">
                <a16:creationId xmlns:a16="http://schemas.microsoft.com/office/drawing/2014/main" id="{78B880FB-99F8-48D2-9D7D-9FC5EE3ACB4A}"/>
              </a:ext>
            </a:extLst>
          </p:cNvPr>
          <p:cNvSpPr/>
          <p:nvPr/>
        </p:nvSpPr>
        <p:spPr>
          <a:xfrm>
            <a:off x="2468307" y="2223422"/>
            <a:ext cx="1244581" cy="995665"/>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class</a:t>
            </a:r>
          </a:p>
        </p:txBody>
      </p:sp>
      <p:sp>
        <p:nvSpPr>
          <p:cNvPr id="16" name="Arrow: Left 15">
            <a:extLst>
              <a:ext uri="{FF2B5EF4-FFF2-40B4-BE49-F238E27FC236}">
                <a16:creationId xmlns:a16="http://schemas.microsoft.com/office/drawing/2014/main" id="{CB593D7E-1993-4D3E-A1C7-7FE364DE2939}"/>
              </a:ext>
            </a:extLst>
          </p:cNvPr>
          <p:cNvSpPr/>
          <p:nvPr/>
        </p:nvSpPr>
        <p:spPr>
          <a:xfrm rot="16200000">
            <a:off x="3592121" y="3050832"/>
            <a:ext cx="1959757" cy="50672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NZ"/>
          </a:p>
        </p:txBody>
      </p:sp>
      <p:sp>
        <p:nvSpPr>
          <p:cNvPr id="18" name="Freeform: Shape 17">
            <a:extLst>
              <a:ext uri="{FF2B5EF4-FFF2-40B4-BE49-F238E27FC236}">
                <a16:creationId xmlns:a16="http://schemas.microsoft.com/office/drawing/2014/main" id="{C64D8BAF-D1EE-4235-8970-F8695526B854}"/>
              </a:ext>
            </a:extLst>
          </p:cNvPr>
          <p:cNvSpPr/>
          <p:nvPr/>
        </p:nvSpPr>
        <p:spPr>
          <a:xfrm>
            <a:off x="3949709" y="1826482"/>
            <a:ext cx="1244581" cy="995665"/>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NZ" sz="2400" kern="1200" dirty="0"/>
              <a:t>religion</a:t>
            </a:r>
          </a:p>
        </p:txBody>
      </p:sp>
      <p:sp>
        <p:nvSpPr>
          <p:cNvPr id="20" name="Arrow: Left 19">
            <a:extLst>
              <a:ext uri="{FF2B5EF4-FFF2-40B4-BE49-F238E27FC236}">
                <a16:creationId xmlns:a16="http://schemas.microsoft.com/office/drawing/2014/main" id="{F67271DB-E56D-4F0D-9185-09012EB0DD35}"/>
              </a:ext>
            </a:extLst>
          </p:cNvPr>
          <p:cNvSpPr/>
          <p:nvPr/>
        </p:nvSpPr>
        <p:spPr>
          <a:xfrm rot="18000000">
            <a:off x="4583583" y="3316494"/>
            <a:ext cx="1959757" cy="50672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NZ"/>
          </a:p>
        </p:txBody>
      </p:sp>
      <p:sp>
        <p:nvSpPr>
          <p:cNvPr id="22" name="Freeform: Shape 21">
            <a:extLst>
              <a:ext uri="{FF2B5EF4-FFF2-40B4-BE49-F238E27FC236}">
                <a16:creationId xmlns:a16="http://schemas.microsoft.com/office/drawing/2014/main" id="{DF029F35-0793-459C-9FF8-8B28032E7BF4}"/>
              </a:ext>
            </a:extLst>
          </p:cNvPr>
          <p:cNvSpPr/>
          <p:nvPr/>
        </p:nvSpPr>
        <p:spPr>
          <a:xfrm>
            <a:off x="5431111" y="2223422"/>
            <a:ext cx="1244581" cy="995665"/>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sexuality</a:t>
            </a:r>
          </a:p>
        </p:txBody>
      </p:sp>
      <p:sp>
        <p:nvSpPr>
          <p:cNvPr id="23" name="Arrow: Left 22">
            <a:extLst>
              <a:ext uri="{FF2B5EF4-FFF2-40B4-BE49-F238E27FC236}">
                <a16:creationId xmlns:a16="http://schemas.microsoft.com/office/drawing/2014/main" id="{AA31C8B5-D97B-4DEC-A6A7-4EBF9EB1209E}"/>
              </a:ext>
            </a:extLst>
          </p:cNvPr>
          <p:cNvSpPr/>
          <p:nvPr/>
        </p:nvSpPr>
        <p:spPr>
          <a:xfrm rot="19800000">
            <a:off x="5309384" y="4042295"/>
            <a:ext cx="1959757" cy="50672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NZ"/>
          </a:p>
        </p:txBody>
      </p:sp>
      <p:sp>
        <p:nvSpPr>
          <p:cNvPr id="24" name="Freeform: Shape 23">
            <a:extLst>
              <a:ext uri="{FF2B5EF4-FFF2-40B4-BE49-F238E27FC236}">
                <a16:creationId xmlns:a16="http://schemas.microsoft.com/office/drawing/2014/main" id="{30A49A5B-797E-4766-8887-EA7FF08B598D}"/>
              </a:ext>
            </a:extLst>
          </p:cNvPr>
          <p:cNvSpPr/>
          <p:nvPr/>
        </p:nvSpPr>
        <p:spPr>
          <a:xfrm>
            <a:off x="6515573" y="3307884"/>
            <a:ext cx="1244581" cy="995665"/>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ability</a:t>
            </a:r>
          </a:p>
        </p:txBody>
      </p:sp>
      <p:sp>
        <p:nvSpPr>
          <p:cNvPr id="25" name="Arrow: Left 24">
            <a:extLst>
              <a:ext uri="{FF2B5EF4-FFF2-40B4-BE49-F238E27FC236}">
                <a16:creationId xmlns:a16="http://schemas.microsoft.com/office/drawing/2014/main" id="{BEA77481-EB88-4DD6-A10E-4BD1C028189D}"/>
              </a:ext>
            </a:extLst>
          </p:cNvPr>
          <p:cNvSpPr/>
          <p:nvPr/>
        </p:nvSpPr>
        <p:spPr>
          <a:xfrm>
            <a:off x="5575046" y="5033757"/>
            <a:ext cx="1959757" cy="506722"/>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NZ"/>
          </a:p>
        </p:txBody>
      </p:sp>
      <p:sp>
        <p:nvSpPr>
          <p:cNvPr id="26" name="Freeform: Shape 25">
            <a:extLst>
              <a:ext uri="{FF2B5EF4-FFF2-40B4-BE49-F238E27FC236}">
                <a16:creationId xmlns:a16="http://schemas.microsoft.com/office/drawing/2014/main" id="{115FBF40-5A96-4B29-8161-4EE77BFB9245}"/>
              </a:ext>
            </a:extLst>
          </p:cNvPr>
          <p:cNvSpPr/>
          <p:nvPr/>
        </p:nvSpPr>
        <p:spPr>
          <a:xfrm>
            <a:off x="6912513" y="4789286"/>
            <a:ext cx="1244581" cy="995665"/>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ethnicity</a:t>
            </a:r>
          </a:p>
        </p:txBody>
      </p:sp>
      <p:sp>
        <p:nvSpPr>
          <p:cNvPr id="3" name="Freeform: Shape 2">
            <a:extLst>
              <a:ext uri="{FF2B5EF4-FFF2-40B4-BE49-F238E27FC236}">
                <a16:creationId xmlns:a16="http://schemas.microsoft.com/office/drawing/2014/main" id="{DAE4746B-79B4-5175-FEA5-3C0C4892DE24}"/>
              </a:ext>
            </a:extLst>
          </p:cNvPr>
          <p:cNvSpPr/>
          <p:nvPr/>
        </p:nvSpPr>
        <p:spPr>
          <a:xfrm>
            <a:off x="416971" y="1680773"/>
            <a:ext cx="1565952" cy="1114907"/>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Media</a:t>
            </a:r>
          </a:p>
        </p:txBody>
      </p:sp>
      <p:sp>
        <p:nvSpPr>
          <p:cNvPr id="4" name="Freeform: Shape 3">
            <a:extLst>
              <a:ext uri="{FF2B5EF4-FFF2-40B4-BE49-F238E27FC236}">
                <a16:creationId xmlns:a16="http://schemas.microsoft.com/office/drawing/2014/main" id="{68498306-F1B0-CE74-CD15-177E2041E81B}"/>
              </a:ext>
            </a:extLst>
          </p:cNvPr>
          <p:cNvSpPr/>
          <p:nvPr/>
        </p:nvSpPr>
        <p:spPr>
          <a:xfrm>
            <a:off x="7458450" y="1632627"/>
            <a:ext cx="1459773" cy="1088628"/>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Education</a:t>
            </a:r>
          </a:p>
        </p:txBody>
      </p:sp>
      <p:sp>
        <p:nvSpPr>
          <p:cNvPr id="27" name="Freeform: Shape 26">
            <a:extLst>
              <a:ext uri="{FF2B5EF4-FFF2-40B4-BE49-F238E27FC236}">
                <a16:creationId xmlns:a16="http://schemas.microsoft.com/office/drawing/2014/main" id="{A9BD5344-72EB-7A11-C777-C8E2162B38AC}"/>
              </a:ext>
            </a:extLst>
          </p:cNvPr>
          <p:cNvSpPr/>
          <p:nvPr/>
        </p:nvSpPr>
        <p:spPr>
          <a:xfrm>
            <a:off x="5653850" y="940953"/>
            <a:ext cx="1565952" cy="1114907"/>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Family</a:t>
            </a:r>
          </a:p>
        </p:txBody>
      </p:sp>
      <p:sp>
        <p:nvSpPr>
          <p:cNvPr id="28" name="Freeform: Shape 27">
            <a:extLst>
              <a:ext uri="{FF2B5EF4-FFF2-40B4-BE49-F238E27FC236}">
                <a16:creationId xmlns:a16="http://schemas.microsoft.com/office/drawing/2014/main" id="{636A75C3-DA4E-C870-87E7-9D22CB5F1CB8}"/>
              </a:ext>
            </a:extLst>
          </p:cNvPr>
          <p:cNvSpPr/>
          <p:nvPr/>
        </p:nvSpPr>
        <p:spPr>
          <a:xfrm>
            <a:off x="2079532" y="848600"/>
            <a:ext cx="1730979" cy="1114907"/>
          </a:xfrm>
          <a:custGeom>
            <a:avLst/>
            <a:gdLst>
              <a:gd name="connsiteX0" fmla="*/ 0 w 1244581"/>
              <a:gd name="connsiteY0" fmla="*/ 99567 h 995665"/>
              <a:gd name="connsiteX1" fmla="*/ 99567 w 1244581"/>
              <a:gd name="connsiteY1" fmla="*/ 0 h 995665"/>
              <a:gd name="connsiteX2" fmla="*/ 1145015 w 1244581"/>
              <a:gd name="connsiteY2" fmla="*/ 0 h 995665"/>
              <a:gd name="connsiteX3" fmla="*/ 1244582 w 1244581"/>
              <a:gd name="connsiteY3" fmla="*/ 99567 h 995665"/>
              <a:gd name="connsiteX4" fmla="*/ 1244581 w 1244581"/>
              <a:gd name="connsiteY4" fmla="*/ 896099 h 995665"/>
              <a:gd name="connsiteX5" fmla="*/ 1145014 w 1244581"/>
              <a:gd name="connsiteY5" fmla="*/ 995666 h 995665"/>
              <a:gd name="connsiteX6" fmla="*/ 99567 w 1244581"/>
              <a:gd name="connsiteY6" fmla="*/ 995665 h 995665"/>
              <a:gd name="connsiteX7" fmla="*/ 0 w 1244581"/>
              <a:gd name="connsiteY7" fmla="*/ 896098 h 995665"/>
              <a:gd name="connsiteX8" fmla="*/ 0 w 1244581"/>
              <a:gd name="connsiteY8" fmla="*/ 99567 h 99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581" h="995665">
                <a:moveTo>
                  <a:pt x="0" y="99567"/>
                </a:moveTo>
                <a:cubicBezTo>
                  <a:pt x="0" y="44578"/>
                  <a:pt x="44578" y="0"/>
                  <a:pt x="99567" y="0"/>
                </a:cubicBezTo>
                <a:lnTo>
                  <a:pt x="1145015" y="0"/>
                </a:lnTo>
                <a:cubicBezTo>
                  <a:pt x="1200004" y="0"/>
                  <a:pt x="1244582" y="44578"/>
                  <a:pt x="1244582" y="99567"/>
                </a:cubicBezTo>
                <a:cubicBezTo>
                  <a:pt x="1244582" y="365078"/>
                  <a:pt x="1244581" y="630588"/>
                  <a:pt x="1244581" y="896099"/>
                </a:cubicBezTo>
                <a:cubicBezTo>
                  <a:pt x="1244581" y="951088"/>
                  <a:pt x="1200003" y="995666"/>
                  <a:pt x="1145014" y="995666"/>
                </a:cubicBezTo>
                <a:lnTo>
                  <a:pt x="99567" y="995665"/>
                </a:lnTo>
                <a:cubicBezTo>
                  <a:pt x="44578" y="995665"/>
                  <a:pt x="0" y="951087"/>
                  <a:pt x="0" y="896098"/>
                </a:cubicBezTo>
                <a:lnTo>
                  <a:pt x="0" y="99567"/>
                </a:ln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882" tIns="74882" rIns="74882" bIns="74882" numCol="1" spcCol="1270" anchor="ctr" anchorCtr="0">
            <a:noAutofit/>
          </a:bodyPr>
          <a:lstStyle/>
          <a:p>
            <a:pPr marL="0" lvl="0" indent="0" algn="ctr" defTabSz="1066800">
              <a:lnSpc>
                <a:spcPct val="90000"/>
              </a:lnSpc>
              <a:spcBef>
                <a:spcPct val="0"/>
              </a:spcBef>
              <a:spcAft>
                <a:spcPct val="35000"/>
              </a:spcAft>
              <a:buNone/>
            </a:pPr>
            <a:r>
              <a:rPr lang="en-US" sz="2400" kern="1200" dirty="0"/>
              <a:t>Employment</a:t>
            </a:r>
          </a:p>
        </p:txBody>
      </p:sp>
    </p:spTree>
    <p:extLst>
      <p:ext uri="{BB962C8B-B14F-4D97-AF65-F5344CB8AC3E}">
        <p14:creationId xmlns:p14="http://schemas.microsoft.com/office/powerpoint/2010/main" val="415506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1+#ppt_w/2"/>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0-#ppt_w/2"/>
                                          </p:val>
                                        </p:tav>
                                        <p:tav tm="100000">
                                          <p:val>
                                            <p:strVal val="#ppt_x"/>
                                          </p:val>
                                        </p:tav>
                                      </p:tavLst>
                                    </p:anim>
                                    <p:anim calcmode="lin" valueType="num">
                                      <p:cBhvr additive="base">
                                        <p:cTn id="5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0-#ppt_w/2"/>
                                          </p:val>
                                        </p:tav>
                                        <p:tav tm="100000">
                                          <p:val>
                                            <p:strVal val="#ppt_x"/>
                                          </p:val>
                                        </p:tav>
                                      </p:tavLst>
                                    </p:anim>
                                    <p:anim calcmode="lin" valueType="num">
                                      <p:cBhvr additive="base">
                                        <p:cTn id="5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0-#ppt_w/2"/>
                                          </p:val>
                                        </p:tav>
                                        <p:tav tm="100000">
                                          <p:val>
                                            <p:strVal val="#ppt_x"/>
                                          </p:val>
                                        </p:tav>
                                      </p:tavLst>
                                    </p:anim>
                                    <p:anim calcmode="lin" valueType="num">
                                      <p:cBhvr additive="base">
                                        <p:cTn id="6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0-#ppt_w/2"/>
                                          </p:val>
                                        </p:tav>
                                        <p:tav tm="100000">
                                          <p:val>
                                            <p:strVal val="#ppt_x"/>
                                          </p:val>
                                        </p:tav>
                                      </p:tavLst>
                                    </p:anim>
                                    <p:anim calcmode="lin" valueType="num">
                                      <p:cBhvr additive="base">
                                        <p:cTn id="6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animBg="1"/>
      <p:bldP spid="18" grpId="0" animBg="1"/>
      <p:bldP spid="22" grpId="0" animBg="1"/>
      <p:bldP spid="24" grpId="0" animBg="1"/>
      <p:bldP spid="26" grpId="0" animBg="1"/>
      <p:bldP spid="3" grpId="0" animBg="1"/>
      <p:bldP spid="4"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699" y="294538"/>
            <a:ext cx="7421963" cy="1033669"/>
          </a:xfrm>
        </p:spPr>
        <p:txBody>
          <a:bodyPr>
            <a:normAutofit/>
          </a:bodyPr>
          <a:lstStyle/>
          <a:p>
            <a:r>
              <a:rPr lang="en-NZ" sz="3500" dirty="0">
                <a:solidFill>
                  <a:srgbClr val="FFFFFF"/>
                </a:solidFill>
              </a:rPr>
              <a:t>Group exercise </a:t>
            </a:r>
          </a:p>
        </p:txBody>
      </p:sp>
      <p:sp>
        <p:nvSpPr>
          <p:cNvPr id="3" name="Content Placeholder 2"/>
          <p:cNvSpPr>
            <a:spLocks noGrp="1"/>
          </p:cNvSpPr>
          <p:nvPr>
            <p:ph idx="1"/>
          </p:nvPr>
        </p:nvSpPr>
        <p:spPr>
          <a:xfrm>
            <a:off x="1028699" y="2318197"/>
            <a:ext cx="7293023" cy="3683358"/>
          </a:xfrm>
        </p:spPr>
        <p:txBody>
          <a:bodyPr anchor="ctr">
            <a:noAutofit/>
          </a:bodyPr>
          <a:lstStyle/>
          <a:p>
            <a:r>
              <a:rPr lang="en-NZ" sz="2400" dirty="0"/>
              <a:t>Who am I </a:t>
            </a:r>
          </a:p>
          <a:p>
            <a:r>
              <a:rPr lang="en-NZ" sz="2400" b="1" dirty="0"/>
              <a:t>Ko </a:t>
            </a:r>
            <a:r>
              <a:rPr lang="en-NZ" sz="2400" b="1" dirty="0" err="1"/>
              <a:t>wai</a:t>
            </a:r>
            <a:r>
              <a:rPr lang="en-NZ" sz="2400" b="1" dirty="0"/>
              <a:t> au?</a:t>
            </a:r>
            <a:endParaRPr lang="en-NZ" sz="2400" dirty="0"/>
          </a:p>
          <a:p>
            <a:endParaRPr lang="en-NZ" sz="2400" dirty="0"/>
          </a:p>
          <a:p>
            <a:r>
              <a:rPr lang="en-NZ" sz="2400" dirty="0"/>
              <a:t>Describe yourself to another. </a:t>
            </a:r>
          </a:p>
          <a:p>
            <a:r>
              <a:rPr lang="en-NZ" sz="2400" dirty="0"/>
              <a:t>What parts of YOU are important to you.</a:t>
            </a:r>
          </a:p>
          <a:p>
            <a:endParaRPr lang="en-NZ" sz="2400" dirty="0"/>
          </a:p>
          <a:p>
            <a:r>
              <a:rPr lang="en-NZ" sz="2400" dirty="0"/>
              <a:t>Make a name card. With “I am statements”.</a:t>
            </a:r>
          </a:p>
        </p:txBody>
      </p:sp>
    </p:spTree>
    <p:extLst>
      <p:ext uri="{BB962C8B-B14F-4D97-AF65-F5344CB8AC3E}">
        <p14:creationId xmlns:p14="http://schemas.microsoft.com/office/powerpoint/2010/main" val="198579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2724</TotalTime>
  <Words>2098</Words>
  <Application>Microsoft Office PowerPoint</Application>
  <PresentationFormat>On-screen Show (4:3)</PresentationFormat>
  <Paragraphs>197</Paragraphs>
  <Slides>28</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Algerian</vt:lpstr>
      <vt:lpstr>Arial</vt:lpstr>
      <vt:lpstr>Calibri</vt:lpstr>
      <vt:lpstr>Calibri Light</vt:lpstr>
      <vt:lpstr>Tw Cen MT</vt:lpstr>
      <vt:lpstr>Office Theme</vt:lpstr>
      <vt:lpstr>Topic 7: Identity </vt:lpstr>
      <vt:lpstr>Karakia | MANAWA MAI</vt:lpstr>
      <vt:lpstr>E Tū Tāngata - Stand Together | Winner of APRA NZ Best Children's Song 2022</vt:lpstr>
      <vt:lpstr>Key ideas of the week </vt:lpstr>
      <vt:lpstr>What is the I in Identity</vt:lpstr>
      <vt:lpstr>Subject/Object</vt:lpstr>
      <vt:lpstr>Group discussion: To start us thinking</vt:lpstr>
      <vt:lpstr>Social Influences on identity  </vt:lpstr>
      <vt:lpstr>Group exercise </vt:lpstr>
      <vt:lpstr>PowerPoint Presentation</vt:lpstr>
      <vt:lpstr>Developing a Sociology of the Self</vt:lpstr>
      <vt:lpstr>Different ways of seeing the self</vt:lpstr>
      <vt:lpstr>Key historical transformations of selves </vt:lpstr>
      <vt:lpstr>Different ways of seeing the self</vt:lpstr>
      <vt:lpstr>Break? </vt:lpstr>
      <vt:lpstr>Sociological ideas of self </vt:lpstr>
      <vt:lpstr>The modernist self </vt:lpstr>
      <vt:lpstr>The modernist self </vt:lpstr>
      <vt:lpstr>Looking Glass Self (Cooley)</vt:lpstr>
      <vt:lpstr>Mind, Self and Society (Mead)  </vt:lpstr>
      <vt:lpstr>Roles and Identities (Goffman)</vt:lpstr>
      <vt:lpstr>Roles and Identities (Goffman)</vt:lpstr>
      <vt:lpstr>Post-Structural/postmodern self: </vt:lpstr>
      <vt:lpstr>Post-Structural/postmodern self: </vt:lpstr>
      <vt:lpstr>The flexible self – Flexible for who?</vt:lpstr>
      <vt:lpstr>Final notes: Individuality vs. Individualism  to point out that these are not the same thing</vt:lpstr>
      <vt:lpstr>Links to practice. Other selves</vt:lpstr>
      <vt:lpstr>references</vt:lpstr>
    </vt:vector>
  </TitlesOfParts>
  <Company>UNITEC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Kenkel</dc:creator>
  <cp:lastModifiedBy>Craig Tunnicliffe</cp:lastModifiedBy>
  <cp:revision>65</cp:revision>
  <cp:lastPrinted>2023-09-05T00:41:54Z</cp:lastPrinted>
  <dcterms:created xsi:type="dcterms:W3CDTF">2009-04-15T05:28:15Z</dcterms:created>
  <dcterms:modified xsi:type="dcterms:W3CDTF">2023-09-05T01:42:54Z</dcterms:modified>
</cp:coreProperties>
</file>