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6" r:id="rId2"/>
    <p:sldId id="277" r:id="rId3"/>
    <p:sldId id="326" r:id="rId4"/>
    <p:sldId id="330" r:id="rId5"/>
    <p:sldId id="331" r:id="rId6"/>
    <p:sldId id="333" r:id="rId7"/>
    <p:sldId id="282" r:id="rId8"/>
    <p:sldId id="283" r:id="rId9"/>
    <p:sldId id="349" r:id="rId10"/>
    <p:sldId id="325" r:id="rId11"/>
    <p:sldId id="297" r:id="rId12"/>
    <p:sldId id="298" r:id="rId13"/>
    <p:sldId id="322" r:id="rId14"/>
    <p:sldId id="299" r:id="rId15"/>
    <p:sldId id="320" r:id="rId16"/>
    <p:sldId id="300" r:id="rId17"/>
    <p:sldId id="301" r:id="rId18"/>
    <p:sldId id="302" r:id="rId19"/>
    <p:sldId id="303" r:id="rId20"/>
    <p:sldId id="304" r:id="rId21"/>
    <p:sldId id="307" r:id="rId22"/>
    <p:sldId id="308" r:id="rId23"/>
    <p:sldId id="356" r:id="rId24"/>
    <p:sldId id="353" r:id="rId25"/>
    <p:sldId id="354" r:id="rId26"/>
    <p:sldId id="355" r:id="rId27"/>
    <p:sldId id="338" r:id="rId28"/>
    <p:sldId id="342" r:id="rId29"/>
    <p:sldId id="346" r:id="rId30"/>
    <p:sldId id="347" r:id="rId31"/>
    <p:sldId id="341" r:id="rId32"/>
    <p:sldId id="345" r:id="rId33"/>
    <p:sldId id="327" r:id="rId34"/>
    <p:sldId id="328" r:id="rId35"/>
    <p:sldId id="332" r:id="rId36"/>
    <p:sldId id="352" r:id="rId37"/>
  </p:sldIdLst>
  <p:sldSz cx="9144000" cy="6858000" type="screen4x3"/>
  <p:notesSz cx="6797675" cy="9926638"/>
  <p:defaultTextStyle>
    <a:defPPr>
      <a:defRPr lang="en-NZ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2F7E1D"/>
    <a:srgbClr val="404040"/>
    <a:srgbClr val="2E7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24D99-A810-4429-A451-EB2DF9505A40}" v="5" dt="2023-09-06T20:54:35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0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2196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C412C7-D153-417D-8171-D5712F29D515}" type="datetimeFigureOut">
              <a:rPr lang="en-NZ"/>
              <a:pPr>
                <a:defRPr/>
              </a:pPr>
              <a:t>18/09/2023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9CEFB0-ACCC-4B7A-A8A5-99558C37359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4573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AF3330-31FC-4EC9-8CD4-1D517C8C4608}" type="datetimeFigureOut">
              <a:rPr lang="en-US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978B76-99DB-4A92-97FC-3D9A061E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37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Unitec New Zealand</a:t>
            </a: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side.png" descr="/Users/abold/Desktop/Logo si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685800"/>
            <a:ext cx="2873376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Unitec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998538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1415" y="2139353"/>
            <a:ext cx="5149103" cy="3152159"/>
          </a:xfrm>
        </p:spPr>
        <p:txBody>
          <a:bodyPr/>
          <a:lstStyle>
            <a:lvl1pPr algn="r" defTabSz="457200" rtl="0" fontAlgn="auto">
              <a:spcBef>
                <a:spcPts val="0"/>
              </a:spcBef>
              <a:spcAft>
                <a:spcPts val="1800"/>
              </a:spcAft>
              <a:defRPr lang="en-US" sz="4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1415" y="5291512"/>
            <a:ext cx="5149103" cy="515525"/>
          </a:xfrm>
          <a:noFill/>
          <a:ln>
            <a:noFill/>
          </a:ln>
        </p:spPr>
        <p:txBody>
          <a:bodyPr anchor="ctr"/>
          <a:lstStyle>
            <a:lvl1pPr marL="0" indent="0" algn="r">
              <a:buNone/>
              <a:def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9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Top Stri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1C46-41E9-491B-BCD8-F4D37B0071EB}" type="datetime1">
              <a:rPr lang="en-NZ" smtClean="0"/>
              <a:t>18/09/2023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B5A6-7B95-4A64-A9D5-41FC71640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Top Stri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989"/>
            <a:ext cx="3008313" cy="1043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1268"/>
            <a:ext cx="5111750" cy="5254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4551"/>
            <a:ext cx="3008313" cy="4211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C9D8-4FD7-4C5C-9EA7-D378533B3446}" type="datetime1">
              <a:rPr lang="en-NZ" smtClean="0"/>
              <a:t>18/09/2023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F5C7-DCA5-413D-875D-96A4840BC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0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Top Stri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6927"/>
            <a:ext cx="5486400" cy="36406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7C20-86F1-439F-83BC-1CE862D4DEA8}" type="datetime1">
              <a:rPr lang="en-NZ" smtClean="0"/>
              <a:t>18/09/2023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EFCD-3671-41DF-940E-574053C5C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op Stri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525"/>
            <a:ext cx="8229600" cy="10308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4460"/>
            <a:ext cx="8229600" cy="4081703"/>
          </a:xfrm>
        </p:spPr>
        <p:txBody>
          <a:bodyPr vert="eaVert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1483-7061-4F53-A628-E14787A8B44C}" type="datetime1">
              <a:rPr lang="en-NZ" smtClean="0"/>
              <a:t>18/09/2023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0C6F-1224-45CF-8CAF-539270150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1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op Stri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3796"/>
            <a:ext cx="2057400" cy="50823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3796"/>
            <a:ext cx="6019800" cy="50823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9162-0FD8-42A8-AC6E-ED8082E04833}" type="datetime1">
              <a:rPr lang="en-NZ" smtClean="0"/>
              <a:t>18/09/2023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0CD3-8C79-409B-8482-78E7B9618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NZ" noProof="0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F6CC-4A1D-4C86-9EBD-9F343E24BC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3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Unitec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NZ" sz="9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&gt;&gt;FACULTY OF TECHNOLOGY AND BUILT ENVIRONMENT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0" y="-9525"/>
            <a:ext cx="9144000" cy="2017713"/>
            <a:chOff x="152400" y="-387350"/>
            <a:chExt cx="9326563" cy="2203450"/>
          </a:xfrm>
        </p:grpSpPr>
        <p:pic>
          <p:nvPicPr>
            <p:cNvPr id="7" name="Picture 3" descr="top large weav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-387350"/>
              <a:ext cx="9326563" cy="220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Unitec 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-16207"/>
              <a:ext cx="1435100" cy="143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3" y="2660071"/>
            <a:ext cx="7438961" cy="5089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463" y="3301340"/>
            <a:ext cx="7438961" cy="2824823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4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15AE18CD-1C82-478B-A389-6F3125C53E4D}" type="datetime1">
              <a:rPr lang="en-NZ" smtClean="0"/>
              <a:t>18/09/2023</a:t>
            </a:fld>
            <a:endParaRPr lang="en-NZ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 wrap="square">
            <a:spAutoFit/>
          </a:bodyPr>
          <a:lstStyle>
            <a:lvl1pPr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1EA67549-CB70-442D-A270-2D7D8EAED73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883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Unitec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NZ" sz="9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&gt;&gt;FACULTY OF TECHNOLOGY AND BUILT ENVIRONMENT</a:t>
            </a:r>
          </a:p>
        </p:txBody>
      </p:sp>
      <p:pic>
        <p:nvPicPr>
          <p:cNvPr id="6" name="Picture 9" descr="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161925"/>
            <a:ext cx="5159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op Slop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3175"/>
            <a:ext cx="9144001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127000"/>
            <a:ext cx="5159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13" y="2018805"/>
            <a:ext cx="7438962" cy="4107359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8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2" y="463196"/>
            <a:ext cx="7878337" cy="50892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91EFB54E-C431-4475-88D1-EFCE3F04C1C8}" type="datetime1">
              <a:rPr lang="en-NZ" smtClean="0"/>
              <a:t>18/09/2023</a:t>
            </a:fld>
            <a:endParaRPr lang="en-N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 wrap="square">
            <a:spAutoFit/>
          </a:bodyPr>
          <a:lstStyle>
            <a:lvl1pPr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5509A2A0-BC52-4ECA-9840-1E27B1CC56D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499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8463" y="6491288"/>
            <a:ext cx="37226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NZ" sz="9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&gt;&gt;FACULTY OF TECHNOLOGY AND BUILT ENVIRONMENT</a:t>
            </a:r>
          </a:p>
        </p:txBody>
      </p:sp>
      <p:pic>
        <p:nvPicPr>
          <p:cNvPr id="5" name="Picture 13" descr="Top Stri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13" y="1710055"/>
            <a:ext cx="7438962" cy="4107359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20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>
              <a:buNone/>
              <a:defRPr sz="18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12" y="893516"/>
            <a:ext cx="7878337" cy="508928"/>
          </a:xfrm>
        </p:spPr>
        <p:txBody>
          <a:bodyPr/>
          <a:lstStyle>
            <a:lvl1pPr algn="l">
              <a:defRPr sz="24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6249988"/>
            <a:ext cx="1612900" cy="231775"/>
          </a:xfrm>
        </p:spPr>
        <p:txBody>
          <a:bodyPr wrap="square">
            <a:spAutoFit/>
          </a:bodyPr>
          <a:lstStyle>
            <a:lvl1pPr algn="l"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C82865B9-686B-4667-ACEC-3D2D8CA9B2BC}" type="datetime1">
              <a:rPr lang="en-NZ" smtClean="0"/>
              <a:t>18/09/2023</a:t>
            </a:fld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488" y="6491288"/>
            <a:ext cx="3794125" cy="230187"/>
          </a:xfrm>
        </p:spPr>
        <p:txBody>
          <a:bodyPr rtlCol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NZ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t>&gt;&gt;DEPARTMENT TITLE EDIT IN HEADER &amp; FOOTER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8338" y="6170613"/>
            <a:ext cx="422275" cy="231775"/>
          </a:xfrm>
        </p:spPr>
        <p:txBody>
          <a:bodyPr wrap="square">
            <a:spAutoFit/>
          </a:bodyPr>
          <a:lstStyle>
            <a:lvl1pPr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DDC7CC7A-1DD5-4CDC-8019-CC7ED6161E9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831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op Stri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CC0F-7A30-4134-A1F5-1ACCAA018EBC}" type="datetime1">
              <a:rPr lang="en-NZ" smtClean="0"/>
              <a:t>18/09/2023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162F-8939-4F0A-A3BE-29138168A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op Stri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EDAC-F9E3-4942-B398-6B94A96D84EF}" type="datetime1">
              <a:rPr lang="en-NZ" smtClean="0"/>
              <a:t>18/09/2023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98D6-AC06-4D5A-B2D9-46E88A2DD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Top Stri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61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5615"/>
            <a:ext cx="4038600" cy="39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5615"/>
            <a:ext cx="4038600" cy="39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E418-EAE6-48F2-B2F1-EE74CB583E70}" type="datetime1">
              <a:rPr lang="en-NZ" smtClean="0"/>
              <a:t>18/09/2023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D987-6A87-4F3D-9521-668A61209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Top Stri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574"/>
            <a:ext cx="8229600" cy="7503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789"/>
            <a:ext cx="4040188" cy="41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7759"/>
            <a:ext cx="4040188" cy="3788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789"/>
            <a:ext cx="4041775" cy="41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7759"/>
            <a:ext cx="4041775" cy="3788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9FD3-566F-49F0-A258-36E54CAC1DDF}" type="datetime1">
              <a:rPr lang="en-NZ" smtClean="0"/>
              <a:t>18/09/2023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487F-A8AA-4568-8BAB-B989458C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Top Stri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87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13FD-0185-47DF-BF1C-73D4E9CAE521}" type="datetime1">
              <a:rPr lang="en-NZ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38DC-BBDB-4EC3-82D4-6E984CD7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0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3B4B25-DFB9-46F5-9BA4-D90E8CEAC9C4}" type="datetime1">
              <a:rPr lang="en-NZ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NZ"/>
              <a:t>&gt;&gt;DEPARTMENT TITLE EDIT IN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57F79F-E28E-4956-9EA0-1E0D723C0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22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941638" y="563563"/>
            <a:ext cx="5148262" cy="3151187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Building Services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95650"/>
            <a:ext cx="6400800" cy="2706688"/>
          </a:xfrm>
        </p:spPr>
        <p:txBody>
          <a:bodyPr/>
          <a:lstStyle/>
          <a:p>
            <a:pPr eaLnBrk="1" hangingPunct="1">
              <a:defRPr/>
            </a:pPr>
            <a:endParaRPr dirty="0"/>
          </a:p>
          <a:p>
            <a:pPr eaLnBrk="1" hangingPunct="1">
              <a:defRPr/>
            </a:pPr>
            <a:r>
              <a:rPr lang="en-GB" dirty="0"/>
              <a:t>Roger Birchmore MPM, </a:t>
            </a:r>
            <a:r>
              <a:rPr lang="en-GB" dirty="0" err="1"/>
              <a:t>BTech</a:t>
            </a:r>
            <a:r>
              <a:rPr lang="en-GB" dirty="0"/>
              <a:t> (hons), </a:t>
            </a:r>
            <a:r>
              <a:rPr lang="en-GB" dirty="0" err="1"/>
              <a:t>C.Eng</a:t>
            </a:r>
            <a:r>
              <a:rPr lang="en-GB" dirty="0"/>
              <a:t> (UK), MCIBSE, MNZIOB</a:t>
            </a:r>
          </a:p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595313"/>
            <a:ext cx="7439025" cy="509587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Specific challenges</a:t>
            </a:r>
            <a:br>
              <a:rPr lang="en-US" dirty="0"/>
            </a:b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038" y="2016125"/>
            <a:ext cx="7439025" cy="4233863"/>
          </a:xfrm>
        </p:spPr>
        <p:txBody>
          <a:bodyPr/>
          <a:lstStyle/>
          <a:p>
            <a:pPr marL="461963" lvl="1" indent="-4572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200" dirty="0"/>
              <a:t>Complexity</a:t>
            </a:r>
          </a:p>
          <a:p>
            <a:pPr marL="461963" lvl="1" indent="-4572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200" dirty="0"/>
              <a:t>Co-ordination of design</a:t>
            </a:r>
          </a:p>
          <a:p>
            <a:pPr marL="461963" lvl="1" indent="-4572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200" dirty="0"/>
              <a:t>Co-ordination of Installation</a:t>
            </a:r>
          </a:p>
          <a:p>
            <a:pPr marL="461963" lvl="1" indent="-4572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200" dirty="0"/>
              <a:t>Commissioning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E88163-3CC0-8275-BABA-ACB20533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19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271588" y="496888"/>
            <a:ext cx="7439025" cy="509587"/>
          </a:xfrm>
        </p:spPr>
        <p:txBody>
          <a:bodyPr/>
          <a:lstStyle/>
          <a:p>
            <a:r>
              <a:rPr lang="en-NZ">
                <a:solidFill>
                  <a:schemeClr val="bg1"/>
                </a:solidFill>
              </a:rPr>
              <a:t>Systems Approach</a:t>
            </a:r>
          </a:p>
        </p:txBody>
      </p:sp>
      <p:sp>
        <p:nvSpPr>
          <p:cNvPr id="7" name="Notched Right Arrow 6"/>
          <p:cNvSpPr>
            <a:spLocks noChangeArrowheads="1"/>
          </p:cNvSpPr>
          <p:nvPr/>
        </p:nvSpPr>
        <p:spPr bwMode="auto">
          <a:xfrm>
            <a:off x="143451" y="6048375"/>
            <a:ext cx="1341438" cy="442913"/>
          </a:xfrm>
          <a:prstGeom prst="notchedRightArrow">
            <a:avLst>
              <a:gd name="adj1" fmla="val 50000"/>
              <a:gd name="adj2" fmla="val 49917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390" name="Straight Connector 10"/>
          <p:cNvCxnSpPr>
            <a:cxnSpLocks noChangeShapeType="1"/>
          </p:cNvCxnSpPr>
          <p:nvPr/>
        </p:nvCxnSpPr>
        <p:spPr bwMode="auto">
          <a:xfrm flipH="1">
            <a:off x="1598612" y="2343150"/>
            <a:ext cx="46039" cy="34686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391" name="Straight Connector 13"/>
          <p:cNvCxnSpPr>
            <a:cxnSpLocks noChangeShapeType="1"/>
          </p:cNvCxnSpPr>
          <p:nvPr/>
        </p:nvCxnSpPr>
        <p:spPr bwMode="auto">
          <a:xfrm>
            <a:off x="9004300" y="2343150"/>
            <a:ext cx="1" cy="3612356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872" name="TextBox 17"/>
          <p:cNvSpPr txBox="1">
            <a:spLocks noChangeArrowheads="1"/>
          </p:cNvSpPr>
          <p:nvPr/>
        </p:nvSpPr>
        <p:spPr bwMode="auto">
          <a:xfrm>
            <a:off x="263525" y="2986088"/>
            <a:ext cx="116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dirty="0"/>
              <a:t>External</a:t>
            </a:r>
          </a:p>
        </p:txBody>
      </p:sp>
      <p:sp>
        <p:nvSpPr>
          <p:cNvPr id="36874" name="TextBox 19"/>
          <p:cNvSpPr txBox="1">
            <a:spLocks noChangeArrowheads="1"/>
          </p:cNvSpPr>
          <p:nvPr/>
        </p:nvSpPr>
        <p:spPr bwMode="auto">
          <a:xfrm>
            <a:off x="39688" y="4111149"/>
            <a:ext cx="13890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dirty="0"/>
              <a:t>Resource or  Utility, e.g.</a:t>
            </a:r>
          </a:p>
          <a:p>
            <a:pPr eaLnBrk="1" hangingPunct="1"/>
            <a:r>
              <a:rPr lang="en-NZ" dirty="0"/>
              <a:t>Electricity , Gas ,Water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695450" y="3640623"/>
            <a:ext cx="1799257" cy="2548464"/>
            <a:chOff x="1696065" y="1256007"/>
            <a:chExt cx="1799303" cy="2549077"/>
          </a:xfrm>
        </p:grpSpPr>
        <p:sp>
          <p:nvSpPr>
            <p:cNvPr id="36883" name="Rectangle 5"/>
            <p:cNvSpPr>
              <a:spLocks noChangeArrowheads="1"/>
            </p:cNvSpPr>
            <p:nvPr/>
          </p:nvSpPr>
          <p:spPr bwMode="auto">
            <a:xfrm>
              <a:off x="1696065" y="2787445"/>
              <a:ext cx="1415845" cy="101763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TextBox 20"/>
            <p:cNvSpPr txBox="1">
              <a:spLocks noChangeArrowheads="1"/>
            </p:cNvSpPr>
            <p:nvPr/>
          </p:nvSpPr>
          <p:spPr bwMode="auto">
            <a:xfrm>
              <a:off x="1696065" y="1256007"/>
              <a:ext cx="179930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NZ" dirty="0"/>
                <a:t>Centralised equipment , using or processing a Resource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111259" y="4200564"/>
            <a:ext cx="3333750" cy="1355674"/>
            <a:chOff x="3259394" y="2124534"/>
            <a:chExt cx="3333136" cy="1356087"/>
          </a:xfrm>
        </p:grpSpPr>
        <p:sp>
          <p:nvSpPr>
            <p:cNvPr id="36881" name="Notched Right Arrow 7"/>
            <p:cNvSpPr>
              <a:spLocks noChangeArrowheads="1"/>
            </p:cNvSpPr>
            <p:nvPr/>
          </p:nvSpPr>
          <p:spPr bwMode="auto">
            <a:xfrm>
              <a:off x="3259394" y="2979175"/>
              <a:ext cx="3333136" cy="501446"/>
            </a:xfrm>
            <a:prstGeom prst="notchedRightArrow">
              <a:avLst>
                <a:gd name="adj1" fmla="val 50000"/>
                <a:gd name="adj2" fmla="val 50007"/>
              </a:avLst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TextBox 21"/>
            <p:cNvSpPr txBox="1">
              <a:spLocks noChangeArrowheads="1"/>
            </p:cNvSpPr>
            <p:nvPr/>
          </p:nvSpPr>
          <p:spPr bwMode="auto">
            <a:xfrm>
              <a:off x="4129547" y="2124534"/>
              <a:ext cx="17698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NZ" dirty="0"/>
                <a:t>Distribution System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184740" y="3881112"/>
            <a:ext cx="1511589" cy="1830313"/>
            <a:chOff x="6557663" y="2630522"/>
            <a:chExt cx="1433743" cy="1830127"/>
          </a:xfrm>
        </p:grpSpPr>
        <p:pic>
          <p:nvPicPr>
            <p:cNvPr id="36879" name="Picture 2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7663" y="2630522"/>
              <a:ext cx="1237528" cy="117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0" name="TextBox 23"/>
            <p:cNvSpPr txBox="1">
              <a:spLocks noChangeArrowheads="1"/>
            </p:cNvSpPr>
            <p:nvPr/>
          </p:nvSpPr>
          <p:spPr bwMode="auto">
            <a:xfrm>
              <a:off x="6590309" y="3814384"/>
              <a:ext cx="1401097" cy="64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NZ" dirty="0"/>
                <a:t>User Interface</a:t>
              </a:r>
            </a:p>
          </p:txBody>
        </p:sp>
      </p:grpSp>
      <p:sp>
        <p:nvSpPr>
          <p:cNvPr id="36878" name="TextBox 27"/>
          <p:cNvSpPr txBox="1">
            <a:spLocks noChangeArrowheads="1"/>
          </p:cNvSpPr>
          <p:nvPr/>
        </p:nvSpPr>
        <p:spPr bwMode="auto">
          <a:xfrm>
            <a:off x="1798638" y="5731219"/>
            <a:ext cx="6224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73" name="TextBox 18"/>
          <p:cNvSpPr txBox="1">
            <a:spLocks noChangeArrowheads="1"/>
          </p:cNvSpPr>
          <p:nvPr/>
        </p:nvSpPr>
        <p:spPr bwMode="auto">
          <a:xfrm>
            <a:off x="4572000" y="3244850"/>
            <a:ext cx="1327150" cy="3683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dirty="0"/>
              <a:t>Internal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43856" y="2343150"/>
            <a:ext cx="7360444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28" y="2062716"/>
            <a:ext cx="7566099" cy="413147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7B953E-C77D-17C8-4205-B0677F91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11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8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196975" y="576263"/>
            <a:ext cx="7439025" cy="509587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Systems Approach - 4 Elements</a:t>
            </a:r>
          </a:p>
        </p:txBody>
      </p:sp>
      <p:sp>
        <p:nvSpPr>
          <p:cNvPr id="7" name="Notched Right Arrow 6"/>
          <p:cNvSpPr>
            <a:spLocks noChangeArrowheads="1"/>
          </p:cNvSpPr>
          <p:nvPr/>
        </p:nvSpPr>
        <p:spPr bwMode="auto">
          <a:xfrm>
            <a:off x="339725" y="3038475"/>
            <a:ext cx="1341438" cy="442913"/>
          </a:xfrm>
          <a:prstGeom prst="notchedRightArrow">
            <a:avLst>
              <a:gd name="adj1" fmla="val 50000"/>
              <a:gd name="adj2" fmla="val 49917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Notched Right Arrow 7"/>
          <p:cNvSpPr>
            <a:spLocks noChangeArrowheads="1"/>
          </p:cNvSpPr>
          <p:nvPr/>
        </p:nvSpPr>
        <p:spPr bwMode="auto">
          <a:xfrm>
            <a:off x="3259138" y="2979738"/>
            <a:ext cx="3333750" cy="501650"/>
          </a:xfrm>
          <a:prstGeom prst="notched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963" y="2630488"/>
            <a:ext cx="123666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6" name="Straight Connector 10"/>
          <p:cNvCxnSpPr>
            <a:cxnSpLocks noChangeShapeType="1"/>
          </p:cNvCxnSpPr>
          <p:nvPr/>
        </p:nvCxnSpPr>
        <p:spPr bwMode="auto">
          <a:xfrm rot="5400000">
            <a:off x="-619125" y="3746500"/>
            <a:ext cx="4527550" cy="444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417" name="Straight Connector 13"/>
          <p:cNvCxnSpPr>
            <a:cxnSpLocks noChangeShapeType="1"/>
          </p:cNvCxnSpPr>
          <p:nvPr/>
        </p:nvCxnSpPr>
        <p:spPr bwMode="auto">
          <a:xfrm rot="5400000">
            <a:off x="6046788" y="3760787"/>
            <a:ext cx="4572000" cy="285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898" name="TextBox 17"/>
          <p:cNvSpPr txBox="1">
            <a:spLocks noChangeArrowheads="1"/>
          </p:cNvSpPr>
          <p:nvPr/>
        </p:nvSpPr>
        <p:spPr bwMode="auto">
          <a:xfrm>
            <a:off x="354013" y="2249488"/>
            <a:ext cx="116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/>
              <a:t>External</a:t>
            </a:r>
          </a:p>
        </p:txBody>
      </p:sp>
      <p:sp>
        <p:nvSpPr>
          <p:cNvPr id="37899" name="TextBox 18"/>
          <p:cNvSpPr txBox="1">
            <a:spLocks noChangeArrowheads="1"/>
          </p:cNvSpPr>
          <p:nvPr/>
        </p:nvSpPr>
        <p:spPr bwMode="auto">
          <a:xfrm>
            <a:off x="4144963" y="2247900"/>
            <a:ext cx="132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/>
              <a:t>Internal</a:t>
            </a:r>
          </a:p>
        </p:txBody>
      </p:sp>
      <p:sp>
        <p:nvSpPr>
          <p:cNvPr id="17420" name="TextBox 19"/>
          <p:cNvSpPr txBox="1">
            <a:spLocks noChangeArrowheads="1"/>
          </p:cNvSpPr>
          <p:nvPr/>
        </p:nvSpPr>
        <p:spPr bwMode="auto">
          <a:xfrm>
            <a:off x="170542" y="3598863"/>
            <a:ext cx="1416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dirty="0"/>
              <a:t>Resource or  Utility, e.g.</a:t>
            </a:r>
          </a:p>
          <a:p>
            <a:pPr eaLnBrk="1" hangingPunct="1"/>
            <a:r>
              <a:rPr lang="en-NZ" dirty="0"/>
              <a:t>Electricity , Gas ,Water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79575" y="2617788"/>
            <a:ext cx="1931988" cy="3178175"/>
            <a:chOff x="1696065" y="2787445"/>
            <a:chExt cx="1932038" cy="2686696"/>
          </a:xfrm>
        </p:grpSpPr>
        <p:sp>
          <p:nvSpPr>
            <p:cNvPr id="37906" name="Rectangle 5"/>
            <p:cNvSpPr>
              <a:spLocks noChangeArrowheads="1"/>
            </p:cNvSpPr>
            <p:nvPr/>
          </p:nvSpPr>
          <p:spPr bwMode="auto">
            <a:xfrm>
              <a:off x="1696065" y="2787445"/>
              <a:ext cx="1415845" cy="101763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TextBox 20"/>
            <p:cNvSpPr txBox="1">
              <a:spLocks noChangeArrowheads="1"/>
            </p:cNvSpPr>
            <p:nvPr/>
          </p:nvSpPr>
          <p:spPr bwMode="auto">
            <a:xfrm>
              <a:off x="1828800" y="3996813"/>
              <a:ext cx="179930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NZ"/>
                <a:t>Centralised equipment , using or processing a Resource</a:t>
              </a:r>
            </a:p>
          </p:txBody>
        </p:sp>
      </p:grpSp>
      <p:sp>
        <p:nvSpPr>
          <p:cNvPr id="37902" name="TextBox 21"/>
          <p:cNvSpPr txBox="1">
            <a:spLocks noChangeArrowheads="1"/>
          </p:cNvSpPr>
          <p:nvPr/>
        </p:nvSpPr>
        <p:spPr bwMode="auto">
          <a:xfrm>
            <a:off x="4129088" y="4056063"/>
            <a:ext cx="1770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/>
              <a:t>Distribution System</a:t>
            </a:r>
          </a:p>
        </p:txBody>
      </p:sp>
      <p:sp>
        <p:nvSpPr>
          <p:cNvPr id="37903" name="TextBox 23"/>
          <p:cNvSpPr txBox="1">
            <a:spLocks noChangeArrowheads="1"/>
          </p:cNvSpPr>
          <p:nvPr/>
        </p:nvSpPr>
        <p:spPr bwMode="auto">
          <a:xfrm>
            <a:off x="6518275" y="4203700"/>
            <a:ext cx="1401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dirty="0"/>
              <a:t>User Interface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148607" y="5070474"/>
            <a:ext cx="1416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dirty="0"/>
              <a:t>Resource or  Utility, e.g. Soil and waste system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51013" y="5486400"/>
            <a:ext cx="210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/>
              <a:t>Grease trap, petrol interceptor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4FD6C-C8BF-59E0-E8F7-07B16E2A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12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7420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96975" y="555625"/>
            <a:ext cx="7439025" cy="508000"/>
          </a:xfrm>
        </p:spPr>
        <p:txBody>
          <a:bodyPr/>
          <a:lstStyle/>
          <a:p>
            <a:r>
              <a:rPr lang="en-NZ" altLang="en-US" dirty="0">
                <a:solidFill>
                  <a:schemeClr val="bg1"/>
                </a:solidFill>
              </a:rPr>
              <a:t>System Components</a:t>
            </a:r>
          </a:p>
        </p:txBody>
      </p:sp>
      <p:sp>
        <p:nvSpPr>
          <p:cNvPr id="7" name="Notched Right Arrow 6"/>
          <p:cNvSpPr>
            <a:spLocks noChangeArrowheads="1"/>
          </p:cNvSpPr>
          <p:nvPr/>
        </p:nvSpPr>
        <p:spPr bwMode="auto">
          <a:xfrm>
            <a:off x="339725" y="3038475"/>
            <a:ext cx="1341438" cy="442913"/>
          </a:xfrm>
          <a:prstGeom prst="notchedRightArrow">
            <a:avLst>
              <a:gd name="adj1" fmla="val 50000"/>
              <a:gd name="adj2" fmla="val 49917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6390" name="Straight Connector 10"/>
          <p:cNvCxnSpPr>
            <a:cxnSpLocks noChangeShapeType="1"/>
          </p:cNvCxnSpPr>
          <p:nvPr/>
        </p:nvCxnSpPr>
        <p:spPr bwMode="auto">
          <a:xfrm rot="5400000">
            <a:off x="-619125" y="3746500"/>
            <a:ext cx="4527550" cy="444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391" name="Straight Connector 13"/>
          <p:cNvCxnSpPr>
            <a:cxnSpLocks noChangeShapeType="1"/>
          </p:cNvCxnSpPr>
          <p:nvPr/>
        </p:nvCxnSpPr>
        <p:spPr bwMode="auto">
          <a:xfrm rot="5400000">
            <a:off x="6046788" y="3760787"/>
            <a:ext cx="4572000" cy="285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339725" y="2262188"/>
            <a:ext cx="116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altLang="en-US"/>
              <a:t>External</a:t>
            </a:r>
          </a:p>
        </p:txBody>
      </p: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4144963" y="2260600"/>
            <a:ext cx="132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altLang="en-US"/>
              <a:t>Internal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0" y="3573463"/>
            <a:ext cx="1416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altLang="en-US"/>
              <a:t>Resource or  Utility, e.g.</a:t>
            </a:r>
          </a:p>
          <a:p>
            <a:pPr eaLnBrk="1" hangingPunct="1"/>
            <a:r>
              <a:rPr lang="en-NZ" altLang="en-US"/>
              <a:t>Electricity , Gas ,Water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695450" y="2787650"/>
            <a:ext cx="1931988" cy="2686050"/>
            <a:chOff x="1696065" y="2787445"/>
            <a:chExt cx="1932038" cy="2686696"/>
          </a:xfrm>
        </p:grpSpPr>
        <p:sp>
          <p:nvSpPr>
            <p:cNvPr id="19476" name="Rectangle 5"/>
            <p:cNvSpPr>
              <a:spLocks noChangeArrowheads="1"/>
            </p:cNvSpPr>
            <p:nvPr/>
          </p:nvSpPr>
          <p:spPr bwMode="auto">
            <a:xfrm>
              <a:off x="1696065" y="2787445"/>
              <a:ext cx="1415845" cy="101763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7" name="TextBox 20"/>
            <p:cNvSpPr txBox="1">
              <a:spLocks noChangeArrowheads="1"/>
            </p:cNvSpPr>
            <p:nvPr/>
          </p:nvSpPr>
          <p:spPr bwMode="auto">
            <a:xfrm>
              <a:off x="1828800" y="3996813"/>
              <a:ext cx="179930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NZ" altLang="en-US"/>
                <a:t>Centralised equipment , using or processing a Resource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259138" y="2979738"/>
            <a:ext cx="3333750" cy="1722437"/>
            <a:chOff x="3259394" y="2979175"/>
            <a:chExt cx="3333136" cy="1722962"/>
          </a:xfrm>
        </p:grpSpPr>
        <p:sp>
          <p:nvSpPr>
            <p:cNvPr id="19474" name="Notched Right Arrow 7"/>
            <p:cNvSpPr>
              <a:spLocks noChangeArrowheads="1"/>
            </p:cNvSpPr>
            <p:nvPr/>
          </p:nvSpPr>
          <p:spPr bwMode="auto">
            <a:xfrm>
              <a:off x="3259394" y="2979175"/>
              <a:ext cx="3333136" cy="501446"/>
            </a:xfrm>
            <a:prstGeom prst="notchedRightArrow">
              <a:avLst>
                <a:gd name="adj1" fmla="val 50000"/>
                <a:gd name="adj2" fmla="val 50007"/>
              </a:avLst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5" name="TextBox 21"/>
            <p:cNvSpPr txBox="1">
              <a:spLocks noChangeArrowheads="1"/>
            </p:cNvSpPr>
            <p:nvPr/>
          </p:nvSpPr>
          <p:spPr bwMode="auto">
            <a:xfrm>
              <a:off x="4129548" y="4055806"/>
              <a:ext cx="17698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NZ" altLang="en-US"/>
                <a:t>Distribution System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518275" y="2630488"/>
            <a:ext cx="1401763" cy="2219325"/>
            <a:chOff x="6518786" y="2630522"/>
            <a:chExt cx="1401097" cy="2219033"/>
          </a:xfrm>
        </p:grpSpPr>
        <p:pic>
          <p:nvPicPr>
            <p:cNvPr id="19472" name="Picture 2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7663" y="2630522"/>
              <a:ext cx="1237528" cy="117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Box 23"/>
            <p:cNvSpPr txBox="1">
              <a:spLocks noChangeArrowheads="1"/>
            </p:cNvSpPr>
            <p:nvPr/>
          </p:nvSpPr>
          <p:spPr bwMode="auto">
            <a:xfrm>
              <a:off x="6518786" y="4203290"/>
              <a:ext cx="1401097" cy="64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NZ" altLang="en-US"/>
                <a:t>User</a:t>
              </a:r>
            </a:p>
            <a:p>
              <a:pPr eaLnBrk="1" hangingPunct="1"/>
              <a:r>
                <a:rPr lang="en-NZ" altLang="en-US"/>
                <a:t>Interface</a:t>
              </a:r>
            </a:p>
          </p:txBody>
        </p:sp>
      </p:grpSp>
      <p:sp>
        <p:nvSpPr>
          <p:cNvPr id="19470" name="TextBox 27"/>
          <p:cNvSpPr txBox="1">
            <a:spLocks noChangeArrowheads="1"/>
          </p:cNvSpPr>
          <p:nvPr/>
        </p:nvSpPr>
        <p:spPr bwMode="auto">
          <a:xfrm>
            <a:off x="1798638" y="5441950"/>
            <a:ext cx="6224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75" y="365858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37" y="1657683"/>
            <a:ext cx="2876978" cy="287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91" y="4056041"/>
            <a:ext cx="131794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1" name="Picture 25" descr="F:\C Drive Back up W&amp; Conv\My Pictures\fire fusible-lin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99326" y="2138218"/>
            <a:ext cx="1239177" cy="18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2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79" y="2249805"/>
            <a:ext cx="2863547" cy="214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9E2F4-1DA3-CD3F-5E52-679364D5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57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271588" y="728663"/>
            <a:ext cx="7439025" cy="5080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Utility Characteristics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189038" y="2033588"/>
            <a:ext cx="7439025" cy="3737625"/>
          </a:xfrm>
        </p:spPr>
        <p:txBody>
          <a:bodyPr/>
          <a:lstStyle/>
          <a:p>
            <a:r>
              <a:rPr lang="en-NZ" dirty="0"/>
              <a:t>“Owned” by someone else (Local Authority, distribution company etc.) </a:t>
            </a:r>
          </a:p>
          <a:p>
            <a:pPr lvl="3"/>
            <a:r>
              <a:rPr lang="en-NZ" dirty="0"/>
              <a:t>      Require careful planning and permission to connect into</a:t>
            </a:r>
          </a:p>
          <a:p>
            <a:pPr lvl="1"/>
            <a:r>
              <a:rPr lang="en-NZ" dirty="0"/>
              <a:t>      Minimise disruption of service to others</a:t>
            </a:r>
          </a:p>
          <a:p>
            <a:pPr lvl="1"/>
            <a:r>
              <a:rPr lang="en-NZ" dirty="0"/>
              <a:t>      Protect from contamination</a:t>
            </a:r>
          </a:p>
          <a:p>
            <a:pPr lvl="1"/>
            <a:endParaRPr lang="en-NZ" dirty="0"/>
          </a:p>
          <a:p>
            <a:r>
              <a:rPr lang="en-NZ" dirty="0"/>
              <a:t>Often buried and difficult to access</a:t>
            </a:r>
          </a:p>
          <a:p>
            <a:r>
              <a:rPr lang="en-NZ" dirty="0"/>
              <a:t>Large scale distribution (big pipes  or cables)</a:t>
            </a:r>
          </a:p>
          <a:p>
            <a:r>
              <a:rPr lang="en-NZ" dirty="0"/>
              <a:t>Dangerous (E.g. high voltage)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B14C54-FB55-2952-A5F9-972511ED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14</a:t>
            </a:fld>
            <a:endParaRPr lang="en-N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652" y="576438"/>
            <a:ext cx="7438961" cy="508928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Resource-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463" y="2188564"/>
            <a:ext cx="7438961" cy="3937599"/>
          </a:xfrm>
        </p:spPr>
        <p:txBody>
          <a:bodyPr/>
          <a:lstStyle/>
          <a:p>
            <a:r>
              <a:rPr lang="en-NZ" sz="2400" dirty="0"/>
              <a:t>Usually Consumed or transformed by the central plant or system </a:t>
            </a:r>
          </a:p>
          <a:p>
            <a:r>
              <a:rPr lang="en-NZ" sz="2400" dirty="0"/>
              <a:t>Not owned by anybody</a:t>
            </a:r>
          </a:p>
          <a:p>
            <a:r>
              <a:rPr lang="en-NZ" sz="2400" dirty="0"/>
              <a:t>Free to use</a:t>
            </a:r>
          </a:p>
          <a:p>
            <a:r>
              <a:rPr lang="en-NZ" sz="2400" dirty="0"/>
              <a:t>Still need to protect from contamination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6B743-68AA-ABD2-C681-2F497F89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592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06" y="214785"/>
            <a:ext cx="5675868" cy="12863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9940" name="Picture 3" descr="22okv cable pen-alba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256698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cable trench trenchandcableconz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" y="0"/>
            <a:ext cx="28829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 descr="hdpe dra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188" y="3965575"/>
            <a:ext cx="2944812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6" descr="sewer pip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7" descr="ugrd drain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950" y="2511425"/>
            <a:ext cx="266065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8" descr="storm drain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6588"/>
            <a:ext cx="41640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5D27B-8375-743F-8C1D-F07A8DB0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16</a:t>
            </a:fld>
            <a:endParaRPr lang="en-N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049311" y="576263"/>
            <a:ext cx="8094689" cy="871537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Centralised equipment- Characteristics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2014538"/>
            <a:ext cx="8229600" cy="3910012"/>
          </a:xfrm>
        </p:spPr>
        <p:txBody>
          <a:bodyPr/>
          <a:lstStyle/>
          <a:p>
            <a:r>
              <a:rPr lang="en-NZ" sz="1600"/>
              <a:t>Physically large often heavy and frequently noisy</a:t>
            </a:r>
          </a:p>
          <a:p>
            <a:r>
              <a:rPr lang="en-NZ" sz="1600"/>
              <a:t>Interfaces with other services</a:t>
            </a:r>
          </a:p>
          <a:p>
            <a:r>
              <a:rPr lang="en-NZ" sz="1600"/>
              <a:t>Often needs large openings in external envelope</a:t>
            </a:r>
          </a:p>
          <a:p>
            <a:pPr lvl="1"/>
            <a:r>
              <a:rPr lang="en-NZ" sz="1600"/>
              <a:t>Beware weatherproofing especially below ground</a:t>
            </a:r>
          </a:p>
          <a:p>
            <a:r>
              <a:rPr lang="en-NZ" sz="1600"/>
              <a:t>Requires access for maintenance repair &amp; replacement</a:t>
            </a:r>
          </a:p>
          <a:p>
            <a:r>
              <a:rPr lang="en-NZ" sz="1600"/>
              <a:t>Often requires vehicular access</a:t>
            </a:r>
          </a:p>
          <a:p>
            <a:r>
              <a:rPr lang="en-NZ" sz="1600"/>
              <a:t>Can require access by people not connected with the building (fire service, power transmission co.)</a:t>
            </a:r>
          </a:p>
          <a:p>
            <a:r>
              <a:rPr lang="en-NZ" sz="1600"/>
              <a:t>Requires safety devices</a:t>
            </a:r>
          </a:p>
          <a:p>
            <a:r>
              <a:rPr lang="en-NZ" sz="1600"/>
              <a:t>Tends to be at bottom or top of building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555ED-3F98-99E3-10E8-72A61394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17</a:t>
            </a:fld>
            <a:endParaRPr lang="en-N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269" y="234987"/>
            <a:ext cx="539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 dirty="0">
                <a:solidFill>
                  <a:schemeClr val="bg1"/>
                </a:solidFill>
              </a:rPr>
              <a:t>Components</a:t>
            </a: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165225" y="2660650"/>
            <a:ext cx="7439025" cy="508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 descr="air_chiller_1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33750" cy="2543175"/>
          </a:xfrm>
        </p:spPr>
      </p:pic>
      <p:pic>
        <p:nvPicPr>
          <p:cNvPr id="11" name="Picture 10" descr="trane_chiller_rep w cab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288" y="0"/>
            <a:ext cx="40925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oiler inst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3388"/>
            <a:ext cx="45593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hare_international_airport_air_handling_units_upgrades_web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58888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ingle___Double_Stage_Louvr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5" y="3003550"/>
            <a:ext cx="4283075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QBE fire w NRV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4300"/>
            <a:ext cx="303688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prinkler room w exhuas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850" y="3378200"/>
            <a:ext cx="35036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271588" y="541338"/>
            <a:ext cx="7439025" cy="509587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Distribution System - Characteristics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189038" y="1927225"/>
            <a:ext cx="7439025" cy="4198938"/>
          </a:xfrm>
        </p:spPr>
        <p:txBody>
          <a:bodyPr/>
          <a:lstStyle/>
          <a:p>
            <a:r>
              <a:rPr lang="en-NZ" sz="1800" dirty="0"/>
              <a:t>Requires space to install</a:t>
            </a:r>
          </a:p>
          <a:p>
            <a:r>
              <a:rPr lang="en-NZ" sz="1800" dirty="0"/>
              <a:t>Requires support ,separation, insulation, access for commissioning, maintenance, repair and replacement</a:t>
            </a:r>
          </a:p>
          <a:p>
            <a:r>
              <a:rPr lang="en-NZ" sz="1800" dirty="0"/>
              <a:t>Can cut across construction zones </a:t>
            </a:r>
          </a:p>
          <a:p>
            <a:r>
              <a:rPr lang="en-NZ" sz="1800" dirty="0"/>
              <a:t>Tends  to get smaller the further from the </a:t>
            </a:r>
            <a:r>
              <a:rPr lang="en-NZ" sz="1800" dirty="0" err="1"/>
              <a:t>plantroom</a:t>
            </a:r>
            <a:endParaRPr lang="en-NZ" sz="1800" dirty="0"/>
          </a:p>
          <a:p>
            <a:r>
              <a:rPr lang="en-NZ" sz="1800" dirty="0"/>
              <a:t>Needs co-ordinating with the distribution of other services</a:t>
            </a:r>
          </a:p>
          <a:p>
            <a:r>
              <a:rPr lang="en-NZ" sz="1800" dirty="0"/>
              <a:t>Passes through fire barriers-maintain integrity</a:t>
            </a:r>
          </a:p>
          <a:p>
            <a:r>
              <a:rPr lang="en-NZ" sz="1800" dirty="0"/>
              <a:t>Contains many joints (and potential leaks)</a:t>
            </a:r>
          </a:p>
          <a:p>
            <a:endParaRPr lang="en-NZ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286517-9A97-D486-6729-5E736540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19</a:t>
            </a:fld>
            <a:endParaRPr lang="en-N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562" y="1"/>
            <a:ext cx="943456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671434" y="100158"/>
            <a:ext cx="3495640" cy="5231497"/>
            <a:chOff x="5602415" y="1136337"/>
            <a:chExt cx="1428684" cy="3762375"/>
          </a:xfrm>
        </p:grpSpPr>
        <p:sp>
          <p:nvSpPr>
            <p:cNvPr id="2" name="Oval 1"/>
            <p:cNvSpPr/>
            <p:nvPr/>
          </p:nvSpPr>
          <p:spPr>
            <a:xfrm rot="21178947">
              <a:off x="5602415" y="1136337"/>
              <a:ext cx="1428684" cy="3762375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85815" y="2691646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>
                  <a:solidFill>
                    <a:srgbClr val="0070C0"/>
                  </a:solidFill>
                </a:rPr>
                <a:t>Hydraulics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-221480" y="4355630"/>
            <a:ext cx="5011737" cy="236855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rgbClr val="00B050"/>
                </a:solidFill>
              </a:rPr>
              <a:t>Electrical</a:t>
            </a:r>
          </a:p>
        </p:txBody>
      </p:sp>
      <p:sp>
        <p:nvSpPr>
          <p:cNvPr id="6" name="Oval 5"/>
          <p:cNvSpPr/>
          <p:nvPr/>
        </p:nvSpPr>
        <p:spPr>
          <a:xfrm>
            <a:off x="3995609" y="1276350"/>
            <a:ext cx="1647383" cy="151083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Fire</a:t>
            </a:r>
          </a:p>
        </p:txBody>
      </p:sp>
      <p:sp>
        <p:nvSpPr>
          <p:cNvPr id="7" name="Oval 6"/>
          <p:cNvSpPr/>
          <p:nvPr/>
        </p:nvSpPr>
        <p:spPr>
          <a:xfrm rot="1777109">
            <a:off x="-386808" y="249277"/>
            <a:ext cx="4449775" cy="40729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>
            <a:off x="3124200" y="3001008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63783-E0AC-ED00-532A-AB9A0F89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Distribution Systems- Components</a:t>
            </a:r>
          </a:p>
        </p:txBody>
      </p:sp>
      <p:pic>
        <p:nvPicPr>
          <p:cNvPr id="6" name="Table Placeholder 5" descr="ducting.jpg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57337"/>
            <a:ext cx="3810000" cy="2495550"/>
          </a:xfrm>
        </p:spPr>
      </p:pic>
      <p:pic>
        <p:nvPicPr>
          <p:cNvPr id="8" name="Picture 7" descr="Ductworksq r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050" y="1511300"/>
            <a:ext cx="508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ns pi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68600"/>
            <a:ext cx="490537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tuffed_rockwool_firesto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088" y="2533650"/>
            <a:ext cx="539591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ble-tray-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1989137"/>
            <a:ext cx="310038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ble_floor  voice data tray2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0" y="1835150"/>
            <a:ext cx="60325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F00B83-AAE8-2C1D-4436-ED5BC5D19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2F6CC-4A1D-4C86-9EBD-9F343E24BC4F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271588" y="795338"/>
            <a:ext cx="7439025" cy="509587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User interface - Characteristics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039137" y="2804982"/>
            <a:ext cx="7439025" cy="2824163"/>
          </a:xfrm>
        </p:spPr>
        <p:txBody>
          <a:bodyPr/>
          <a:lstStyle/>
          <a:p>
            <a:r>
              <a:rPr lang="en-NZ" dirty="0"/>
              <a:t>Often all an occupant knows or sees of a system</a:t>
            </a:r>
          </a:p>
          <a:p>
            <a:r>
              <a:rPr lang="en-NZ" dirty="0"/>
              <a:t>Impacts most significantly and directly on their comfort</a:t>
            </a:r>
          </a:p>
          <a:p>
            <a:r>
              <a:rPr lang="en-NZ" dirty="0"/>
              <a:t>Impacts most significantly and directly on use of the space</a:t>
            </a:r>
          </a:p>
          <a:p>
            <a:pPr algn="ctr"/>
            <a:endParaRPr lang="en-NZ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A8E4B-EA9D-0092-74B0-62684DB8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21</a:t>
            </a:fld>
            <a:endParaRPr lang="en-N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165225" y="2660650"/>
            <a:ext cx="7439025" cy="508000"/>
          </a:xfrm>
        </p:spPr>
        <p:txBody>
          <a:bodyPr/>
          <a:lstStyle/>
          <a:p>
            <a:endParaRPr lang="en-US"/>
          </a:p>
        </p:txBody>
      </p:sp>
      <p:pic>
        <p:nvPicPr>
          <p:cNvPr id="48133" name="Picture 6" descr="handbas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0" y="1668463"/>
            <a:ext cx="1968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 descr="light swit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550" y="231775"/>
            <a:ext cx="1828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8" descr="luminair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57" y="563562"/>
            <a:ext cx="34051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9" descr="steam mirro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8" y="3165475"/>
            <a:ext cx="2205037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0" descr="supply-diffuser-round_jp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738" y="0"/>
            <a:ext cx="305911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2" descr="wc_Rondo_bw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88" y="3163888"/>
            <a:ext cx="308451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 descr="tsta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988" y="1751013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3" descr="break glass pane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988" y="3860800"/>
            <a:ext cx="316071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Content Placeholder 5" descr="bath.jpg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5663" y="4360863"/>
            <a:ext cx="1879600" cy="181610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2006" y="214785"/>
            <a:ext cx="5675868" cy="12863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523A00-6D2C-CED2-9C1A-8C658EEE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22</a:t>
            </a:fld>
            <a:endParaRPr lang="en-N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1820F-6B86-4675-8DB1-7315BC663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13" y="1678899"/>
            <a:ext cx="7438962" cy="4447266"/>
          </a:xfrm>
        </p:spPr>
        <p:txBody>
          <a:bodyPr/>
          <a:lstStyle/>
          <a:p>
            <a:r>
              <a:rPr lang="en-NZ" dirty="0"/>
              <a:t>In your groups look at the drawings of your given service on the Moodle page.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Identify examples of the four elements on the drawings. Check against three of the elements characteristics (slides 16 -24)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Look for signs of design co-ordination (noted in slides 25-27)</a:t>
            </a:r>
          </a:p>
          <a:p>
            <a:r>
              <a:rPr lang="en-NZ" dirty="0"/>
              <a:t>Prepare for the presentation at the end of the day.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E75397-9051-4442-9316-56DBB7F5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Activity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8E66B-06DB-BB9E-6D7B-08A44EA5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9A2A0-BC52-4ECA-9840-1E27B1CC56DA}" type="slidenum">
              <a:rPr lang="en-NZ" smtClean="0"/>
              <a:pPr>
                <a:defRPr/>
              </a:pPr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7540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604838"/>
            <a:ext cx="7439025" cy="5095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Co-ordination of Design- evidence it has been done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2084388"/>
            <a:ext cx="8229600" cy="4930775"/>
          </a:xfrm>
        </p:spPr>
        <p:txBody>
          <a:bodyPr/>
          <a:lstStyle/>
          <a:p>
            <a:pPr marL="347663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 err="1"/>
              <a:t>E.g</a:t>
            </a:r>
            <a:r>
              <a:rPr lang="en-US" sz="1600" dirty="0"/>
              <a:t> </a:t>
            </a:r>
            <a:r>
              <a:rPr lang="en-US" sz="1600" dirty="0" err="1"/>
              <a:t>plantrooms</a:t>
            </a:r>
            <a:r>
              <a:rPr lang="en-US" sz="1600" dirty="0"/>
              <a:t> and service risers are  big enough</a:t>
            </a:r>
          </a:p>
          <a:p>
            <a:pPr marL="347663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/>
              <a:t>Plant  and components can be replaced and maintained throughout  their life</a:t>
            </a:r>
          </a:p>
          <a:p>
            <a:pPr marL="347663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/>
              <a:t>Distribution routes are available and large enough</a:t>
            </a:r>
          </a:p>
          <a:p>
            <a:pPr marL="347663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600" dirty="0"/>
              <a:t>Interfaces between different services are designed</a:t>
            </a:r>
          </a:p>
          <a:p>
            <a:pPr marL="452438" lvl="5" indent="350838" defTabSz="361950">
              <a:lnSpc>
                <a:spcPct val="90000"/>
              </a:lnSpc>
              <a:buFont typeface="+mj-lt"/>
              <a:buAutoNum type="alphaLcParenR"/>
              <a:defRPr/>
            </a:pPr>
            <a:r>
              <a:rPr sz="1400" dirty="0"/>
              <a:t>Varying electrical voltages are made compatible</a:t>
            </a:r>
          </a:p>
          <a:p>
            <a:pPr marL="452438" lvl="5" indent="350838" defTabSz="361950">
              <a:lnSpc>
                <a:spcPct val="90000"/>
              </a:lnSpc>
              <a:buFont typeface="+mj-lt"/>
              <a:buAutoNum type="alphaLcParenR"/>
              <a:defRPr/>
            </a:pPr>
            <a:r>
              <a:rPr sz="1400" dirty="0"/>
              <a:t>Services penetrations do not leak water, air, sound or fire</a:t>
            </a:r>
          </a:p>
          <a:p>
            <a:pPr marL="452438" lvl="5" indent="350838" defTabSz="36195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sz="1400" dirty="0"/>
              <a:t>Protection of potable (drinking) water supplies from contamination</a:t>
            </a:r>
          </a:p>
          <a:p>
            <a:pPr marL="452438" lvl="5" indent="350838" defTabSz="36195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sz="1400" dirty="0"/>
              <a:t>Positions of services in shared spaces, e.g. risers, plant rooms, ceiling spaces</a:t>
            </a:r>
          </a:p>
          <a:p>
            <a:pPr marL="452438" lvl="5" indent="350838" defTabSz="36195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sz="1400" dirty="0"/>
              <a:t>Diffusers don’t clash with light fittings</a:t>
            </a:r>
          </a:p>
          <a:p>
            <a:pPr marL="452438" lvl="5" indent="350838" defTabSz="361950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sz="1400" dirty="0"/>
              <a:t>Reference to other services on drawings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600" dirty="0"/>
              <a:t>Layouts 1:100, </a:t>
            </a:r>
            <a:r>
              <a:rPr lang="en-US" sz="1600" dirty="0" err="1"/>
              <a:t>plantrooms</a:t>
            </a:r>
            <a:r>
              <a:rPr lang="en-US" sz="1600" dirty="0"/>
              <a:t>, toilet blocks 1:50, risers, ceiling void x-sections 1:20, more than  one service on a drawing, drawings that represent the physical size  of the service.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Procurement methods that encourage early services involvement enhance good design co-ordination.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Examples of lack of design co-ordination?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283270-CCB8-9A4A-5D89-81E92450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635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066800"/>
            <a:ext cx="3938587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081088"/>
            <a:ext cx="4503737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019800" y="2632075"/>
            <a:ext cx="2181225" cy="1158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" name="Oval 1"/>
          <p:cNvSpPr/>
          <p:nvPr/>
        </p:nvSpPr>
        <p:spPr>
          <a:xfrm>
            <a:off x="498475" y="2292350"/>
            <a:ext cx="890588" cy="6778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361741" y="5305530"/>
            <a:ext cx="342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Some co-ordination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14987-4C9D-A9DD-024D-E896B021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1B5A6-7B95-4A64-A9D5-41FC71640E5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475" y="2884467"/>
            <a:ext cx="6357063" cy="760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3794482"/>
            <a:ext cx="276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Extreme Co-ordination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E9185-AF33-7597-B7A6-5CBCC361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107" y="3279755"/>
            <a:ext cx="6357063" cy="760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9B468-36B7-AA99-468C-47BE2E90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1B5A6-7B95-4A64-A9D5-41FC71640E5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639763"/>
            <a:ext cx="7439025" cy="508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Co-ordination of Installation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6975" y="2143125"/>
            <a:ext cx="7439025" cy="2824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/>
              <a:t>Know the Job!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Co-ordination of Installation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Each service is installed in a way that it does not impede the installation or operation of other services- avoids “first in first served approach”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Ensures final fix items not covered in early design are </a:t>
            </a:r>
            <a:r>
              <a:rPr lang="en-US" altLang="en-US" sz="1800" dirty="0" err="1"/>
              <a:t>co-ordinated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e.g</a:t>
            </a:r>
            <a:r>
              <a:rPr lang="en-US" altLang="en-US" sz="1800" dirty="0"/>
              <a:t> thermostat locations and furnishings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Ensures continuity of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/>
              <a:t>Maximises</a:t>
            </a:r>
            <a:r>
              <a:rPr lang="en-US" altLang="en-US" sz="1800" dirty="0"/>
              <a:t> chances of </a:t>
            </a:r>
          </a:p>
          <a:p>
            <a:pPr marL="285750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/>
              <a:t>An efficient installation process</a:t>
            </a:r>
          </a:p>
          <a:p>
            <a:pPr marL="285750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/>
              <a:t>Meeting the </a:t>
            </a:r>
            <a:r>
              <a:rPr lang="en-US" altLang="en-US" sz="1800" dirty="0" err="1"/>
              <a:t>programme</a:t>
            </a:r>
            <a:endParaRPr lang="en-US" altLang="en-US" sz="1800" dirty="0"/>
          </a:p>
          <a:p>
            <a:pPr marL="285750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</a:rPr>
              <a:t>Making a profit</a:t>
            </a:r>
            <a:r>
              <a:rPr lang="en-US" altLang="en-US" sz="1800" dirty="0">
                <a:solidFill>
                  <a:srgbClr val="FFFF00"/>
                </a:solidFill>
              </a:rPr>
              <a:t>!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2E7C9-2232-A111-007C-63DB560D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04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1831"/>
            <a:ext cx="7439025" cy="509587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Sequence- Within a Service- Whole Building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2016125"/>
            <a:ext cx="8081963" cy="2825750"/>
          </a:xfrm>
        </p:spPr>
        <p:txBody>
          <a:bodyPr/>
          <a:lstStyle/>
          <a:p>
            <a:pPr eaLnBrk="1" hangingPunct="1"/>
            <a:r>
              <a:rPr lang="en-GB" altLang="en-US" b="1" dirty="0"/>
              <a:t>General Principles</a:t>
            </a:r>
          </a:p>
          <a:p>
            <a:pPr lvl="4" eaLnBrk="1" hangingPunct="1"/>
            <a:r>
              <a:rPr lang="en-GB" altLang="en-US" sz="1800" b="1" dirty="0"/>
              <a:t>First fix</a:t>
            </a:r>
          </a:p>
          <a:p>
            <a:pPr lvl="4"/>
            <a:r>
              <a:rPr lang="en-GB" altLang="en-US" sz="1600" dirty="0"/>
              <a:t>Major Risers and branches, Large plant, Brackets, key horizontal distribution runs, fan coil units</a:t>
            </a:r>
          </a:p>
          <a:p>
            <a:pPr lvl="1" eaLnBrk="1" hangingPunct="1"/>
            <a:r>
              <a:rPr lang="en-GB" altLang="en-US" sz="1800" b="1" dirty="0"/>
              <a:t>Second Fix</a:t>
            </a:r>
          </a:p>
          <a:p>
            <a:pPr lvl="2" eaLnBrk="1" hangingPunct="1"/>
            <a:r>
              <a:rPr lang="en-GB" altLang="en-US" sz="1600" dirty="0"/>
              <a:t>Connections to plant, equipment and fittings</a:t>
            </a:r>
          </a:p>
          <a:p>
            <a:pPr lvl="2" eaLnBrk="1" hangingPunct="1"/>
            <a:r>
              <a:rPr lang="en-GB" altLang="en-US" sz="1600" dirty="0"/>
              <a:t>pressure tests, insulation </a:t>
            </a:r>
          </a:p>
          <a:p>
            <a:pPr lvl="2" eaLnBrk="1" hangingPunct="1"/>
            <a:r>
              <a:rPr lang="en-GB" altLang="en-US" sz="1600" dirty="0"/>
              <a:t>Valve motors</a:t>
            </a:r>
          </a:p>
          <a:p>
            <a:pPr lvl="2" eaLnBrk="1" hangingPunct="1"/>
            <a:r>
              <a:rPr lang="en-GB" altLang="en-US" sz="1600" dirty="0"/>
              <a:t>Flexible ducting</a:t>
            </a:r>
          </a:p>
          <a:p>
            <a:pPr lvl="1" eaLnBrk="1" hangingPunct="1"/>
            <a:r>
              <a:rPr lang="en-GB" altLang="en-US" sz="1800" b="1" dirty="0"/>
              <a:t>Final fix</a:t>
            </a:r>
          </a:p>
          <a:p>
            <a:pPr lvl="2" eaLnBrk="1" hangingPunct="1"/>
            <a:r>
              <a:rPr lang="en-GB" altLang="en-US" sz="1600" dirty="0"/>
              <a:t>Diffusers, grilles, luminaire diffusers, thermostats fixtures, light switches</a:t>
            </a:r>
          </a:p>
          <a:p>
            <a:pPr lvl="2" eaLnBrk="1" hangingPunct="1"/>
            <a:endParaRPr lang="en-GB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2DE68-940A-1559-D6F1-203FAEDA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0333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82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Sequence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144838" y="2022475"/>
            <a:ext cx="2090737" cy="595313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148013" y="2625725"/>
            <a:ext cx="2090737" cy="595313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144838" y="3217863"/>
            <a:ext cx="2090737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148013" y="3824288"/>
            <a:ext cx="2090737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51188" y="4424363"/>
            <a:ext cx="2090737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49600" y="5608638"/>
            <a:ext cx="2090738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148013" y="5016500"/>
            <a:ext cx="2090737" cy="595313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921125" y="3762375"/>
            <a:ext cx="139700" cy="2362200"/>
            <a:chOff x="2470" y="2388"/>
            <a:chExt cx="88" cy="1488"/>
          </a:xfrm>
        </p:grpSpPr>
        <p:sp>
          <p:nvSpPr>
            <p:cNvPr id="38946" name="Line 12"/>
            <p:cNvSpPr>
              <a:spLocks noChangeShapeType="1"/>
            </p:cNvSpPr>
            <p:nvPr/>
          </p:nvSpPr>
          <p:spPr bwMode="auto">
            <a:xfrm flipV="1">
              <a:off x="2470" y="2388"/>
              <a:ext cx="0" cy="148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947" name="Line 13"/>
            <p:cNvSpPr>
              <a:spLocks noChangeShapeType="1"/>
            </p:cNvSpPr>
            <p:nvPr/>
          </p:nvSpPr>
          <p:spPr bwMode="auto">
            <a:xfrm flipV="1">
              <a:off x="2558" y="2396"/>
              <a:ext cx="0" cy="148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3514725" y="3879850"/>
            <a:ext cx="406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4073525" y="3930650"/>
            <a:ext cx="850900" cy="12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3502025" y="4527550"/>
            <a:ext cx="406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3502025" y="5137150"/>
            <a:ext cx="406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V="1">
            <a:off x="4060825" y="4603750"/>
            <a:ext cx="850900" cy="12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 flipV="1">
            <a:off x="4073525" y="5226050"/>
            <a:ext cx="850900" cy="12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3146425" y="1423988"/>
            <a:ext cx="2090738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502025" y="1446213"/>
            <a:ext cx="1422400" cy="2362200"/>
            <a:chOff x="2206" y="911"/>
            <a:chExt cx="896" cy="1488"/>
          </a:xfrm>
        </p:grpSpPr>
        <p:sp>
          <p:nvSpPr>
            <p:cNvPr id="38938" name="Line 22"/>
            <p:cNvSpPr>
              <a:spLocks noChangeShapeType="1"/>
            </p:cNvSpPr>
            <p:nvPr/>
          </p:nvSpPr>
          <p:spPr bwMode="auto">
            <a:xfrm flipV="1">
              <a:off x="2470" y="911"/>
              <a:ext cx="0" cy="1480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939" name="Line 23"/>
            <p:cNvSpPr>
              <a:spLocks noChangeShapeType="1"/>
            </p:cNvSpPr>
            <p:nvPr/>
          </p:nvSpPr>
          <p:spPr bwMode="auto">
            <a:xfrm flipV="1">
              <a:off x="2558" y="919"/>
              <a:ext cx="0" cy="1480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940" name="Line 24"/>
            <p:cNvSpPr>
              <a:spLocks noChangeShapeType="1"/>
            </p:cNvSpPr>
            <p:nvPr/>
          </p:nvSpPr>
          <p:spPr bwMode="auto">
            <a:xfrm>
              <a:off x="2214" y="967"/>
              <a:ext cx="25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941" name="Line 25"/>
            <p:cNvSpPr>
              <a:spLocks noChangeShapeType="1"/>
            </p:cNvSpPr>
            <p:nvPr/>
          </p:nvSpPr>
          <p:spPr bwMode="auto">
            <a:xfrm flipV="1">
              <a:off x="2566" y="999"/>
              <a:ext cx="536" cy="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942" name="Line 26"/>
            <p:cNvSpPr>
              <a:spLocks noChangeShapeType="1"/>
            </p:cNvSpPr>
            <p:nvPr/>
          </p:nvSpPr>
          <p:spPr bwMode="auto">
            <a:xfrm>
              <a:off x="2206" y="1375"/>
              <a:ext cx="25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943" name="Line 27"/>
            <p:cNvSpPr>
              <a:spLocks noChangeShapeType="1"/>
            </p:cNvSpPr>
            <p:nvPr/>
          </p:nvSpPr>
          <p:spPr bwMode="auto">
            <a:xfrm>
              <a:off x="2206" y="1759"/>
              <a:ext cx="25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944" name="Line 28"/>
            <p:cNvSpPr>
              <a:spLocks noChangeShapeType="1"/>
            </p:cNvSpPr>
            <p:nvPr/>
          </p:nvSpPr>
          <p:spPr bwMode="auto">
            <a:xfrm flipV="1">
              <a:off x="2558" y="1423"/>
              <a:ext cx="536" cy="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945" name="Line 29"/>
            <p:cNvSpPr>
              <a:spLocks noChangeShapeType="1"/>
            </p:cNvSpPr>
            <p:nvPr/>
          </p:nvSpPr>
          <p:spPr bwMode="auto">
            <a:xfrm flipV="1">
              <a:off x="2566" y="1815"/>
              <a:ext cx="536" cy="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86046" name="Line 30"/>
          <p:cNvSpPr>
            <a:spLocks noChangeShapeType="1"/>
          </p:cNvSpPr>
          <p:nvPr/>
        </p:nvSpPr>
        <p:spPr bwMode="auto">
          <a:xfrm>
            <a:off x="4294188" y="1524000"/>
            <a:ext cx="0" cy="43830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>
            <a:off x="5341938" y="2974975"/>
            <a:ext cx="1768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Tower core finishes completed downwards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320800" y="1624013"/>
            <a:ext cx="1393825" cy="4283075"/>
            <a:chOff x="832" y="1023"/>
            <a:chExt cx="878" cy="2698"/>
          </a:xfrm>
        </p:grpSpPr>
        <p:sp>
          <p:nvSpPr>
            <p:cNvPr id="38936" name="Line 34"/>
            <p:cNvSpPr>
              <a:spLocks noChangeShapeType="1"/>
            </p:cNvSpPr>
            <p:nvPr/>
          </p:nvSpPr>
          <p:spPr bwMode="auto">
            <a:xfrm flipV="1">
              <a:off x="1710" y="1023"/>
              <a:ext cx="0" cy="269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937" name="Text Box 35"/>
            <p:cNvSpPr txBox="1">
              <a:spLocks noChangeArrowheads="1"/>
            </p:cNvSpPr>
            <p:nvPr/>
          </p:nvSpPr>
          <p:spPr bwMode="auto">
            <a:xfrm>
              <a:off x="832" y="1984"/>
              <a:ext cx="823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NZ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Services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NZ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Tenancy </a:t>
              </a:r>
              <a:r>
                <a:rPr lang="en-NZ" altLang="en-US" sz="1800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fitout</a:t>
              </a:r>
              <a:endParaRPr lang="en-GB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05F4B-5BAB-C8DB-2072-B2462FB7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38DC-BBDB-4EC3-82D4-6E984CD79EE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 animBg="1"/>
      <p:bldP spid="86022" grpId="0" animBg="1"/>
      <p:bldP spid="86023" grpId="0" animBg="1"/>
      <p:bldP spid="86024" grpId="0" animBg="1"/>
      <p:bldP spid="86025" grpId="0" animBg="1"/>
      <p:bldP spid="86026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6" grpId="0" animBg="1"/>
      <p:bldP spid="86046" grpId="0" animBg="1"/>
      <p:bldP spid="860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65225" y="2660650"/>
            <a:ext cx="7439025" cy="508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4579" name="Content Placeholder 5" descr="tight co-o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5263" cy="62309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3BF530-E27C-43E6-94F2-77F55279CC90}"/>
              </a:ext>
            </a:extLst>
          </p:cNvPr>
          <p:cNvSpPr txBox="1"/>
          <p:nvPr/>
        </p:nvSpPr>
        <p:spPr>
          <a:xfrm>
            <a:off x="203811" y="1971"/>
            <a:ext cx="471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Who goes in first?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0BE19-D380-296E-A38E-E2B6930E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7126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82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Sequence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144838" y="2022475"/>
            <a:ext cx="2090737" cy="595313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148013" y="2625725"/>
            <a:ext cx="2090737" cy="595313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3144838" y="3217863"/>
            <a:ext cx="2090737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3148013" y="3824288"/>
            <a:ext cx="2090737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3151188" y="4424363"/>
            <a:ext cx="2090737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3149600" y="5608638"/>
            <a:ext cx="2090738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3148013" y="5016500"/>
            <a:ext cx="2090737" cy="595313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21125" y="3790950"/>
            <a:ext cx="139700" cy="2362200"/>
            <a:chOff x="2470" y="2388"/>
            <a:chExt cx="88" cy="1488"/>
          </a:xfrm>
        </p:grpSpPr>
        <p:sp>
          <p:nvSpPr>
            <p:cNvPr id="39967" name="Line 12"/>
            <p:cNvSpPr>
              <a:spLocks noChangeShapeType="1"/>
            </p:cNvSpPr>
            <p:nvPr/>
          </p:nvSpPr>
          <p:spPr bwMode="auto">
            <a:xfrm flipV="1">
              <a:off x="2470" y="2388"/>
              <a:ext cx="0" cy="148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9968" name="Line 13"/>
            <p:cNvSpPr>
              <a:spLocks noChangeShapeType="1"/>
            </p:cNvSpPr>
            <p:nvPr/>
          </p:nvSpPr>
          <p:spPr bwMode="auto">
            <a:xfrm flipV="1">
              <a:off x="2558" y="2396"/>
              <a:ext cx="0" cy="148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3514725" y="3879850"/>
            <a:ext cx="406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 flipV="1">
            <a:off x="4073525" y="3930650"/>
            <a:ext cx="850900" cy="12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3502025" y="4527550"/>
            <a:ext cx="406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3502025" y="5137150"/>
            <a:ext cx="406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 flipV="1">
            <a:off x="4060825" y="4603750"/>
            <a:ext cx="850900" cy="12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 flipV="1">
            <a:off x="4073525" y="5226050"/>
            <a:ext cx="850900" cy="12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3146425" y="1423988"/>
            <a:ext cx="2090738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502025" y="1446213"/>
            <a:ext cx="1422400" cy="2362200"/>
            <a:chOff x="2216" y="2424"/>
            <a:chExt cx="896" cy="1488"/>
          </a:xfrm>
        </p:grpSpPr>
        <p:sp>
          <p:nvSpPr>
            <p:cNvPr id="39959" name="Line 22"/>
            <p:cNvSpPr>
              <a:spLocks noChangeShapeType="1"/>
            </p:cNvSpPr>
            <p:nvPr/>
          </p:nvSpPr>
          <p:spPr bwMode="auto">
            <a:xfrm flipV="1">
              <a:off x="2480" y="2424"/>
              <a:ext cx="0" cy="1480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9960" name="Line 23"/>
            <p:cNvSpPr>
              <a:spLocks noChangeShapeType="1"/>
            </p:cNvSpPr>
            <p:nvPr/>
          </p:nvSpPr>
          <p:spPr bwMode="auto">
            <a:xfrm flipV="1">
              <a:off x="2568" y="2432"/>
              <a:ext cx="0" cy="1480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9961" name="Line 24"/>
            <p:cNvSpPr>
              <a:spLocks noChangeShapeType="1"/>
            </p:cNvSpPr>
            <p:nvPr/>
          </p:nvSpPr>
          <p:spPr bwMode="auto">
            <a:xfrm>
              <a:off x="2224" y="2480"/>
              <a:ext cx="25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9962" name="Line 25"/>
            <p:cNvSpPr>
              <a:spLocks noChangeShapeType="1"/>
            </p:cNvSpPr>
            <p:nvPr/>
          </p:nvSpPr>
          <p:spPr bwMode="auto">
            <a:xfrm flipV="1">
              <a:off x="2576" y="2512"/>
              <a:ext cx="536" cy="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9963" name="Line 26"/>
            <p:cNvSpPr>
              <a:spLocks noChangeShapeType="1"/>
            </p:cNvSpPr>
            <p:nvPr/>
          </p:nvSpPr>
          <p:spPr bwMode="auto">
            <a:xfrm>
              <a:off x="2216" y="2888"/>
              <a:ext cx="25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9964" name="Line 27"/>
            <p:cNvSpPr>
              <a:spLocks noChangeShapeType="1"/>
            </p:cNvSpPr>
            <p:nvPr/>
          </p:nvSpPr>
          <p:spPr bwMode="auto">
            <a:xfrm>
              <a:off x="2216" y="3272"/>
              <a:ext cx="25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9965" name="Line 28"/>
            <p:cNvSpPr>
              <a:spLocks noChangeShapeType="1"/>
            </p:cNvSpPr>
            <p:nvPr/>
          </p:nvSpPr>
          <p:spPr bwMode="auto">
            <a:xfrm flipV="1">
              <a:off x="2568" y="2936"/>
              <a:ext cx="536" cy="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9966" name="Line 29"/>
            <p:cNvSpPr>
              <a:spLocks noChangeShapeType="1"/>
            </p:cNvSpPr>
            <p:nvPr/>
          </p:nvSpPr>
          <p:spPr bwMode="auto">
            <a:xfrm flipV="1">
              <a:off x="2576" y="3328"/>
              <a:ext cx="536" cy="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12670" name="Line 30"/>
          <p:cNvSpPr>
            <a:spLocks noChangeShapeType="1"/>
          </p:cNvSpPr>
          <p:nvPr/>
        </p:nvSpPr>
        <p:spPr bwMode="auto">
          <a:xfrm>
            <a:off x="4252913" y="1554163"/>
            <a:ext cx="0" cy="43830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671" name="Text Box 31"/>
          <p:cNvSpPr txBox="1">
            <a:spLocks noChangeArrowheads="1"/>
          </p:cNvSpPr>
          <p:nvPr/>
        </p:nvSpPr>
        <p:spPr bwMode="auto">
          <a:xfrm>
            <a:off x="5480050" y="2944813"/>
            <a:ext cx="17700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Tower core finishes completed downwards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EC229-332C-F547-D773-CFB1796B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38DC-BBDB-4EC3-82D4-6E984CD79EE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2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5" grpId="0" animBg="1"/>
      <p:bldP spid="112646" grpId="0" animBg="1"/>
      <p:bldP spid="112647" grpId="0" animBg="1"/>
      <p:bldP spid="112648" grpId="0" animBg="1"/>
      <p:bldP spid="112649" grpId="0" animBg="1"/>
      <p:bldP spid="112650" grpId="0" animBg="1"/>
      <p:bldP spid="112654" grpId="0" animBg="1"/>
      <p:bldP spid="112655" grpId="0" animBg="1"/>
      <p:bldP spid="112656" grpId="0" animBg="1"/>
      <p:bldP spid="112657" grpId="0" animBg="1"/>
      <p:bldP spid="112658" grpId="0" animBg="1"/>
      <p:bldP spid="112659" grpId="0" animBg="1"/>
      <p:bldP spid="112660" grpId="0" animBg="1"/>
      <p:bldP spid="112670" grpId="0" animBg="1"/>
      <p:bldP spid="1126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6524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Sequence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16063" y="1897063"/>
            <a:ext cx="7439025" cy="2825750"/>
          </a:xfrm>
        </p:spPr>
        <p:txBody>
          <a:bodyPr/>
          <a:lstStyle/>
          <a:p>
            <a:pPr eaLnBrk="1" hangingPunct="1"/>
            <a:r>
              <a:rPr lang="en-US" altLang="en-US"/>
              <a:t>Following this closely can be very tricky- why?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3144838" y="3217863"/>
            <a:ext cx="2090737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3148013" y="3824288"/>
            <a:ext cx="2090737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3151188" y="4424363"/>
            <a:ext cx="2090737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3149600" y="5608638"/>
            <a:ext cx="2090738" cy="5953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3148013" y="5016500"/>
            <a:ext cx="2090737" cy="595313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871913" y="5545138"/>
            <a:ext cx="188912" cy="549275"/>
            <a:chOff x="2442" y="3493"/>
            <a:chExt cx="116" cy="346"/>
          </a:xfrm>
        </p:grpSpPr>
        <p:sp>
          <p:nvSpPr>
            <p:cNvPr id="40987" name="Line 12"/>
            <p:cNvSpPr>
              <a:spLocks noChangeShapeType="1"/>
            </p:cNvSpPr>
            <p:nvPr/>
          </p:nvSpPr>
          <p:spPr bwMode="auto">
            <a:xfrm flipV="1">
              <a:off x="2442" y="3493"/>
              <a:ext cx="0" cy="344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0988" name="Line 13"/>
            <p:cNvSpPr>
              <a:spLocks noChangeShapeType="1"/>
            </p:cNvSpPr>
            <p:nvPr/>
          </p:nvSpPr>
          <p:spPr bwMode="auto">
            <a:xfrm flipV="1">
              <a:off x="2558" y="3495"/>
              <a:ext cx="0" cy="344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3471863" y="3879850"/>
            <a:ext cx="406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V="1">
            <a:off x="4054475" y="3930650"/>
            <a:ext cx="850900" cy="12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3463925" y="4527550"/>
            <a:ext cx="406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3468688" y="5137150"/>
            <a:ext cx="406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V="1">
            <a:off x="4060825" y="4603750"/>
            <a:ext cx="850900" cy="12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 flipV="1">
            <a:off x="4064000" y="5226050"/>
            <a:ext cx="850900" cy="12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875088" y="4970463"/>
            <a:ext cx="184150" cy="601662"/>
            <a:chOff x="2470" y="2388"/>
            <a:chExt cx="88" cy="1488"/>
          </a:xfrm>
        </p:grpSpPr>
        <p:sp>
          <p:nvSpPr>
            <p:cNvPr id="40985" name="Line 33"/>
            <p:cNvSpPr>
              <a:spLocks noChangeShapeType="1"/>
            </p:cNvSpPr>
            <p:nvPr/>
          </p:nvSpPr>
          <p:spPr bwMode="auto">
            <a:xfrm flipV="1">
              <a:off x="2470" y="2388"/>
              <a:ext cx="0" cy="148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0986" name="Line 34"/>
            <p:cNvSpPr>
              <a:spLocks noChangeShapeType="1"/>
            </p:cNvSpPr>
            <p:nvPr/>
          </p:nvSpPr>
          <p:spPr bwMode="auto">
            <a:xfrm flipV="1">
              <a:off x="2558" y="2396"/>
              <a:ext cx="0" cy="148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875088" y="4381500"/>
            <a:ext cx="184150" cy="620713"/>
            <a:chOff x="2470" y="2388"/>
            <a:chExt cx="88" cy="1488"/>
          </a:xfrm>
        </p:grpSpPr>
        <p:sp>
          <p:nvSpPr>
            <p:cNvPr id="40983" name="Line 36"/>
            <p:cNvSpPr>
              <a:spLocks noChangeShapeType="1"/>
            </p:cNvSpPr>
            <p:nvPr/>
          </p:nvSpPr>
          <p:spPr bwMode="auto">
            <a:xfrm flipV="1">
              <a:off x="2470" y="2388"/>
              <a:ext cx="0" cy="148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0984" name="Line 37"/>
            <p:cNvSpPr>
              <a:spLocks noChangeShapeType="1"/>
            </p:cNvSpPr>
            <p:nvPr/>
          </p:nvSpPr>
          <p:spPr bwMode="auto">
            <a:xfrm flipV="1">
              <a:off x="2558" y="2396"/>
              <a:ext cx="0" cy="148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875088" y="3756025"/>
            <a:ext cx="182562" cy="677863"/>
            <a:chOff x="2470" y="2388"/>
            <a:chExt cx="88" cy="1488"/>
          </a:xfrm>
        </p:grpSpPr>
        <p:sp>
          <p:nvSpPr>
            <p:cNvPr id="40981" name="Line 40"/>
            <p:cNvSpPr>
              <a:spLocks noChangeShapeType="1"/>
            </p:cNvSpPr>
            <p:nvPr/>
          </p:nvSpPr>
          <p:spPr bwMode="auto">
            <a:xfrm flipV="1">
              <a:off x="2470" y="2388"/>
              <a:ext cx="0" cy="148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0982" name="Line 41"/>
            <p:cNvSpPr>
              <a:spLocks noChangeShapeType="1"/>
            </p:cNvSpPr>
            <p:nvPr/>
          </p:nvSpPr>
          <p:spPr bwMode="auto">
            <a:xfrm flipV="1">
              <a:off x="2558" y="2396"/>
              <a:ext cx="0" cy="148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8789-6B32-0F16-5BF6-A8A31C6F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38DC-BBDB-4EC3-82D4-6E984CD79EE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  <p:bldP spid="121863" grpId="0" animBg="1"/>
      <p:bldP spid="121864" grpId="0" animBg="1"/>
      <p:bldP spid="121865" grpId="0" animBg="1"/>
      <p:bldP spid="121866" grpId="0" animBg="1"/>
      <p:bldP spid="121870" grpId="0" animBg="1"/>
      <p:bldP spid="121871" grpId="0" animBg="1"/>
      <p:bldP spid="121872" grpId="0" animBg="1"/>
      <p:bldP spid="121873" grpId="0" animBg="1"/>
      <p:bldP spid="121874" grpId="0" animBg="1"/>
      <p:bldP spid="1218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838" y="595313"/>
            <a:ext cx="7439025" cy="728662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Sequence - Between Services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sz="1200" dirty="0">
                <a:solidFill>
                  <a:schemeClr val="bg1"/>
                </a:solidFill>
              </a:rPr>
              <a:t>Wild (1997 5.3.6)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6975" y="2016125"/>
            <a:ext cx="7439025" cy="2825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High level followed by low level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Large </a:t>
            </a:r>
            <a:r>
              <a:rPr lang="en-GB" altLang="en-US" b="1" dirty="0"/>
              <a:t>physical</a:t>
            </a:r>
            <a:r>
              <a:rPr lang="en-GB" altLang="en-US" dirty="0"/>
              <a:t>, inflexible services followed by small flexible services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Services with fluids driven by gravity before pumped fluids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Services where friction loss is important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dirty="0">
                <a:solidFill>
                  <a:srgbClr val="FF0000"/>
                </a:solidFill>
              </a:rPr>
              <a:t>Careful </a:t>
            </a:r>
            <a:r>
              <a:rPr lang="en-NZ" altLang="en-US" i="1" dirty="0">
                <a:solidFill>
                  <a:srgbClr val="FF0000"/>
                </a:solidFill>
              </a:rPr>
              <a:t>design</a:t>
            </a:r>
            <a:r>
              <a:rPr lang="en-NZ" altLang="en-US" dirty="0">
                <a:solidFill>
                  <a:srgbClr val="FF0000"/>
                </a:solidFill>
              </a:rPr>
              <a:t> co-ordination can create alternative sequences</a:t>
            </a:r>
          </a:p>
          <a:p>
            <a:pPr eaLnBrk="1" hangingPunct="1">
              <a:lnSpc>
                <a:spcPct val="90000"/>
              </a:lnSpc>
            </a:pPr>
            <a:r>
              <a:rPr lang="en-NZ" altLang="en-US" dirty="0">
                <a:solidFill>
                  <a:srgbClr val="FF0000"/>
                </a:solidFill>
              </a:rPr>
              <a:t>Co-ordination should drive the critical path rather than the critical path driving installation order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D8992B-A502-9446-0E62-F0884620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19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65225" y="2660650"/>
            <a:ext cx="7439025" cy="508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5603" name="Content Placeholder 5" descr="Fire_Stopping_service_penetrations_in_wal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6481763"/>
          </a:xfrm>
        </p:spPr>
      </p:pic>
      <p:sp>
        <p:nvSpPr>
          <p:cNvPr id="6" name="TextBox 5"/>
          <p:cNvSpPr txBox="1"/>
          <p:nvPr/>
        </p:nvSpPr>
        <p:spPr>
          <a:xfrm>
            <a:off x="203811" y="1971"/>
            <a:ext cx="471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Who goes in first?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7356C-78B4-0E13-B541-ECCCA768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6639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D4EBDC-9E26-1A0B-101F-11FC6E85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1B5A6-7B95-4A64-A9D5-41FC71640E5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06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4205" y="-746126"/>
            <a:ext cx="10138833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339D6-7BF5-CE5F-2076-9A59BA7F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1B5A6-7B95-4A64-A9D5-41FC71640E5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51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4732" y="1484026"/>
            <a:ext cx="7438962" cy="4237403"/>
          </a:xfrm>
        </p:spPr>
        <p:txBody>
          <a:bodyPr/>
          <a:lstStyle/>
          <a:p>
            <a:r>
              <a:rPr lang="en-NZ" dirty="0"/>
              <a:t>In your groups look the combined services layout</a:t>
            </a:r>
          </a:p>
          <a:p>
            <a:r>
              <a:rPr lang="en-NZ" dirty="0"/>
              <a:t>Which service goes in first and why?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What is the following sequence and why?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What construction must be completed before services installation begins?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What construction needs to take place whilst the series are being installed?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What construction has to wait until services are installed?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How do the procurement methods influence the likelihood of a smooth installation?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What are the risks and who takes them?</a:t>
            </a:r>
          </a:p>
          <a:p>
            <a:pPr marL="457200" indent="-457200">
              <a:buFont typeface="+mj-lt"/>
              <a:buAutoNum type="arabicPeriod"/>
            </a:pPr>
            <a:endParaRPr lang="en-NZ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Activity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2DC78-FE46-CE06-FB72-1B67CC49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9A2A0-BC52-4ECA-9840-1E27B1CC56DA}" type="slidenum">
              <a:rPr lang="en-NZ" smtClean="0"/>
              <a:pPr>
                <a:defRPr/>
              </a:pPr>
              <a:t>36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520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165225" y="2660650"/>
            <a:ext cx="7439025" cy="508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1747" name="Content Placeholder 5" descr="coord problme dr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21400"/>
          </a:xfrm>
        </p:spPr>
      </p:pic>
      <p:sp>
        <p:nvSpPr>
          <p:cNvPr id="2" name="Oval 1"/>
          <p:cNvSpPr/>
          <p:nvPr/>
        </p:nvSpPr>
        <p:spPr>
          <a:xfrm>
            <a:off x="2863850" y="2381250"/>
            <a:ext cx="2052638" cy="1574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NZ" dirty="0"/>
              <a:t>OOPS!</a:t>
            </a:r>
          </a:p>
          <a:p>
            <a:pPr algn="ctr" eaLnBrk="1" hangingPunct="1">
              <a:defRPr/>
            </a:pPr>
            <a:endParaRPr lang="en-NZ" dirty="0"/>
          </a:p>
          <a:p>
            <a:pPr algn="ctr" eaLnBrk="1" hangingPunct="1">
              <a:defRPr/>
            </a:pPr>
            <a:endParaRPr lang="en-NZ" dirty="0"/>
          </a:p>
          <a:p>
            <a:pPr algn="ctr" eaLnBrk="1" hangingPunct="1">
              <a:defRPr/>
            </a:pPr>
            <a:endParaRPr lang="en-NZ" dirty="0"/>
          </a:p>
        </p:txBody>
      </p:sp>
      <p:sp>
        <p:nvSpPr>
          <p:cNvPr id="7" name="Oval 6"/>
          <p:cNvSpPr/>
          <p:nvPr/>
        </p:nvSpPr>
        <p:spPr>
          <a:xfrm>
            <a:off x="6015038" y="3667754"/>
            <a:ext cx="2052637" cy="1574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NZ" dirty="0"/>
              <a:t>PHEW!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25FEF-7513-01D4-CFB7-38163FD3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71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65225" y="2660650"/>
            <a:ext cx="7439025" cy="508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2771" name="Content Placeholder 5" descr="co-ord pro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73800"/>
          </a:xfrm>
        </p:spPr>
      </p:pic>
      <p:cxnSp>
        <p:nvCxnSpPr>
          <p:cNvPr id="3" name="Straight Arrow Connector 2"/>
          <p:cNvCxnSpPr/>
          <p:nvPr/>
        </p:nvCxnSpPr>
        <p:spPr>
          <a:xfrm flipV="1">
            <a:off x="5534025" y="2265363"/>
            <a:ext cx="776288" cy="233362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AF8CC73-0420-4877-B77C-B683B5047D53}"/>
              </a:ext>
            </a:extLst>
          </p:cNvPr>
          <p:cNvSpPr txBox="1"/>
          <p:nvPr/>
        </p:nvSpPr>
        <p:spPr>
          <a:xfrm>
            <a:off x="5628260" y="2522966"/>
            <a:ext cx="13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Bugger!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E35146DD-506F-4D60-8118-63092C8251A9}"/>
              </a:ext>
            </a:extLst>
          </p:cNvPr>
          <p:cNvSpPr/>
          <p:nvPr/>
        </p:nvSpPr>
        <p:spPr>
          <a:xfrm rot="21044124">
            <a:off x="2777730" y="3576591"/>
            <a:ext cx="930431" cy="156419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DA10D-5BB3-403D-A74D-5426E7011371}"/>
              </a:ext>
            </a:extLst>
          </p:cNvPr>
          <p:cNvSpPr txBox="1"/>
          <p:nvPr/>
        </p:nvSpPr>
        <p:spPr>
          <a:xfrm>
            <a:off x="3177915" y="3927423"/>
            <a:ext cx="1394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Will it or won’t it?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43B19-972F-7DB9-215E-88AF89AD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67549-CB70-442D-A270-2D7D8EAED730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061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3433"/>
            <a:ext cx="8119068" cy="61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C3711F-B1B5-4B42-8518-BECC3C2BA058}"/>
              </a:ext>
            </a:extLst>
          </p:cNvPr>
          <p:cNvSpPr txBox="1"/>
          <p:nvPr/>
        </p:nvSpPr>
        <p:spPr>
          <a:xfrm>
            <a:off x="4766872" y="5456420"/>
            <a:ext cx="1439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chemeClr val="bg1"/>
                </a:solidFill>
              </a:rPr>
              <a:t>Nice!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A124B-0316-B775-5788-EDA89B90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1B5A6-7B95-4A64-A9D5-41FC71640E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0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769070"/>
              </p:ext>
            </p:extLst>
          </p:nvPr>
        </p:nvGraphicFramePr>
        <p:xfrm>
          <a:off x="550608" y="1582999"/>
          <a:ext cx="8053643" cy="45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250">
                <a:tc>
                  <a:txBody>
                    <a:bodyPr/>
                    <a:lstStyle/>
                    <a:p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High Rise</a:t>
                      </a:r>
                      <a:r>
                        <a:rPr lang="en-NZ" sz="1800" baseline="0" dirty="0">
                          <a:solidFill>
                            <a:schemeClr val="tx1"/>
                          </a:solidFill>
                        </a:rPr>
                        <a:t> Office Building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/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/>
                    </a:p>
                  </a:txBody>
                  <a:tcPr marL="82656" marR="82656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63">
                <a:tc>
                  <a:txBody>
                    <a:bodyPr/>
                    <a:lstStyle/>
                    <a:p>
                      <a:r>
                        <a:rPr lang="en-NZ" sz="1800" b="1" dirty="0"/>
                        <a:t>Service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dirty="0"/>
                        <a:t>Space %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dirty="0"/>
                        <a:t>Cost %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 b="1" dirty="0"/>
                    </a:p>
                  </a:txBody>
                  <a:tcPr marL="82656" marR="82656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63">
                <a:tc>
                  <a:txBody>
                    <a:bodyPr/>
                    <a:lstStyle/>
                    <a:p>
                      <a:r>
                        <a:rPr lang="en-NZ" sz="1800" dirty="0"/>
                        <a:t>Mechanical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10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10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/>
                    </a:p>
                  </a:txBody>
                  <a:tcPr marL="82656" marR="82656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63">
                <a:tc>
                  <a:txBody>
                    <a:bodyPr/>
                    <a:lstStyle/>
                    <a:p>
                      <a:r>
                        <a:rPr lang="en-NZ" sz="1800" dirty="0"/>
                        <a:t>Hydraulic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1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2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/>
                    </a:p>
                  </a:txBody>
                  <a:tcPr marL="82656" marR="82656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63">
                <a:tc>
                  <a:txBody>
                    <a:bodyPr/>
                    <a:lstStyle/>
                    <a:p>
                      <a:r>
                        <a:rPr lang="en-NZ" sz="1800" dirty="0"/>
                        <a:t>Fire Protection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1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2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/>
                    </a:p>
                  </a:txBody>
                  <a:tcPr marL="82656" marR="82656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63">
                <a:tc>
                  <a:txBody>
                    <a:bodyPr/>
                    <a:lstStyle/>
                    <a:p>
                      <a:r>
                        <a:rPr lang="en-NZ" sz="1800" dirty="0"/>
                        <a:t>Vertical</a:t>
                      </a:r>
                      <a:r>
                        <a:rPr lang="en-NZ" sz="1800" baseline="0" dirty="0"/>
                        <a:t> Transport</a:t>
                      </a:r>
                      <a:endParaRPr lang="en-NZ" sz="1800" dirty="0"/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3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8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/>
                    </a:p>
                  </a:txBody>
                  <a:tcPr marL="82656" marR="82656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463">
                <a:tc>
                  <a:txBody>
                    <a:bodyPr/>
                    <a:lstStyle/>
                    <a:p>
                      <a:r>
                        <a:rPr lang="en-NZ" sz="1800" dirty="0"/>
                        <a:t>Electric Power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1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4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/>
                    </a:p>
                  </a:txBody>
                  <a:tcPr marL="82656" marR="82656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463">
                <a:tc>
                  <a:txBody>
                    <a:bodyPr/>
                    <a:lstStyle/>
                    <a:p>
                      <a:r>
                        <a:rPr lang="en-NZ" sz="1800" dirty="0"/>
                        <a:t>Management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-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1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/>
                    </a:p>
                  </a:txBody>
                  <a:tcPr marL="82656" marR="82656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463">
                <a:tc>
                  <a:txBody>
                    <a:bodyPr/>
                    <a:lstStyle/>
                    <a:p>
                      <a:r>
                        <a:rPr lang="en-NZ" sz="1800" dirty="0"/>
                        <a:t>Ceiling Voids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/>
                        <a:t>10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dirty="0" err="1"/>
                        <a:t>incl</a:t>
                      </a:r>
                      <a:r>
                        <a:rPr lang="en-NZ" sz="1800" dirty="0"/>
                        <a:t> above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 dirty="0"/>
                    </a:p>
                  </a:txBody>
                  <a:tcPr marL="82656" marR="82656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463">
                <a:tc>
                  <a:txBody>
                    <a:bodyPr/>
                    <a:lstStyle/>
                    <a:p>
                      <a:r>
                        <a:rPr lang="en-NZ" sz="1800" b="1" dirty="0"/>
                        <a:t>Total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dirty="0"/>
                        <a:t>26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dirty="0"/>
                        <a:t>27</a:t>
                      </a:r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/>
                    </a:p>
                  </a:txBody>
                  <a:tcPr marL="82656" marR="82656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463">
                <a:tc>
                  <a:txBody>
                    <a:bodyPr/>
                    <a:lstStyle/>
                    <a:p>
                      <a:endParaRPr lang="en-NZ" sz="1800" dirty="0"/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 dirty="0"/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/>
                    </a:p>
                  </a:txBody>
                  <a:tcPr marL="82656" marR="82656" marT="45713" marB="45713"/>
                </a:tc>
                <a:tc>
                  <a:txBody>
                    <a:bodyPr/>
                    <a:lstStyle/>
                    <a:p>
                      <a:endParaRPr lang="en-NZ" sz="1800" dirty="0"/>
                    </a:p>
                  </a:txBody>
                  <a:tcPr marL="82656" marR="82656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/>
              <a:t>Cost - Services Can Be Expensive</a:t>
            </a:r>
          </a:p>
        </p:txBody>
      </p:sp>
      <p:sp>
        <p:nvSpPr>
          <p:cNvPr id="21571" name="TextBox 10"/>
          <p:cNvSpPr txBox="1">
            <a:spLocks noChangeArrowheads="1"/>
          </p:cNvSpPr>
          <p:nvPr/>
        </p:nvSpPr>
        <p:spPr bwMode="auto">
          <a:xfrm>
            <a:off x="292100" y="5816600"/>
            <a:ext cx="8618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200"/>
              <a:t>Parlour,R.P. (2000) Building Services  A  guide to integrated design, 3</a:t>
            </a:r>
            <a:r>
              <a:rPr lang="en-NZ" sz="1200" baseline="30000"/>
              <a:t>rd</a:t>
            </a:r>
            <a:r>
              <a:rPr lang="en-NZ" sz="1200"/>
              <a:t> ed., Integral Publishing, Australia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A2399-790B-8532-A0E4-7F48BBEE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9A2A0-BC52-4ECA-9840-1E27B1CC56DA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8375"/>
          </a:xfrm>
        </p:spPr>
        <p:txBody>
          <a:bodyPr/>
          <a:lstStyle/>
          <a:p>
            <a:r>
              <a:rPr lang="en-NZ">
                <a:solidFill>
                  <a:schemeClr val="bg1"/>
                </a:solidFill>
              </a:rPr>
              <a:t>Not just to Buy but also to run!</a:t>
            </a:r>
          </a:p>
        </p:txBody>
      </p:sp>
      <p:pic>
        <p:nvPicPr>
          <p:cNvPr id="225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7" y="1197312"/>
            <a:ext cx="7967663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876300" y="5834063"/>
            <a:ext cx="8020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sz="1000"/>
              <a:t>ttp://commons.wikimedia.org/wiki/File:Lifecycle_building_cost_pie_chart.jpg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7E62917F-6319-4C4E-ACF2-41050169681F}"/>
              </a:ext>
            </a:extLst>
          </p:cNvPr>
          <p:cNvSpPr/>
          <p:nvPr/>
        </p:nvSpPr>
        <p:spPr>
          <a:xfrm>
            <a:off x="1643922" y="2101824"/>
            <a:ext cx="2518347" cy="6595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Services = 0.25-1%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A304A36-78D1-4272-AFD3-C9EB0AE58456}"/>
              </a:ext>
            </a:extLst>
          </p:cNvPr>
          <p:cNvSpPr/>
          <p:nvPr/>
        </p:nvSpPr>
        <p:spPr>
          <a:xfrm>
            <a:off x="5606321" y="3102964"/>
            <a:ext cx="1963712" cy="938083"/>
          </a:xfrm>
          <a:prstGeom prst="downArrow">
            <a:avLst>
              <a:gd name="adj1" fmla="val 8511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Services =</a:t>
            </a:r>
          </a:p>
          <a:p>
            <a:pPr algn="ctr"/>
            <a:r>
              <a:rPr lang="en-NZ" dirty="0"/>
              <a:t>7-15%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75FCD61-B167-40F6-8F2B-37802423E480}"/>
              </a:ext>
            </a:extLst>
          </p:cNvPr>
          <p:cNvSpPr/>
          <p:nvPr/>
        </p:nvSpPr>
        <p:spPr>
          <a:xfrm>
            <a:off x="2914339" y="5057800"/>
            <a:ext cx="4655694" cy="491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Heavily Influenced by Services = 92.75 – 84%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A4E0F-367A-72EF-3D93-18F92467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38DC-BBDB-4EC3-82D4-6E984CD79E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4852" y="156365"/>
            <a:ext cx="8769246" cy="97869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Why are Services a problem?-Procurement</a:t>
            </a:r>
          </a:p>
        </p:txBody>
      </p:sp>
      <p:sp>
        <p:nvSpPr>
          <p:cNvPr id="20485" name="Rectangle 3"/>
          <p:cNvSpPr>
            <a:spLocks noGrp="1" noChangeArrowheads="1" noTextEdit="1"/>
          </p:cNvSpPr>
          <p:nvPr>
            <p:ph type="tbl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479425" y="1339850"/>
            <a:ext cx="8337550" cy="4838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709738" y="2438400"/>
            <a:ext cx="0" cy="28622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722438" y="5287963"/>
            <a:ext cx="5605462" cy="523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749425" y="5540375"/>
            <a:ext cx="1100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Concept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43225" y="5526088"/>
            <a:ext cx="1046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094163" y="5526088"/>
            <a:ext cx="181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121400" y="5461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Handover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006475" y="4995863"/>
            <a:ext cx="688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019175" y="24526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High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697038" y="2517775"/>
            <a:ext cx="5499100" cy="2770188"/>
            <a:chOff x="1697038" y="2517775"/>
            <a:chExt cx="5499100" cy="2770188"/>
          </a:xfrm>
        </p:grpSpPr>
        <p:sp>
          <p:nvSpPr>
            <p:cNvPr id="20508" name="Line 6"/>
            <p:cNvSpPr>
              <a:spLocks noChangeShapeType="1"/>
            </p:cNvSpPr>
            <p:nvPr/>
          </p:nvSpPr>
          <p:spPr bwMode="auto">
            <a:xfrm flipV="1">
              <a:off x="1697038" y="2517775"/>
              <a:ext cx="5499100" cy="2770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0509" name="Text Box 15"/>
            <p:cNvSpPr txBox="1">
              <a:spLocks noChangeArrowheads="1"/>
            </p:cNvSpPr>
            <p:nvPr/>
          </p:nvSpPr>
          <p:spPr bwMode="auto">
            <a:xfrm rot="-1786998">
              <a:off x="4627563" y="2787650"/>
              <a:ext cx="19288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Cost to influence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709738" y="2651125"/>
            <a:ext cx="5726112" cy="2689225"/>
            <a:chOff x="1709738" y="2651125"/>
            <a:chExt cx="5726112" cy="2689225"/>
          </a:xfrm>
        </p:grpSpPr>
        <p:sp>
          <p:nvSpPr>
            <p:cNvPr id="20506" name="Line 5"/>
            <p:cNvSpPr>
              <a:spLocks noChangeShapeType="1"/>
            </p:cNvSpPr>
            <p:nvPr/>
          </p:nvSpPr>
          <p:spPr bwMode="auto">
            <a:xfrm>
              <a:off x="1709738" y="2651125"/>
              <a:ext cx="5446712" cy="2689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0507" name="Text Box 16"/>
            <p:cNvSpPr txBox="1">
              <a:spLocks noChangeArrowheads="1"/>
            </p:cNvSpPr>
            <p:nvPr/>
          </p:nvSpPr>
          <p:spPr bwMode="auto">
            <a:xfrm rot="1669340">
              <a:off x="5116513" y="4341813"/>
              <a:ext cx="23193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Ability to influence</a:t>
              </a:r>
            </a:p>
          </p:txBody>
        </p:sp>
      </p:grpSp>
      <p:sp>
        <p:nvSpPr>
          <p:cNvPr id="98324" name="Line 20"/>
          <p:cNvSpPr>
            <a:spLocks noChangeShapeType="1"/>
          </p:cNvSpPr>
          <p:nvPr/>
        </p:nvSpPr>
        <p:spPr bwMode="auto">
          <a:xfrm flipV="1">
            <a:off x="5473700" y="4545013"/>
            <a:ext cx="0" cy="6889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 flipH="1">
            <a:off x="1762125" y="4532313"/>
            <a:ext cx="36449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 flipV="1">
            <a:off x="5473700" y="3419475"/>
            <a:ext cx="0" cy="1006475"/>
          </a:xfrm>
          <a:prstGeom prst="line">
            <a:avLst/>
          </a:prstGeom>
          <a:noFill/>
          <a:ln w="38100">
            <a:solidFill>
              <a:srgbClr val="F284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8327" name="Line 23"/>
          <p:cNvSpPr>
            <a:spLocks noChangeShapeType="1"/>
          </p:cNvSpPr>
          <p:nvPr/>
        </p:nvSpPr>
        <p:spPr bwMode="auto">
          <a:xfrm flipH="1">
            <a:off x="1776413" y="3419475"/>
            <a:ext cx="3630612" cy="0"/>
          </a:xfrm>
          <a:prstGeom prst="line">
            <a:avLst/>
          </a:prstGeom>
          <a:noFill/>
          <a:ln w="38100">
            <a:solidFill>
              <a:srgbClr val="F2841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494E0F8-6B28-45EE-9AC1-4CEBD0002AFF}"/>
              </a:ext>
            </a:extLst>
          </p:cNvPr>
          <p:cNvSpPr/>
          <p:nvPr/>
        </p:nvSpPr>
        <p:spPr>
          <a:xfrm rot="16200000">
            <a:off x="6131704" y="5297603"/>
            <a:ext cx="1109269" cy="54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Services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3416A76-5505-40F5-99F4-C9AD724AD8B2}"/>
              </a:ext>
            </a:extLst>
          </p:cNvPr>
          <p:cNvSpPr/>
          <p:nvPr/>
        </p:nvSpPr>
        <p:spPr>
          <a:xfrm rot="16200000">
            <a:off x="4885160" y="5325516"/>
            <a:ext cx="1109269" cy="54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Services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F224DF4-3125-47E2-9A68-64DC85E1EE7F}"/>
              </a:ext>
            </a:extLst>
          </p:cNvPr>
          <p:cNvSpPr/>
          <p:nvPr/>
        </p:nvSpPr>
        <p:spPr>
          <a:xfrm rot="16200000">
            <a:off x="3077964" y="5283002"/>
            <a:ext cx="1109269" cy="54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133F2-EC38-0A81-C682-9920BF367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2F6CC-4A1D-4C86-9EBD-9F343E24BC4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7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FacultyTBEPowerPointtemplate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FacultyTBEPowerPointtemplate_NEW</Template>
  <TotalTime>0</TotalTime>
  <Words>1107</Words>
  <Application>Microsoft Office PowerPoint</Application>
  <PresentationFormat>On-screen Show (4:3)</PresentationFormat>
  <Paragraphs>233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Verdana</vt:lpstr>
      <vt:lpstr>FacultyTBEPowerPointtemplate_NEW</vt:lpstr>
      <vt:lpstr>Building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- Services Can Be Expensive</vt:lpstr>
      <vt:lpstr>Not just to Buy but also to run!</vt:lpstr>
      <vt:lpstr>Why are Services a problem?-Procurement</vt:lpstr>
      <vt:lpstr>Specific challenges </vt:lpstr>
      <vt:lpstr>Systems Approach</vt:lpstr>
      <vt:lpstr>Systems Approach - 4 Elements</vt:lpstr>
      <vt:lpstr>System Components</vt:lpstr>
      <vt:lpstr>Utility Characteristics</vt:lpstr>
      <vt:lpstr>Resource- Characteristics</vt:lpstr>
      <vt:lpstr>PowerPoint Presentation</vt:lpstr>
      <vt:lpstr>Centralised equipment- Characteristics</vt:lpstr>
      <vt:lpstr>PowerPoint Presentation</vt:lpstr>
      <vt:lpstr>Distribution System - Characteristics</vt:lpstr>
      <vt:lpstr>Distribution Systems- Components</vt:lpstr>
      <vt:lpstr>User interface - Characteristics</vt:lpstr>
      <vt:lpstr>PowerPoint Presentation</vt:lpstr>
      <vt:lpstr>Activity</vt:lpstr>
      <vt:lpstr>Co-ordination of Design- evidence it has been done</vt:lpstr>
      <vt:lpstr>PowerPoint Presentation</vt:lpstr>
      <vt:lpstr>PowerPoint Presentation</vt:lpstr>
      <vt:lpstr>Co-ordination of Installation</vt:lpstr>
      <vt:lpstr>Sequence- Within a Service- Whole Building</vt:lpstr>
      <vt:lpstr>Sequence</vt:lpstr>
      <vt:lpstr>Sequence</vt:lpstr>
      <vt:lpstr>Sequence</vt:lpstr>
      <vt:lpstr>Sequence - Between Services  Wild (1997 5.3.6)</vt:lpstr>
      <vt:lpstr>PowerPoint Presentation</vt:lpstr>
      <vt:lpstr>PowerPoint Presentation</vt:lpstr>
      <vt:lpstr>PowerPoint Presentation</vt:lpstr>
      <vt:lpstr>Activity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Developed by Allfields for unitec    www.allfields.co.nz</dc:description>
  <cp:lastModifiedBy/>
  <cp:revision>1</cp:revision>
  <dcterms:created xsi:type="dcterms:W3CDTF">2011-06-01T21:39:11Z</dcterms:created>
  <dcterms:modified xsi:type="dcterms:W3CDTF">2023-09-17T21:45:27Z</dcterms:modified>
</cp:coreProperties>
</file>