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1" r:id="rId4"/>
    <p:sldMasterId id="2147483713" r:id="rId5"/>
  </p:sldMasterIdLst>
  <p:notesMasterIdLst>
    <p:notesMasterId r:id="rId30"/>
  </p:notesMasterIdLst>
  <p:sldIdLst>
    <p:sldId id="415" r:id="rId6"/>
    <p:sldId id="259" r:id="rId7"/>
    <p:sldId id="352" r:id="rId8"/>
    <p:sldId id="481" r:id="rId9"/>
    <p:sldId id="305" r:id="rId10"/>
    <p:sldId id="404" r:id="rId11"/>
    <p:sldId id="410" r:id="rId12"/>
    <p:sldId id="400" r:id="rId13"/>
    <p:sldId id="414" r:id="rId14"/>
    <p:sldId id="401" r:id="rId15"/>
    <p:sldId id="402" r:id="rId16"/>
    <p:sldId id="403" r:id="rId17"/>
    <p:sldId id="416" r:id="rId18"/>
    <p:sldId id="418" r:id="rId19"/>
    <p:sldId id="406" r:id="rId20"/>
    <p:sldId id="407" r:id="rId21"/>
    <p:sldId id="408" r:id="rId22"/>
    <p:sldId id="413" r:id="rId23"/>
    <p:sldId id="417" r:id="rId24"/>
    <p:sldId id="405" r:id="rId25"/>
    <p:sldId id="419" r:id="rId26"/>
    <p:sldId id="464" r:id="rId27"/>
    <p:sldId id="276" r:id="rId28"/>
    <p:sldId id="41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B24"/>
    <a:srgbClr val="D3400D"/>
    <a:srgbClr val="EE7B08"/>
    <a:srgbClr val="006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BE5A3-1C73-46C1-8CCF-6A9FB6CE6891}" v="2" dt="2023-09-14T22:09:57.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5268" autoAdjust="0"/>
  </p:normalViewPr>
  <p:slideViewPr>
    <p:cSldViewPr snapToGrid="0">
      <p:cViewPr varScale="1">
        <p:scale>
          <a:sx n="82" d="100"/>
          <a:sy n="82" d="100"/>
        </p:scale>
        <p:origin x="6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unnicliffe" userId="fabd7200-6d43-43df-8e9e-84aa0d93d691" providerId="ADAL" clId="{0E6BE5A3-1C73-46C1-8CCF-6A9FB6CE6891}"/>
    <pc:docChg chg="modSld sldOrd">
      <pc:chgData name="Craig Tunnicliffe" userId="fabd7200-6d43-43df-8e9e-84aa0d93d691" providerId="ADAL" clId="{0E6BE5A3-1C73-46C1-8CCF-6A9FB6CE6891}" dt="2023-09-14T22:10:22.183" v="1"/>
      <pc:docMkLst>
        <pc:docMk/>
      </pc:docMkLst>
      <pc:sldChg chg="ord">
        <pc:chgData name="Craig Tunnicliffe" userId="fabd7200-6d43-43df-8e9e-84aa0d93d691" providerId="ADAL" clId="{0E6BE5A3-1C73-46C1-8CCF-6A9FB6CE6891}" dt="2023-09-14T22:10:22.183" v="1"/>
        <pc:sldMkLst>
          <pc:docMk/>
          <pc:sldMk cId="4133222296" sldId="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878D0-C8ED-4CB5-8CA9-C00D776F60BD}" type="datetimeFigureOut">
              <a:rPr lang="en-NZ" smtClean="0"/>
              <a:t>15/09/2023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26E19-EC57-44D3-967B-1FB099D7B21D}" type="slidenum">
              <a:rPr lang="en-NZ" smtClean="0"/>
              <a:t>‹#›</a:t>
            </a:fld>
            <a:endParaRPr lang="en-NZ"/>
          </a:p>
        </p:txBody>
      </p:sp>
    </p:spTree>
    <p:extLst>
      <p:ext uri="{BB962C8B-B14F-4D97-AF65-F5344CB8AC3E}">
        <p14:creationId xmlns:p14="http://schemas.microsoft.com/office/powerpoint/2010/main" val="401121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024042-E2A7-47DC-A139-116C407F1E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46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7B311A-D40B-4DCE-A457-95EBA63CAD72}"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165171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B311A-D40B-4DCE-A457-95EBA63CAD72}"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198216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B311A-D40B-4DCE-A457-95EBA63CAD72}"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154435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421499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900152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F8CD5-ED11-4113-A27B-4A164779C0F6}"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60496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F8CD5-ED11-4113-A27B-4A164779C0F6}"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53633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F8CD5-ED11-4113-A27B-4A164779C0F6}" type="datetimeFigureOut">
              <a:rPr lang="en-NZ" smtClean="0"/>
              <a:t>15/09/2023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06594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F8CD5-ED11-4113-A27B-4A164779C0F6}" type="datetimeFigureOut">
              <a:rPr lang="en-NZ" smtClean="0"/>
              <a:t>15/09/2023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8744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F8CD5-ED11-4113-A27B-4A164779C0F6}" type="datetimeFigureOut">
              <a:rPr lang="en-NZ" smtClean="0"/>
              <a:t>15/09/2023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01577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8CD5-ED11-4113-A27B-4A164779C0F6}"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83718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B311A-D40B-4DCE-A457-95EBA63CAD72}"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339269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9BF8CD5-ED11-4113-A27B-4A164779C0F6}" type="datetimeFigureOut">
              <a:rPr lang="en-NZ" smtClean="0"/>
              <a:t>15/09/2023</a:t>
            </a:fld>
            <a:endParaRPr lang="en-NZ"/>
          </a:p>
        </p:txBody>
      </p:sp>
      <p:sp>
        <p:nvSpPr>
          <p:cNvPr id="6" name="Footer Placeholder 5"/>
          <p:cNvSpPr>
            <a:spLocks noGrp="1"/>
          </p:cNvSpPr>
          <p:nvPr>
            <p:ph type="ftr" sz="quarter" idx="11"/>
          </p:nvPr>
        </p:nvSpPr>
        <p:spPr>
          <a:xfrm>
            <a:off x="590396" y="6041362"/>
            <a:ext cx="3295413" cy="365125"/>
          </a:xfrm>
        </p:spPr>
        <p:txBody>
          <a:bodyPr/>
          <a:lstStyle/>
          <a:p>
            <a:endParaRPr lang="en-NZ"/>
          </a:p>
        </p:txBody>
      </p:sp>
      <p:sp>
        <p:nvSpPr>
          <p:cNvPr id="7" name="Slide Number Placeholder 6"/>
          <p:cNvSpPr>
            <a:spLocks noGrp="1"/>
          </p:cNvSpPr>
          <p:nvPr>
            <p:ph type="sldNum" sz="quarter" idx="12"/>
          </p:nvPr>
        </p:nvSpPr>
        <p:spPr>
          <a:xfrm>
            <a:off x="4862689" y="5915888"/>
            <a:ext cx="1062155" cy="490599"/>
          </a:xfrm>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316998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8CD5-ED11-4113-A27B-4A164779C0F6}"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404988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9BF8CD5-ED11-4113-A27B-4A164779C0F6}"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798557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9BF8CD5-ED11-4113-A27B-4A164779C0F6}" type="datetimeFigureOut">
              <a:rPr lang="en-NZ" smtClean="0"/>
              <a:t>15/09/2023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6569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675674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687833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381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F359-6CA6-4392-9F98-6EEB30DC737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87C549DD-DB80-49E1-AD3D-BCFE934BA76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39B986F-7DA5-490A-9A77-859DBA2EA9D3}"/>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5" name="Footer Placeholder 4">
            <a:extLst>
              <a:ext uri="{FF2B5EF4-FFF2-40B4-BE49-F238E27FC236}">
                <a16:creationId xmlns:a16="http://schemas.microsoft.com/office/drawing/2014/main" id="{BF871497-04C7-44C3-935E-4D944995810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98BE384-D1DF-461A-90DF-BA71E880F8E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337391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C3B7-C2A6-4CDC-947E-4128A5091F8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5939C57-771E-415D-B301-46B764B2A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94D9296-4883-41CB-B979-3066CC23A614}"/>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5" name="Footer Placeholder 4">
            <a:extLst>
              <a:ext uri="{FF2B5EF4-FFF2-40B4-BE49-F238E27FC236}">
                <a16:creationId xmlns:a16="http://schemas.microsoft.com/office/drawing/2014/main" id="{05B18651-1A47-4200-8AE5-C0331F68241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7243EF-856E-4668-97DF-14BEA122E0B0}"/>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517787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002D-AC41-467F-906C-AE533A4CE83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EFE30EE-F2C5-4A3A-B793-E07CCF99C79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CD7DB-06AD-4788-95F2-828F7566D347}"/>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5" name="Footer Placeholder 4">
            <a:extLst>
              <a:ext uri="{FF2B5EF4-FFF2-40B4-BE49-F238E27FC236}">
                <a16:creationId xmlns:a16="http://schemas.microsoft.com/office/drawing/2014/main" id="{3FFA7A2B-517D-426C-B0B5-73C24BD4F4C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BCA646E-A3DD-45CF-9DAC-E6CCE58BD52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10349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7B311A-D40B-4DCE-A457-95EBA63CAD72}"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298512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0924-C3AB-4339-AE10-BFC2FA01159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DE80996-49F7-47CC-BD5D-FF1E13DA5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FB60A7B-6B6E-4B4B-B1DE-83DBF6D804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6AE309A-440F-4C61-80C7-AAEA0DF92777}"/>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6" name="Footer Placeholder 5">
            <a:extLst>
              <a:ext uri="{FF2B5EF4-FFF2-40B4-BE49-F238E27FC236}">
                <a16:creationId xmlns:a16="http://schemas.microsoft.com/office/drawing/2014/main" id="{25EC1750-101A-4678-BFC9-3D0E4340672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AC3DCE5-8CFE-48D2-89C8-D360FD477D6C}"/>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42390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8EBE-B140-4983-98ED-17737832BB1F}"/>
              </a:ext>
            </a:extLst>
          </p:cNvPr>
          <p:cNvSpPr>
            <a:spLocks noGrp="1"/>
          </p:cNvSpPr>
          <p:nvPr>
            <p:ph type="title"/>
          </p:nvPr>
        </p:nvSpPr>
        <p:spPr>
          <a:xfrm>
            <a:off x="839788" y="365127"/>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A183DBD-3531-4A53-B1A6-E7594A50FC1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7568E-1C93-41BB-B805-9D58A478E84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3F37707-CAEF-4B11-9A5F-13ED476F0B0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06554-35B6-4FC4-B047-658C595B5CA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367B80B-2524-41F4-9546-C726CAB18E48}"/>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8" name="Footer Placeholder 7">
            <a:extLst>
              <a:ext uri="{FF2B5EF4-FFF2-40B4-BE49-F238E27FC236}">
                <a16:creationId xmlns:a16="http://schemas.microsoft.com/office/drawing/2014/main" id="{23D053E4-7264-406A-913E-9D27C8FB0D7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AFE67A8-4FAB-40DE-8643-226AD0B9394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858752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9894-5A7E-4E7E-9ED9-5AB43A603BB9}"/>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17F9836-415C-4191-BDD3-835835984CFE}"/>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4" name="Footer Placeholder 3">
            <a:extLst>
              <a:ext uri="{FF2B5EF4-FFF2-40B4-BE49-F238E27FC236}">
                <a16:creationId xmlns:a16="http://schemas.microsoft.com/office/drawing/2014/main" id="{63BCF61C-CEA1-4BD4-BA80-8ABF74E4405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B6EBD1B-E478-4E10-B81B-897803C971AD}"/>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600515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47FA9-FC88-4B8D-A737-2C780547590F}"/>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3" name="Footer Placeholder 2">
            <a:extLst>
              <a:ext uri="{FF2B5EF4-FFF2-40B4-BE49-F238E27FC236}">
                <a16:creationId xmlns:a16="http://schemas.microsoft.com/office/drawing/2014/main" id="{F1E6DC09-63E9-4E33-92C3-C23B08DB2D3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BC9DD1C-5C89-4FE5-AAF1-76BE4C440EB4}"/>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985502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D061-2E27-4B2B-AA3A-8420563A6EA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0A4A8D3-048F-44B0-98F1-97A16F210A7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8C51AE5-8F74-49FE-A97D-85C7EF24B20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18A1EE-0DC8-4A4F-803D-DF5395985157}"/>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6" name="Footer Placeholder 5">
            <a:extLst>
              <a:ext uri="{FF2B5EF4-FFF2-40B4-BE49-F238E27FC236}">
                <a16:creationId xmlns:a16="http://schemas.microsoft.com/office/drawing/2014/main" id="{DF9B30CA-30BF-42D8-A9BC-6712ACDFA17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FC4C2B8-610D-4B81-BD36-0B3649B38D32}"/>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3829122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A5E3-55AC-46B0-8953-F3AAF7B6CB2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996786B5-E1B1-48FC-8CB0-8B41E757B0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630B53A3-C234-43F3-9711-53D1396A68D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4C8166-3D25-4D95-8073-3F4B31923BF8}"/>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6" name="Footer Placeholder 5">
            <a:extLst>
              <a:ext uri="{FF2B5EF4-FFF2-40B4-BE49-F238E27FC236}">
                <a16:creationId xmlns:a16="http://schemas.microsoft.com/office/drawing/2014/main" id="{90AE628F-C994-49A9-9375-40DF7803FA1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1ABF01A-70E9-4583-93C4-BB9CC1518AF7}"/>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372270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082D-1336-46AB-BAEB-7202522BE48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D1E7262-3738-4BEE-B32B-E21F00978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1C095C5-C781-4081-B93B-0FD74E514106}"/>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5" name="Footer Placeholder 4">
            <a:extLst>
              <a:ext uri="{FF2B5EF4-FFF2-40B4-BE49-F238E27FC236}">
                <a16:creationId xmlns:a16="http://schemas.microsoft.com/office/drawing/2014/main" id="{5464C53E-8894-492D-A97D-74831513AD3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EF2274F-A8EC-4F6F-845D-8FEC97DC1576}"/>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3976854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F8D94-AB29-4933-87F6-7E5B169E89F7}"/>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0A73AFD-8556-474A-8521-87AAF75E493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BAF884E-9003-463E-9F40-E8FEDF0D06B0}"/>
              </a:ext>
            </a:extLst>
          </p:cNvPr>
          <p:cNvSpPr>
            <a:spLocks noGrp="1"/>
          </p:cNvSpPr>
          <p:nvPr>
            <p:ph type="dt" sz="half" idx="10"/>
          </p:nvPr>
        </p:nvSpPr>
        <p:spPr/>
        <p:txBody>
          <a:bodyPr/>
          <a:lstStyle/>
          <a:p>
            <a:fld id="{761C05CC-F8CA-4576-A8A5-350E32983643}" type="datetimeFigureOut">
              <a:rPr lang="en-NZ" smtClean="0"/>
              <a:t>15/09/2023</a:t>
            </a:fld>
            <a:endParaRPr lang="en-NZ"/>
          </a:p>
        </p:txBody>
      </p:sp>
      <p:sp>
        <p:nvSpPr>
          <p:cNvPr id="5" name="Footer Placeholder 4">
            <a:extLst>
              <a:ext uri="{FF2B5EF4-FFF2-40B4-BE49-F238E27FC236}">
                <a16:creationId xmlns:a16="http://schemas.microsoft.com/office/drawing/2014/main" id="{6F0951B5-3FA3-44A9-93A3-C3044211F8C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382951E-3630-4546-95AA-383A5A2B8F43}"/>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3779780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346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CC716F-FB89-AC40-A549-FE8601D54B1A}"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E805-FC50-2143-B9BC-114FAE3780CE}"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53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7B311A-D40B-4DCE-A457-95EBA63CAD72}"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2236150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C716F-FB89-AC40-A549-FE8601D54B1A}"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E805-FC50-2143-B9BC-114FAE3780CE}" type="slidenum">
              <a:rPr lang="en-US" smtClean="0"/>
              <a:pPr/>
              <a:t>‹#›</a:t>
            </a:fld>
            <a:endParaRPr lang="en-US"/>
          </a:p>
        </p:txBody>
      </p:sp>
    </p:spTree>
    <p:extLst>
      <p:ext uri="{BB962C8B-B14F-4D97-AF65-F5344CB8AC3E}">
        <p14:creationId xmlns:p14="http://schemas.microsoft.com/office/powerpoint/2010/main" val="2902047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C716F-FB89-AC40-A549-FE8601D54B1A}"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E805-FC50-2143-B9BC-114FAE3780CE}"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31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C716F-FB89-AC40-A549-FE8601D54B1A}"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E805-FC50-2143-B9BC-114FAE3780CE}" type="slidenum">
              <a:rPr lang="en-US" smtClean="0"/>
              <a:pPr/>
              <a:t>‹#›</a:t>
            </a:fld>
            <a:endParaRPr lang="en-US"/>
          </a:p>
        </p:txBody>
      </p:sp>
    </p:spTree>
    <p:extLst>
      <p:ext uri="{BB962C8B-B14F-4D97-AF65-F5344CB8AC3E}">
        <p14:creationId xmlns:p14="http://schemas.microsoft.com/office/powerpoint/2010/main" val="2194587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C716F-FB89-AC40-A549-FE8601D54B1A}"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8E805-FC50-2143-B9BC-114FAE3780CE}" type="slidenum">
              <a:rPr lang="en-US" smtClean="0"/>
              <a:pPr/>
              <a:t>‹#›</a:t>
            </a:fld>
            <a:endParaRPr lang="en-US"/>
          </a:p>
        </p:txBody>
      </p:sp>
    </p:spTree>
    <p:extLst>
      <p:ext uri="{BB962C8B-B14F-4D97-AF65-F5344CB8AC3E}">
        <p14:creationId xmlns:p14="http://schemas.microsoft.com/office/powerpoint/2010/main" val="3019863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C716F-FB89-AC40-A549-FE8601D54B1A}"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8E805-FC50-2143-B9BC-114FAE3780CE}" type="slidenum">
              <a:rPr lang="en-US" smtClean="0"/>
              <a:pPr/>
              <a:t>‹#›</a:t>
            </a:fld>
            <a:endParaRPr lang="en-US"/>
          </a:p>
        </p:txBody>
      </p:sp>
    </p:spTree>
    <p:extLst>
      <p:ext uri="{BB962C8B-B14F-4D97-AF65-F5344CB8AC3E}">
        <p14:creationId xmlns:p14="http://schemas.microsoft.com/office/powerpoint/2010/main" val="2511046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C716F-FB89-AC40-A549-FE8601D54B1A}"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8E805-FC50-2143-B9BC-114FAE3780CE}" type="slidenum">
              <a:rPr lang="en-US" smtClean="0"/>
              <a:pPr/>
              <a:t>‹#›</a:t>
            </a:fld>
            <a:endParaRPr lang="en-US"/>
          </a:p>
        </p:txBody>
      </p:sp>
    </p:spTree>
    <p:extLst>
      <p:ext uri="{BB962C8B-B14F-4D97-AF65-F5344CB8AC3E}">
        <p14:creationId xmlns:p14="http://schemas.microsoft.com/office/powerpoint/2010/main" val="3374030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C716F-FB89-AC40-A549-FE8601D54B1A}"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E805-FC50-2143-B9BC-114FAE3780CE}" type="slidenum">
              <a:rPr lang="en-US" smtClean="0"/>
              <a:pPr/>
              <a:t>‹#›</a:t>
            </a:fld>
            <a:endParaRPr lang="en-US"/>
          </a:p>
        </p:txBody>
      </p:sp>
    </p:spTree>
    <p:extLst>
      <p:ext uri="{BB962C8B-B14F-4D97-AF65-F5344CB8AC3E}">
        <p14:creationId xmlns:p14="http://schemas.microsoft.com/office/powerpoint/2010/main" val="1396544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CC716F-FB89-AC40-A549-FE8601D54B1A}"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E805-FC50-2143-B9BC-114FAE3780CE}"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15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C716F-FB89-AC40-A549-FE8601D54B1A}"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E805-FC50-2143-B9BC-114FAE3780CE}" type="slidenum">
              <a:rPr lang="en-US" smtClean="0"/>
              <a:pPr/>
              <a:t>‹#›</a:t>
            </a:fld>
            <a:endParaRPr lang="en-US"/>
          </a:p>
        </p:txBody>
      </p:sp>
    </p:spTree>
    <p:extLst>
      <p:ext uri="{BB962C8B-B14F-4D97-AF65-F5344CB8AC3E}">
        <p14:creationId xmlns:p14="http://schemas.microsoft.com/office/powerpoint/2010/main" val="3495568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C716F-FB89-AC40-A549-FE8601D54B1A}"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E805-FC50-2143-B9BC-114FAE3780CE}"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75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7B311A-D40B-4DCE-A457-95EBA63CAD72}" type="datetimeFigureOut">
              <a:rPr lang="en-NZ" smtClean="0"/>
              <a:t>15/09/2023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2826333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9BCA6D3-E948-4A7C-A603-E14155DF7918}"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sp>
        <p:nvSpPr>
          <p:cNvPr id="13" name="Rectangle 12"/>
          <p:cNvSpPr/>
          <p:nvPr/>
        </p:nvSpPr>
        <p:spPr>
          <a:xfrm>
            <a:off x="0" y="2"/>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93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A6D3-E948-4A7C-A603-E14155DF7918}"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82877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CA6D3-E948-4A7C-A603-E14155DF7918}"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88583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CA6D3-E948-4A7C-A603-E14155DF7918}"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2280288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1725" b="0" cap="none" baseline="0">
                <a:solidFill>
                  <a:schemeClr val="accent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CA6D3-E948-4A7C-A603-E14155DF7918}" type="datetimeFigureOut">
              <a:rPr lang="en-NZ" smtClean="0"/>
              <a:t>15/09/2023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2004549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CA6D3-E948-4A7C-A603-E14155DF7918}" type="datetimeFigureOut">
              <a:rPr lang="en-NZ" smtClean="0"/>
              <a:t>15/09/2023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210048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CA6D3-E948-4A7C-A603-E14155DF7918}" type="datetimeFigureOut">
              <a:rPr lang="en-NZ" smtClean="0"/>
              <a:t>15/09/2023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2540018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9BCA6D3-E948-4A7C-A603-E14155DF7918}"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1422010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BCA6D3-E948-4A7C-A603-E14155DF7918}"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176638-0302-4451-833C-4C2D25BFE6A8}"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402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A6D3-E948-4A7C-A603-E14155DF7918}"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7932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7B311A-D40B-4DCE-A457-95EBA63CAD72}" type="datetimeFigureOut">
              <a:rPr lang="en-NZ" smtClean="0"/>
              <a:t>15/09/2023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4012996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A6D3-E948-4A7C-A603-E14155DF7918}"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7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B311A-D40B-4DCE-A457-95EBA63CAD72}" type="datetimeFigureOut">
              <a:rPr lang="en-NZ" smtClean="0"/>
              <a:t>15/09/2023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256888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7B311A-D40B-4DCE-A457-95EBA63CAD72}"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180686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7B311A-D40B-4DCE-A457-95EBA63CAD72}"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11FEAA0-A0DD-40A2-8698-45235C36C285}" type="slidenum">
              <a:rPr lang="en-NZ" smtClean="0"/>
              <a:t>‹#›</a:t>
            </a:fld>
            <a:endParaRPr lang="en-NZ"/>
          </a:p>
        </p:txBody>
      </p:sp>
    </p:spTree>
    <p:extLst>
      <p:ext uri="{BB962C8B-B14F-4D97-AF65-F5344CB8AC3E}">
        <p14:creationId xmlns:p14="http://schemas.microsoft.com/office/powerpoint/2010/main" val="203160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B311A-D40B-4DCE-A457-95EBA63CAD72}" type="datetimeFigureOut">
              <a:rPr lang="en-NZ" smtClean="0"/>
              <a:t>15/09/2023</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FEAA0-A0DD-40A2-8698-45235C36C285}" type="slidenum">
              <a:rPr lang="en-NZ" smtClean="0"/>
              <a:t>‹#›</a:t>
            </a:fld>
            <a:endParaRPr lang="en-NZ"/>
          </a:p>
        </p:txBody>
      </p:sp>
    </p:spTree>
    <p:extLst>
      <p:ext uri="{BB962C8B-B14F-4D97-AF65-F5344CB8AC3E}">
        <p14:creationId xmlns:p14="http://schemas.microsoft.com/office/powerpoint/2010/main" val="3828255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NZ"/>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9BF8CD5-ED11-4113-A27B-4A164779C0F6}" type="datetimeFigureOut">
              <a:rPr lang="en-NZ" smtClean="0"/>
              <a:t>15/09/2023</a:t>
            </a:fld>
            <a:endParaRPr lang="en-NZ"/>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DE15027-F650-4CF4-BB90-E65AF254334A}" type="slidenum">
              <a:rPr lang="en-NZ" smtClean="0"/>
              <a:t>‹#›</a:t>
            </a:fld>
            <a:endParaRPr lang="en-NZ"/>
          </a:p>
        </p:txBody>
      </p:sp>
    </p:spTree>
    <p:extLst>
      <p:ext uri="{BB962C8B-B14F-4D97-AF65-F5344CB8AC3E}">
        <p14:creationId xmlns:p14="http://schemas.microsoft.com/office/powerpoint/2010/main" val="23520349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EF29A1-0391-4BFD-B1BF-ECCBFEE3CA3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FB717B9-E14F-4D0F-ABCE-D9F3B99BD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82CC2F0-307B-4930-890A-FDEA96C9FF6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1C05CC-F8CA-4576-A8A5-350E32983643}" type="datetimeFigureOut">
              <a:rPr lang="en-NZ" smtClean="0"/>
              <a:t>15/09/2023</a:t>
            </a:fld>
            <a:endParaRPr lang="en-NZ"/>
          </a:p>
        </p:txBody>
      </p:sp>
      <p:sp>
        <p:nvSpPr>
          <p:cNvPr id="5" name="Footer Placeholder 4">
            <a:extLst>
              <a:ext uri="{FF2B5EF4-FFF2-40B4-BE49-F238E27FC236}">
                <a16:creationId xmlns:a16="http://schemas.microsoft.com/office/drawing/2014/main" id="{84CC3CD4-E528-44A1-929E-C7EFCE50736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4B66713-BB4E-4576-95B2-C45F8A7787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BC7379-DABC-4837-A014-E1EB9B034089}" type="slidenum">
              <a:rPr lang="en-NZ" smtClean="0"/>
              <a:t>‹#›</a:t>
            </a:fld>
            <a:endParaRPr lang="en-NZ"/>
          </a:p>
        </p:txBody>
      </p:sp>
    </p:spTree>
    <p:extLst>
      <p:ext uri="{BB962C8B-B14F-4D97-AF65-F5344CB8AC3E}">
        <p14:creationId xmlns:p14="http://schemas.microsoft.com/office/powerpoint/2010/main" val="28860307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CC716F-FB89-AC40-A549-FE8601D54B1A}" type="datetimeFigureOut">
              <a:rPr lang="en-US" smtClean="0"/>
              <a:pPr/>
              <a:t>9/15/2023</a:t>
            </a:fld>
            <a:endParaRPr lang="en-US"/>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868E805-FC50-2143-B9BC-114FAE3780CE}"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7532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9BCA6D3-E948-4A7C-A603-E14155DF7918}" type="datetimeFigureOut">
              <a:rPr lang="en-NZ" smtClean="0"/>
              <a:t>15/09/2023</a:t>
            </a:fld>
            <a:endParaRPr lang="en-NZ"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NZ"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27176638-0302-4451-833C-4C2D25BFE6A8}" type="slidenum">
              <a:rPr lang="en-NZ" smtClean="0"/>
              <a:t>‹#›</a:t>
            </a:fld>
            <a:endParaRPr lang="en-NZ"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8060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34LGPIXvU5M"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verge.com/2021/9/15/22675130/facebook-instagram-teens-mental-health-damage-internal-research" TargetMode="External"/><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hyperlink" Target="https://youtu.be/hIXhnWUmMvw?t=157"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51.xml"/><Relationship Id="rId7" Type="http://schemas.openxmlformats.org/officeDocument/2006/relationships/image" Target="../media/image4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8.xml"/><Relationship Id="rId1" Type="http://schemas.openxmlformats.org/officeDocument/2006/relationships/video" Target="https://www.youtube.com/embed/t668hYDgPwI?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Ok5sKLXqynQ?t=7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hyperlink" Target="https://youtu.be/09ML9n5f1fE" TargetMode="External"/><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2.sv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467685-5111-423D-AC8E-2727E708370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6648" r="30685" b="-1"/>
          <a:stretch/>
        </p:blipFill>
        <p:spPr>
          <a:xfrm>
            <a:off x="20" y="1"/>
            <a:ext cx="12191980" cy="6857999"/>
          </a:xfrm>
          <a:prstGeom prst="rect">
            <a:avLst/>
          </a:prstGeom>
        </p:spPr>
      </p:pic>
      <p:sp>
        <p:nvSpPr>
          <p:cNvPr id="2" name="Title 1">
            <a:extLst>
              <a:ext uri="{FF2B5EF4-FFF2-40B4-BE49-F238E27FC236}">
                <a16:creationId xmlns:a16="http://schemas.microsoft.com/office/drawing/2014/main" id="{73A7516B-FAE5-47D4-975C-8564DC55C07F}"/>
              </a:ext>
            </a:extLst>
          </p:cNvPr>
          <p:cNvSpPr>
            <a:spLocks noGrp="1"/>
          </p:cNvSpPr>
          <p:nvPr>
            <p:ph type="ctrTitle"/>
          </p:nvPr>
        </p:nvSpPr>
        <p:spPr>
          <a:xfrm>
            <a:off x="1524000" y="1122362"/>
            <a:ext cx="9144000" cy="2900518"/>
          </a:xfrm>
        </p:spPr>
        <p:txBody>
          <a:bodyPr>
            <a:normAutofit/>
          </a:bodyPr>
          <a:lstStyle/>
          <a:p>
            <a:r>
              <a:rPr lang="en-NZ">
                <a:solidFill>
                  <a:srgbClr val="FFFFFF"/>
                </a:solidFill>
              </a:rPr>
              <a:t>Manufacturing of consent. </a:t>
            </a:r>
            <a:br>
              <a:rPr lang="en-NZ">
                <a:solidFill>
                  <a:srgbClr val="FFFFFF"/>
                </a:solidFill>
              </a:rPr>
            </a:br>
            <a:endParaRPr lang="en-NZ">
              <a:solidFill>
                <a:srgbClr val="FFFFFF"/>
              </a:solidFill>
            </a:endParaRPr>
          </a:p>
        </p:txBody>
      </p:sp>
      <p:sp>
        <p:nvSpPr>
          <p:cNvPr id="3" name="Subtitle 2">
            <a:extLst>
              <a:ext uri="{FF2B5EF4-FFF2-40B4-BE49-F238E27FC236}">
                <a16:creationId xmlns:a16="http://schemas.microsoft.com/office/drawing/2014/main" id="{870DCF0D-17F3-4734-B1F1-2F3E34C31213}"/>
              </a:ext>
            </a:extLst>
          </p:cNvPr>
          <p:cNvSpPr>
            <a:spLocks noGrp="1"/>
          </p:cNvSpPr>
          <p:nvPr>
            <p:ph type="subTitle" idx="1"/>
          </p:nvPr>
        </p:nvSpPr>
        <p:spPr>
          <a:xfrm>
            <a:off x="1524000" y="4159404"/>
            <a:ext cx="9144000" cy="1098395"/>
          </a:xfrm>
        </p:spPr>
        <p:txBody>
          <a:bodyPr>
            <a:normAutofit/>
          </a:bodyPr>
          <a:lstStyle/>
          <a:p>
            <a:r>
              <a:rPr lang="en-NZ" dirty="0">
                <a:solidFill>
                  <a:srgbClr val="FFFFFF"/>
                </a:solidFill>
              </a:rPr>
              <a:t>Technology, Media and Imagined community. </a:t>
            </a:r>
          </a:p>
        </p:txBody>
      </p:sp>
    </p:spTree>
    <p:extLst>
      <p:ext uri="{BB962C8B-B14F-4D97-AF65-F5344CB8AC3E}">
        <p14:creationId xmlns:p14="http://schemas.microsoft.com/office/powerpoint/2010/main" val="12273980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71034-3F9E-4CF3-9397-51CA4F81520E}"/>
              </a:ext>
            </a:extLst>
          </p:cNvPr>
          <p:cNvSpPr>
            <a:spLocks noGrp="1"/>
          </p:cNvSpPr>
          <p:nvPr>
            <p:ph type="title"/>
          </p:nvPr>
        </p:nvSpPr>
        <p:spPr>
          <a:xfrm>
            <a:off x="538277" y="230261"/>
            <a:ext cx="3876848" cy="4064925"/>
          </a:xfrm>
        </p:spPr>
        <p:txBody>
          <a:bodyPr anchor="ctr">
            <a:normAutofit/>
          </a:bodyPr>
          <a:lstStyle/>
          <a:p>
            <a:r>
              <a:rPr lang="en-NZ" sz="5000" dirty="0"/>
              <a:t>media and social change  </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5590860-AF80-4060-8D35-1DC80F3D1536}"/>
              </a:ext>
            </a:extLst>
          </p:cNvPr>
          <p:cNvSpPr/>
          <p:nvPr/>
        </p:nvSpPr>
        <p:spPr>
          <a:xfrm>
            <a:off x="5614416" y="461650"/>
            <a:ext cx="6117335" cy="947968"/>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NZ"/>
          </a:p>
        </p:txBody>
      </p:sp>
      <p:sp>
        <p:nvSpPr>
          <p:cNvPr id="7" name="Rectangle 6" descr="Treble clef">
            <a:extLst>
              <a:ext uri="{FF2B5EF4-FFF2-40B4-BE49-F238E27FC236}">
                <a16:creationId xmlns:a16="http://schemas.microsoft.com/office/drawing/2014/main" id="{2F380FE4-F5E6-46BA-8EDD-798C4D33A50D}"/>
              </a:ext>
            </a:extLst>
          </p:cNvPr>
          <p:cNvSpPr/>
          <p:nvPr/>
        </p:nvSpPr>
        <p:spPr>
          <a:xfrm>
            <a:off x="5901176" y="674943"/>
            <a:ext cx="521382" cy="52138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8" name="Freeform: Shape 7">
            <a:extLst>
              <a:ext uri="{FF2B5EF4-FFF2-40B4-BE49-F238E27FC236}">
                <a16:creationId xmlns:a16="http://schemas.microsoft.com/office/drawing/2014/main" id="{DE531D10-FD30-49FB-92F5-5CD09AF3BF5D}"/>
              </a:ext>
            </a:extLst>
          </p:cNvPr>
          <p:cNvSpPr/>
          <p:nvPr/>
        </p:nvSpPr>
        <p:spPr>
          <a:xfrm>
            <a:off x="6709319" y="461650"/>
            <a:ext cx="5022432" cy="947968"/>
          </a:xfrm>
          <a:custGeom>
            <a:avLst/>
            <a:gdLst>
              <a:gd name="connsiteX0" fmla="*/ 0 w 5022432"/>
              <a:gd name="connsiteY0" fmla="*/ 0 h 947968"/>
              <a:gd name="connsiteX1" fmla="*/ 5022432 w 5022432"/>
              <a:gd name="connsiteY1" fmla="*/ 0 h 947968"/>
              <a:gd name="connsiteX2" fmla="*/ 5022432 w 5022432"/>
              <a:gd name="connsiteY2" fmla="*/ 947968 h 947968"/>
              <a:gd name="connsiteX3" fmla="*/ 0 w 5022432"/>
              <a:gd name="connsiteY3" fmla="*/ 947968 h 947968"/>
              <a:gd name="connsiteX4" fmla="*/ 0 w 5022432"/>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432" h="947968">
                <a:moveTo>
                  <a:pt x="0" y="0"/>
                </a:moveTo>
                <a:lnTo>
                  <a:pt x="5022432" y="0"/>
                </a:lnTo>
                <a:lnTo>
                  <a:pt x="5022432"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NZ" sz="1700" kern="1200" dirty="0"/>
              <a:t>Verbal (e.g. simple words to complex songs)</a:t>
            </a:r>
            <a:endParaRPr lang="en-US" sz="1700" kern="1200" dirty="0"/>
          </a:p>
        </p:txBody>
      </p:sp>
      <p:sp>
        <p:nvSpPr>
          <p:cNvPr id="10" name="Rectangle: Rounded Corners 9">
            <a:extLst>
              <a:ext uri="{FF2B5EF4-FFF2-40B4-BE49-F238E27FC236}">
                <a16:creationId xmlns:a16="http://schemas.microsoft.com/office/drawing/2014/main" id="{FC95746D-EF43-476D-8859-47B44A58CCED}"/>
              </a:ext>
            </a:extLst>
          </p:cNvPr>
          <p:cNvSpPr/>
          <p:nvPr/>
        </p:nvSpPr>
        <p:spPr>
          <a:xfrm>
            <a:off x="5614416" y="1646611"/>
            <a:ext cx="6117335" cy="947968"/>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NZ"/>
          </a:p>
        </p:txBody>
      </p:sp>
      <p:sp>
        <p:nvSpPr>
          <p:cNvPr id="12" name="Rectangle 11" descr="Small paint brush">
            <a:extLst>
              <a:ext uri="{FF2B5EF4-FFF2-40B4-BE49-F238E27FC236}">
                <a16:creationId xmlns:a16="http://schemas.microsoft.com/office/drawing/2014/main" id="{719D4AEE-A7A3-42E4-BED7-F820EEF3D87A}"/>
              </a:ext>
            </a:extLst>
          </p:cNvPr>
          <p:cNvSpPr/>
          <p:nvPr/>
        </p:nvSpPr>
        <p:spPr>
          <a:xfrm>
            <a:off x="5901176" y="1859904"/>
            <a:ext cx="521382" cy="52138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34" name="Freeform: Shape 33">
            <a:extLst>
              <a:ext uri="{FF2B5EF4-FFF2-40B4-BE49-F238E27FC236}">
                <a16:creationId xmlns:a16="http://schemas.microsoft.com/office/drawing/2014/main" id="{65B8B957-1717-4019-AF2E-7106124E8206}"/>
              </a:ext>
            </a:extLst>
          </p:cNvPr>
          <p:cNvSpPr/>
          <p:nvPr/>
        </p:nvSpPr>
        <p:spPr>
          <a:xfrm>
            <a:off x="6709319" y="1646611"/>
            <a:ext cx="5022432" cy="947968"/>
          </a:xfrm>
          <a:custGeom>
            <a:avLst/>
            <a:gdLst>
              <a:gd name="connsiteX0" fmla="*/ 0 w 5022432"/>
              <a:gd name="connsiteY0" fmla="*/ 0 h 947968"/>
              <a:gd name="connsiteX1" fmla="*/ 5022432 w 5022432"/>
              <a:gd name="connsiteY1" fmla="*/ 0 h 947968"/>
              <a:gd name="connsiteX2" fmla="*/ 5022432 w 5022432"/>
              <a:gd name="connsiteY2" fmla="*/ 947968 h 947968"/>
              <a:gd name="connsiteX3" fmla="*/ 0 w 5022432"/>
              <a:gd name="connsiteY3" fmla="*/ 947968 h 947968"/>
              <a:gd name="connsiteX4" fmla="*/ 0 w 5022432"/>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432" h="947968">
                <a:moveTo>
                  <a:pt x="0" y="0"/>
                </a:moveTo>
                <a:lnTo>
                  <a:pt x="5022432" y="0"/>
                </a:lnTo>
                <a:lnTo>
                  <a:pt x="5022432"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NZ" sz="1700" kern="1200"/>
              <a:t>Writing, drawing, carving, weaving  </a:t>
            </a:r>
            <a:endParaRPr lang="en-US" sz="1700" kern="1200"/>
          </a:p>
        </p:txBody>
      </p:sp>
      <p:sp>
        <p:nvSpPr>
          <p:cNvPr id="36" name="Rectangle: Rounded Corners 35">
            <a:extLst>
              <a:ext uri="{FF2B5EF4-FFF2-40B4-BE49-F238E27FC236}">
                <a16:creationId xmlns:a16="http://schemas.microsoft.com/office/drawing/2014/main" id="{69026309-5AB7-4EEC-BB22-BB9791C9B3C5}"/>
              </a:ext>
            </a:extLst>
          </p:cNvPr>
          <p:cNvSpPr/>
          <p:nvPr/>
        </p:nvSpPr>
        <p:spPr>
          <a:xfrm>
            <a:off x="5614416" y="2831571"/>
            <a:ext cx="6117335" cy="947968"/>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NZ"/>
          </a:p>
        </p:txBody>
      </p:sp>
      <p:sp>
        <p:nvSpPr>
          <p:cNvPr id="37" name="Rectangle 36" descr="Document">
            <a:extLst>
              <a:ext uri="{FF2B5EF4-FFF2-40B4-BE49-F238E27FC236}">
                <a16:creationId xmlns:a16="http://schemas.microsoft.com/office/drawing/2014/main" id="{6D978FFA-B1CF-4CF3-88D3-908CDAFDC6DB}"/>
              </a:ext>
            </a:extLst>
          </p:cNvPr>
          <p:cNvSpPr/>
          <p:nvPr/>
        </p:nvSpPr>
        <p:spPr>
          <a:xfrm>
            <a:off x="5901176" y="3044864"/>
            <a:ext cx="521382" cy="52138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38" name="Freeform: Shape 37">
            <a:extLst>
              <a:ext uri="{FF2B5EF4-FFF2-40B4-BE49-F238E27FC236}">
                <a16:creationId xmlns:a16="http://schemas.microsoft.com/office/drawing/2014/main" id="{7285F3AE-EC21-4DA3-A563-97FCBC487FF7}"/>
              </a:ext>
            </a:extLst>
          </p:cNvPr>
          <p:cNvSpPr/>
          <p:nvPr/>
        </p:nvSpPr>
        <p:spPr>
          <a:xfrm>
            <a:off x="6709319" y="2831571"/>
            <a:ext cx="2752801" cy="947968"/>
          </a:xfrm>
          <a:custGeom>
            <a:avLst/>
            <a:gdLst>
              <a:gd name="connsiteX0" fmla="*/ 0 w 2752801"/>
              <a:gd name="connsiteY0" fmla="*/ 0 h 947968"/>
              <a:gd name="connsiteX1" fmla="*/ 2752801 w 2752801"/>
              <a:gd name="connsiteY1" fmla="*/ 0 h 947968"/>
              <a:gd name="connsiteX2" fmla="*/ 2752801 w 2752801"/>
              <a:gd name="connsiteY2" fmla="*/ 947968 h 947968"/>
              <a:gd name="connsiteX3" fmla="*/ 0 w 2752801"/>
              <a:gd name="connsiteY3" fmla="*/ 947968 h 947968"/>
              <a:gd name="connsiteX4" fmla="*/ 0 w 2752801"/>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801" h="947968">
                <a:moveTo>
                  <a:pt x="0" y="0"/>
                </a:moveTo>
                <a:lnTo>
                  <a:pt x="2752801" y="0"/>
                </a:lnTo>
                <a:lnTo>
                  <a:pt x="2752801"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NZ" sz="1700" kern="1200"/>
              <a:t>Paper and written communication, transportation </a:t>
            </a:r>
            <a:endParaRPr lang="en-US" sz="1700" kern="1200"/>
          </a:p>
        </p:txBody>
      </p:sp>
      <p:sp>
        <p:nvSpPr>
          <p:cNvPr id="39" name="Freeform: Shape 38">
            <a:extLst>
              <a:ext uri="{FF2B5EF4-FFF2-40B4-BE49-F238E27FC236}">
                <a16:creationId xmlns:a16="http://schemas.microsoft.com/office/drawing/2014/main" id="{6474ABC0-7538-4D25-B305-2F9DE76DAE41}"/>
              </a:ext>
            </a:extLst>
          </p:cNvPr>
          <p:cNvSpPr/>
          <p:nvPr/>
        </p:nvSpPr>
        <p:spPr>
          <a:xfrm>
            <a:off x="9462120" y="2831571"/>
            <a:ext cx="2269631" cy="947968"/>
          </a:xfrm>
          <a:custGeom>
            <a:avLst/>
            <a:gdLst>
              <a:gd name="connsiteX0" fmla="*/ 0 w 2269631"/>
              <a:gd name="connsiteY0" fmla="*/ 0 h 947968"/>
              <a:gd name="connsiteX1" fmla="*/ 2269631 w 2269631"/>
              <a:gd name="connsiteY1" fmla="*/ 0 h 947968"/>
              <a:gd name="connsiteX2" fmla="*/ 2269631 w 2269631"/>
              <a:gd name="connsiteY2" fmla="*/ 947968 h 947968"/>
              <a:gd name="connsiteX3" fmla="*/ 0 w 2269631"/>
              <a:gd name="connsiteY3" fmla="*/ 947968 h 947968"/>
              <a:gd name="connsiteX4" fmla="*/ 0 w 2269631"/>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631" h="947968">
                <a:moveTo>
                  <a:pt x="0" y="0"/>
                </a:moveTo>
                <a:lnTo>
                  <a:pt x="2269631" y="0"/>
                </a:lnTo>
                <a:lnTo>
                  <a:pt x="2269631"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577850">
              <a:lnSpc>
                <a:spcPct val="90000"/>
              </a:lnSpc>
              <a:spcBef>
                <a:spcPct val="0"/>
              </a:spcBef>
              <a:spcAft>
                <a:spcPct val="35000"/>
              </a:spcAft>
              <a:buNone/>
            </a:pPr>
            <a:r>
              <a:rPr lang="en-NZ" sz="1300" kern="1200"/>
              <a:t>Changing relationships of distance</a:t>
            </a:r>
            <a:endParaRPr lang="en-US" sz="1300" kern="1200"/>
          </a:p>
        </p:txBody>
      </p:sp>
      <p:sp>
        <p:nvSpPr>
          <p:cNvPr id="40" name="Rectangle: Rounded Corners 39">
            <a:extLst>
              <a:ext uri="{FF2B5EF4-FFF2-40B4-BE49-F238E27FC236}">
                <a16:creationId xmlns:a16="http://schemas.microsoft.com/office/drawing/2014/main" id="{22CA52E4-0EA4-4DE0-9E8A-3D337728438F}"/>
              </a:ext>
            </a:extLst>
          </p:cNvPr>
          <p:cNvSpPr/>
          <p:nvPr/>
        </p:nvSpPr>
        <p:spPr>
          <a:xfrm>
            <a:off x="5614416" y="4016532"/>
            <a:ext cx="6117335" cy="947968"/>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NZ"/>
          </a:p>
        </p:txBody>
      </p:sp>
      <p:sp>
        <p:nvSpPr>
          <p:cNvPr id="41" name="Rectangle 40" descr="Printer">
            <a:extLst>
              <a:ext uri="{FF2B5EF4-FFF2-40B4-BE49-F238E27FC236}">
                <a16:creationId xmlns:a16="http://schemas.microsoft.com/office/drawing/2014/main" id="{6F053DF8-AE95-4BB8-9524-677EBC3BC9C9}"/>
              </a:ext>
            </a:extLst>
          </p:cNvPr>
          <p:cNvSpPr/>
          <p:nvPr/>
        </p:nvSpPr>
        <p:spPr>
          <a:xfrm>
            <a:off x="5901176" y="4229825"/>
            <a:ext cx="521382" cy="52138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42" name="Freeform: Shape 41">
            <a:extLst>
              <a:ext uri="{FF2B5EF4-FFF2-40B4-BE49-F238E27FC236}">
                <a16:creationId xmlns:a16="http://schemas.microsoft.com/office/drawing/2014/main" id="{E1A34C0B-D18E-4186-841B-B0DCC63288E1}"/>
              </a:ext>
            </a:extLst>
          </p:cNvPr>
          <p:cNvSpPr/>
          <p:nvPr/>
        </p:nvSpPr>
        <p:spPr>
          <a:xfrm>
            <a:off x="6709319" y="4016532"/>
            <a:ext cx="2752801" cy="947968"/>
          </a:xfrm>
          <a:custGeom>
            <a:avLst/>
            <a:gdLst>
              <a:gd name="connsiteX0" fmla="*/ 0 w 2752801"/>
              <a:gd name="connsiteY0" fmla="*/ 0 h 947968"/>
              <a:gd name="connsiteX1" fmla="*/ 2752801 w 2752801"/>
              <a:gd name="connsiteY1" fmla="*/ 0 h 947968"/>
              <a:gd name="connsiteX2" fmla="*/ 2752801 w 2752801"/>
              <a:gd name="connsiteY2" fmla="*/ 947968 h 947968"/>
              <a:gd name="connsiteX3" fmla="*/ 0 w 2752801"/>
              <a:gd name="connsiteY3" fmla="*/ 947968 h 947968"/>
              <a:gd name="connsiteX4" fmla="*/ 0 w 2752801"/>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801" h="947968">
                <a:moveTo>
                  <a:pt x="0" y="0"/>
                </a:moveTo>
                <a:lnTo>
                  <a:pt x="2752801" y="0"/>
                </a:lnTo>
                <a:lnTo>
                  <a:pt x="2752801"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NZ" sz="1700" kern="1200"/>
              <a:t>Mass printing, transportation</a:t>
            </a:r>
            <a:endParaRPr lang="en-US" sz="1700" kern="1200"/>
          </a:p>
        </p:txBody>
      </p:sp>
      <p:sp>
        <p:nvSpPr>
          <p:cNvPr id="43" name="Freeform: Shape 42">
            <a:extLst>
              <a:ext uri="{FF2B5EF4-FFF2-40B4-BE49-F238E27FC236}">
                <a16:creationId xmlns:a16="http://schemas.microsoft.com/office/drawing/2014/main" id="{318D7330-93EE-4DEB-A984-E07663D456C0}"/>
              </a:ext>
            </a:extLst>
          </p:cNvPr>
          <p:cNvSpPr/>
          <p:nvPr/>
        </p:nvSpPr>
        <p:spPr>
          <a:xfrm>
            <a:off x="9462120" y="4016532"/>
            <a:ext cx="2269631" cy="947968"/>
          </a:xfrm>
          <a:custGeom>
            <a:avLst/>
            <a:gdLst>
              <a:gd name="connsiteX0" fmla="*/ 0 w 2269631"/>
              <a:gd name="connsiteY0" fmla="*/ 0 h 947968"/>
              <a:gd name="connsiteX1" fmla="*/ 2269631 w 2269631"/>
              <a:gd name="connsiteY1" fmla="*/ 0 h 947968"/>
              <a:gd name="connsiteX2" fmla="*/ 2269631 w 2269631"/>
              <a:gd name="connsiteY2" fmla="*/ 947968 h 947968"/>
              <a:gd name="connsiteX3" fmla="*/ 0 w 2269631"/>
              <a:gd name="connsiteY3" fmla="*/ 947968 h 947968"/>
              <a:gd name="connsiteX4" fmla="*/ 0 w 2269631"/>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631" h="947968">
                <a:moveTo>
                  <a:pt x="0" y="0"/>
                </a:moveTo>
                <a:lnTo>
                  <a:pt x="2269631" y="0"/>
                </a:lnTo>
                <a:lnTo>
                  <a:pt x="2269631"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577850">
              <a:lnSpc>
                <a:spcPct val="90000"/>
              </a:lnSpc>
              <a:spcBef>
                <a:spcPct val="0"/>
              </a:spcBef>
              <a:spcAft>
                <a:spcPct val="35000"/>
              </a:spcAft>
              <a:buNone/>
            </a:pPr>
            <a:r>
              <a:rPr lang="en-NZ" sz="1300" kern="1200"/>
              <a:t>Changing relationship of audience  </a:t>
            </a:r>
            <a:endParaRPr lang="en-US" sz="1300" kern="1200"/>
          </a:p>
        </p:txBody>
      </p:sp>
      <p:sp>
        <p:nvSpPr>
          <p:cNvPr id="44" name="Rectangle: Rounded Corners 43">
            <a:extLst>
              <a:ext uri="{FF2B5EF4-FFF2-40B4-BE49-F238E27FC236}">
                <a16:creationId xmlns:a16="http://schemas.microsoft.com/office/drawing/2014/main" id="{8B12F84B-D31D-438C-82F9-69CE500626D0}"/>
              </a:ext>
            </a:extLst>
          </p:cNvPr>
          <p:cNvSpPr/>
          <p:nvPr/>
        </p:nvSpPr>
        <p:spPr>
          <a:xfrm>
            <a:off x="5614416" y="5201492"/>
            <a:ext cx="6117335" cy="947968"/>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NZ"/>
          </a:p>
        </p:txBody>
      </p:sp>
      <p:sp>
        <p:nvSpPr>
          <p:cNvPr id="45" name="Rectangle 44" descr="Train">
            <a:extLst>
              <a:ext uri="{FF2B5EF4-FFF2-40B4-BE49-F238E27FC236}">
                <a16:creationId xmlns:a16="http://schemas.microsoft.com/office/drawing/2014/main" id="{38F4013D-E905-43F7-A7E9-C1B4940C92C0}"/>
              </a:ext>
            </a:extLst>
          </p:cNvPr>
          <p:cNvSpPr/>
          <p:nvPr/>
        </p:nvSpPr>
        <p:spPr>
          <a:xfrm>
            <a:off x="5901176" y="5414785"/>
            <a:ext cx="521382" cy="52138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46" name="Freeform: Shape 45">
            <a:extLst>
              <a:ext uri="{FF2B5EF4-FFF2-40B4-BE49-F238E27FC236}">
                <a16:creationId xmlns:a16="http://schemas.microsoft.com/office/drawing/2014/main" id="{D41C15A4-7D40-4F6C-86BB-7E8D2009AEB4}"/>
              </a:ext>
            </a:extLst>
          </p:cNvPr>
          <p:cNvSpPr/>
          <p:nvPr/>
        </p:nvSpPr>
        <p:spPr>
          <a:xfrm>
            <a:off x="6709319" y="5201492"/>
            <a:ext cx="2752801" cy="947968"/>
          </a:xfrm>
          <a:custGeom>
            <a:avLst/>
            <a:gdLst>
              <a:gd name="connsiteX0" fmla="*/ 0 w 2752801"/>
              <a:gd name="connsiteY0" fmla="*/ 0 h 947968"/>
              <a:gd name="connsiteX1" fmla="*/ 2752801 w 2752801"/>
              <a:gd name="connsiteY1" fmla="*/ 0 h 947968"/>
              <a:gd name="connsiteX2" fmla="*/ 2752801 w 2752801"/>
              <a:gd name="connsiteY2" fmla="*/ 947968 h 947968"/>
              <a:gd name="connsiteX3" fmla="*/ 0 w 2752801"/>
              <a:gd name="connsiteY3" fmla="*/ 947968 h 947968"/>
              <a:gd name="connsiteX4" fmla="*/ 0 w 2752801"/>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801" h="947968">
                <a:moveTo>
                  <a:pt x="0" y="0"/>
                </a:moveTo>
                <a:lnTo>
                  <a:pt x="2752801" y="0"/>
                </a:lnTo>
                <a:lnTo>
                  <a:pt x="2752801"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NZ" sz="1700" kern="1200"/>
              <a:t>Telegraph</a:t>
            </a:r>
            <a:endParaRPr lang="en-US" sz="1700" kern="1200"/>
          </a:p>
        </p:txBody>
      </p:sp>
      <p:sp>
        <p:nvSpPr>
          <p:cNvPr id="47" name="Freeform: Shape 46">
            <a:extLst>
              <a:ext uri="{FF2B5EF4-FFF2-40B4-BE49-F238E27FC236}">
                <a16:creationId xmlns:a16="http://schemas.microsoft.com/office/drawing/2014/main" id="{A3905880-ACE8-4124-A9F9-98BB9581F99E}"/>
              </a:ext>
            </a:extLst>
          </p:cNvPr>
          <p:cNvSpPr/>
          <p:nvPr/>
        </p:nvSpPr>
        <p:spPr>
          <a:xfrm>
            <a:off x="9462120" y="5201492"/>
            <a:ext cx="2269631" cy="947968"/>
          </a:xfrm>
          <a:custGeom>
            <a:avLst/>
            <a:gdLst>
              <a:gd name="connsiteX0" fmla="*/ 0 w 2269631"/>
              <a:gd name="connsiteY0" fmla="*/ 0 h 947968"/>
              <a:gd name="connsiteX1" fmla="*/ 2269631 w 2269631"/>
              <a:gd name="connsiteY1" fmla="*/ 0 h 947968"/>
              <a:gd name="connsiteX2" fmla="*/ 2269631 w 2269631"/>
              <a:gd name="connsiteY2" fmla="*/ 947968 h 947968"/>
              <a:gd name="connsiteX3" fmla="*/ 0 w 2269631"/>
              <a:gd name="connsiteY3" fmla="*/ 947968 h 947968"/>
              <a:gd name="connsiteX4" fmla="*/ 0 w 2269631"/>
              <a:gd name="connsiteY4" fmla="*/ 0 h 94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631" h="947968">
                <a:moveTo>
                  <a:pt x="0" y="0"/>
                </a:moveTo>
                <a:lnTo>
                  <a:pt x="2269631" y="0"/>
                </a:lnTo>
                <a:lnTo>
                  <a:pt x="2269631" y="947968"/>
                </a:lnTo>
                <a:lnTo>
                  <a:pt x="0" y="94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0327" tIns="100327" rIns="100327" bIns="100327" numCol="1" spcCol="1270" anchor="ctr" anchorCtr="0">
            <a:noAutofit/>
          </a:bodyPr>
          <a:lstStyle/>
          <a:p>
            <a:pPr marL="0" lvl="0" indent="0" algn="l" defTabSz="577850">
              <a:lnSpc>
                <a:spcPct val="90000"/>
              </a:lnSpc>
              <a:spcBef>
                <a:spcPct val="0"/>
              </a:spcBef>
              <a:spcAft>
                <a:spcPct val="35000"/>
              </a:spcAft>
              <a:buNone/>
            </a:pPr>
            <a:r>
              <a:rPr lang="en-NZ" sz="1300" kern="1200"/>
              <a:t>Changing relationship of speed and distance</a:t>
            </a:r>
            <a:endParaRPr lang="en-US" sz="1300" kern="1200"/>
          </a:p>
        </p:txBody>
      </p:sp>
    </p:spTree>
    <p:extLst>
      <p:ext uri="{BB962C8B-B14F-4D97-AF65-F5344CB8AC3E}">
        <p14:creationId xmlns:p14="http://schemas.microsoft.com/office/powerpoint/2010/main" val="41532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9CCED-8669-48D3-BB5C-4EAC00DBC2D5}"/>
              </a:ext>
            </a:extLst>
          </p:cNvPr>
          <p:cNvSpPr>
            <a:spLocks noGrp="1"/>
          </p:cNvSpPr>
          <p:nvPr>
            <p:ph type="title"/>
          </p:nvPr>
        </p:nvSpPr>
        <p:spPr>
          <a:xfrm>
            <a:off x="257636" y="228600"/>
            <a:ext cx="3876848" cy="4064925"/>
          </a:xfrm>
        </p:spPr>
        <p:txBody>
          <a:bodyPr anchor="ctr">
            <a:normAutofit/>
          </a:bodyPr>
          <a:lstStyle/>
          <a:p>
            <a:r>
              <a:rPr lang="en-NZ" sz="5000"/>
              <a:t>media and social change </a:t>
            </a:r>
            <a:endParaRPr lang="en-NZ" sz="5000" dirty="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1455996-5E8B-4E25-832F-40EB5D34BB70}"/>
              </a:ext>
            </a:extLst>
          </p:cNvPr>
          <p:cNvSpPr/>
          <p:nvPr/>
        </p:nvSpPr>
        <p:spPr>
          <a:xfrm>
            <a:off x="6881397" y="294295"/>
            <a:ext cx="4850355" cy="512035"/>
          </a:xfrm>
          <a:custGeom>
            <a:avLst/>
            <a:gdLst>
              <a:gd name="connsiteX0" fmla="*/ 85341 w 512035"/>
              <a:gd name="connsiteY0" fmla="*/ 0 h 4850355"/>
              <a:gd name="connsiteX1" fmla="*/ 426694 w 512035"/>
              <a:gd name="connsiteY1" fmla="*/ 0 h 4850355"/>
              <a:gd name="connsiteX2" fmla="*/ 512035 w 512035"/>
              <a:gd name="connsiteY2" fmla="*/ 85341 h 4850355"/>
              <a:gd name="connsiteX3" fmla="*/ 512035 w 512035"/>
              <a:gd name="connsiteY3" fmla="*/ 4850355 h 4850355"/>
              <a:gd name="connsiteX4" fmla="*/ 512035 w 512035"/>
              <a:gd name="connsiteY4" fmla="*/ 4850355 h 4850355"/>
              <a:gd name="connsiteX5" fmla="*/ 0 w 512035"/>
              <a:gd name="connsiteY5" fmla="*/ 4850355 h 4850355"/>
              <a:gd name="connsiteX6" fmla="*/ 0 w 512035"/>
              <a:gd name="connsiteY6" fmla="*/ 4850355 h 4850355"/>
              <a:gd name="connsiteX7" fmla="*/ 0 w 512035"/>
              <a:gd name="connsiteY7" fmla="*/ 85341 h 4850355"/>
              <a:gd name="connsiteX8" fmla="*/ 85341 w 512035"/>
              <a:gd name="connsiteY8" fmla="*/ 0 h 485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35" h="4850355">
                <a:moveTo>
                  <a:pt x="512035" y="808413"/>
                </a:moveTo>
                <a:lnTo>
                  <a:pt x="512035" y="4041942"/>
                </a:lnTo>
                <a:cubicBezTo>
                  <a:pt x="512035" y="4488418"/>
                  <a:pt x="508002" y="4850350"/>
                  <a:pt x="503026" y="4850350"/>
                </a:cubicBezTo>
                <a:lnTo>
                  <a:pt x="0" y="4850350"/>
                </a:lnTo>
                <a:lnTo>
                  <a:pt x="0" y="4850350"/>
                </a:lnTo>
                <a:lnTo>
                  <a:pt x="0" y="5"/>
                </a:lnTo>
                <a:lnTo>
                  <a:pt x="0" y="5"/>
                </a:lnTo>
                <a:lnTo>
                  <a:pt x="503026" y="5"/>
                </a:lnTo>
                <a:cubicBezTo>
                  <a:pt x="508002" y="5"/>
                  <a:pt x="512035" y="361937"/>
                  <a:pt x="512035" y="808413"/>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9531" tIns="49759" rIns="74524" bIns="49761" numCol="1" spcCol="1270" anchor="ctr" anchorCtr="0">
            <a:noAutofit/>
          </a:bodyPr>
          <a:lstStyle/>
          <a:p>
            <a:pPr marL="114300" lvl="1" indent="-114300" algn="l" defTabSz="577850">
              <a:lnSpc>
                <a:spcPct val="90000"/>
              </a:lnSpc>
              <a:spcBef>
                <a:spcPct val="0"/>
              </a:spcBef>
              <a:spcAft>
                <a:spcPct val="15000"/>
              </a:spcAft>
              <a:buChar char="•"/>
            </a:pPr>
            <a:r>
              <a:rPr lang="en-NZ" sz="1300" kern="1200"/>
              <a:t>Change in conception of distance </a:t>
            </a:r>
            <a:endParaRPr lang="en-US" sz="1300" kern="1200"/>
          </a:p>
        </p:txBody>
      </p:sp>
      <p:sp>
        <p:nvSpPr>
          <p:cNvPr id="10" name="Freeform: Shape 9">
            <a:extLst>
              <a:ext uri="{FF2B5EF4-FFF2-40B4-BE49-F238E27FC236}">
                <a16:creationId xmlns:a16="http://schemas.microsoft.com/office/drawing/2014/main" id="{54F8AD5B-22AF-4F7A-8B39-36B3694CF28F}"/>
              </a:ext>
            </a:extLst>
          </p:cNvPr>
          <p:cNvSpPr/>
          <p:nvPr/>
        </p:nvSpPr>
        <p:spPr>
          <a:xfrm>
            <a:off x="4153073" y="230290"/>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dirty="0"/>
              <a:t>Phone</a:t>
            </a:r>
            <a:endParaRPr lang="en-US" sz="2000" kern="1200" dirty="0"/>
          </a:p>
        </p:txBody>
      </p:sp>
      <p:sp>
        <p:nvSpPr>
          <p:cNvPr id="12" name="Freeform: Shape 11">
            <a:extLst>
              <a:ext uri="{FF2B5EF4-FFF2-40B4-BE49-F238E27FC236}">
                <a16:creationId xmlns:a16="http://schemas.microsoft.com/office/drawing/2014/main" id="{35D3127C-B22F-4083-B513-59EAC23E30C9}"/>
              </a:ext>
            </a:extLst>
          </p:cNvPr>
          <p:cNvSpPr/>
          <p:nvPr/>
        </p:nvSpPr>
        <p:spPr>
          <a:xfrm>
            <a:off x="4153073" y="902337"/>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dirty="0"/>
              <a:t>Radio</a:t>
            </a:r>
            <a:endParaRPr lang="en-US" sz="2000" kern="1200" dirty="0"/>
          </a:p>
        </p:txBody>
      </p:sp>
      <p:sp>
        <p:nvSpPr>
          <p:cNvPr id="34" name="Freeform: Shape 33">
            <a:extLst>
              <a:ext uri="{FF2B5EF4-FFF2-40B4-BE49-F238E27FC236}">
                <a16:creationId xmlns:a16="http://schemas.microsoft.com/office/drawing/2014/main" id="{7F9D63E3-2BA2-47ED-8A81-123A56509AD6}"/>
              </a:ext>
            </a:extLst>
          </p:cNvPr>
          <p:cNvSpPr/>
          <p:nvPr/>
        </p:nvSpPr>
        <p:spPr>
          <a:xfrm>
            <a:off x="4153073" y="1574383"/>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a:t>Cinema </a:t>
            </a:r>
            <a:endParaRPr lang="en-US" sz="2000" kern="1200"/>
          </a:p>
        </p:txBody>
      </p:sp>
      <p:sp>
        <p:nvSpPr>
          <p:cNvPr id="36" name="Freeform: Shape 35">
            <a:extLst>
              <a:ext uri="{FF2B5EF4-FFF2-40B4-BE49-F238E27FC236}">
                <a16:creationId xmlns:a16="http://schemas.microsoft.com/office/drawing/2014/main" id="{D4F221B0-7E43-4CCD-9752-EE8097B38A9C}"/>
              </a:ext>
            </a:extLst>
          </p:cNvPr>
          <p:cNvSpPr/>
          <p:nvPr/>
        </p:nvSpPr>
        <p:spPr>
          <a:xfrm>
            <a:off x="6881397" y="2310436"/>
            <a:ext cx="4850355" cy="512035"/>
          </a:xfrm>
          <a:custGeom>
            <a:avLst/>
            <a:gdLst>
              <a:gd name="connsiteX0" fmla="*/ 85341 w 512035"/>
              <a:gd name="connsiteY0" fmla="*/ 0 h 4850355"/>
              <a:gd name="connsiteX1" fmla="*/ 426694 w 512035"/>
              <a:gd name="connsiteY1" fmla="*/ 0 h 4850355"/>
              <a:gd name="connsiteX2" fmla="*/ 512035 w 512035"/>
              <a:gd name="connsiteY2" fmla="*/ 85341 h 4850355"/>
              <a:gd name="connsiteX3" fmla="*/ 512035 w 512035"/>
              <a:gd name="connsiteY3" fmla="*/ 4850355 h 4850355"/>
              <a:gd name="connsiteX4" fmla="*/ 512035 w 512035"/>
              <a:gd name="connsiteY4" fmla="*/ 4850355 h 4850355"/>
              <a:gd name="connsiteX5" fmla="*/ 0 w 512035"/>
              <a:gd name="connsiteY5" fmla="*/ 4850355 h 4850355"/>
              <a:gd name="connsiteX6" fmla="*/ 0 w 512035"/>
              <a:gd name="connsiteY6" fmla="*/ 4850355 h 4850355"/>
              <a:gd name="connsiteX7" fmla="*/ 0 w 512035"/>
              <a:gd name="connsiteY7" fmla="*/ 85341 h 4850355"/>
              <a:gd name="connsiteX8" fmla="*/ 85341 w 512035"/>
              <a:gd name="connsiteY8" fmla="*/ 0 h 485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35" h="4850355">
                <a:moveTo>
                  <a:pt x="512035" y="808413"/>
                </a:moveTo>
                <a:lnTo>
                  <a:pt x="512035" y="4041942"/>
                </a:lnTo>
                <a:cubicBezTo>
                  <a:pt x="512035" y="4488418"/>
                  <a:pt x="508002" y="4850350"/>
                  <a:pt x="503026" y="4850350"/>
                </a:cubicBezTo>
                <a:lnTo>
                  <a:pt x="0" y="4850350"/>
                </a:lnTo>
                <a:lnTo>
                  <a:pt x="0" y="4850350"/>
                </a:lnTo>
                <a:lnTo>
                  <a:pt x="0" y="5"/>
                </a:lnTo>
                <a:lnTo>
                  <a:pt x="0" y="5"/>
                </a:lnTo>
                <a:lnTo>
                  <a:pt x="503026" y="5"/>
                </a:lnTo>
                <a:cubicBezTo>
                  <a:pt x="508002" y="5"/>
                  <a:pt x="512035" y="361937"/>
                  <a:pt x="512035" y="808413"/>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9531" tIns="49759" rIns="74524" bIns="49761" numCol="1" spcCol="1270" anchor="ctr" anchorCtr="0">
            <a:noAutofit/>
          </a:bodyPr>
          <a:lstStyle/>
          <a:p>
            <a:pPr marL="114300" lvl="1" indent="-114300" algn="l" defTabSz="577850">
              <a:lnSpc>
                <a:spcPct val="90000"/>
              </a:lnSpc>
              <a:spcBef>
                <a:spcPct val="0"/>
              </a:spcBef>
              <a:spcAft>
                <a:spcPct val="15000"/>
              </a:spcAft>
              <a:buChar char="•"/>
            </a:pPr>
            <a:r>
              <a:rPr lang="en-NZ" sz="1300" kern="1200"/>
              <a:t>Changing location of audience </a:t>
            </a:r>
            <a:endParaRPr lang="en-US" sz="1300" kern="1200"/>
          </a:p>
        </p:txBody>
      </p:sp>
      <p:sp>
        <p:nvSpPr>
          <p:cNvPr id="37" name="Freeform: Shape 36">
            <a:extLst>
              <a:ext uri="{FF2B5EF4-FFF2-40B4-BE49-F238E27FC236}">
                <a16:creationId xmlns:a16="http://schemas.microsoft.com/office/drawing/2014/main" id="{5FF26D43-09B2-4850-BD90-A4F193B969D4}"/>
              </a:ext>
            </a:extLst>
          </p:cNvPr>
          <p:cNvSpPr/>
          <p:nvPr/>
        </p:nvSpPr>
        <p:spPr>
          <a:xfrm>
            <a:off x="4153073" y="2246430"/>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a:t>Television</a:t>
            </a:r>
            <a:endParaRPr lang="en-US" sz="2000" kern="1200"/>
          </a:p>
        </p:txBody>
      </p:sp>
      <p:sp>
        <p:nvSpPr>
          <p:cNvPr id="38" name="Freeform: Shape 37">
            <a:extLst>
              <a:ext uri="{FF2B5EF4-FFF2-40B4-BE49-F238E27FC236}">
                <a16:creationId xmlns:a16="http://schemas.microsoft.com/office/drawing/2014/main" id="{4260F446-44F3-4DC2-A771-F6EFFA63445D}"/>
              </a:ext>
            </a:extLst>
          </p:cNvPr>
          <p:cNvSpPr/>
          <p:nvPr/>
        </p:nvSpPr>
        <p:spPr>
          <a:xfrm>
            <a:off x="6881397" y="2982482"/>
            <a:ext cx="4850355" cy="512035"/>
          </a:xfrm>
          <a:custGeom>
            <a:avLst/>
            <a:gdLst>
              <a:gd name="connsiteX0" fmla="*/ 85341 w 512035"/>
              <a:gd name="connsiteY0" fmla="*/ 0 h 4850355"/>
              <a:gd name="connsiteX1" fmla="*/ 426694 w 512035"/>
              <a:gd name="connsiteY1" fmla="*/ 0 h 4850355"/>
              <a:gd name="connsiteX2" fmla="*/ 512035 w 512035"/>
              <a:gd name="connsiteY2" fmla="*/ 85341 h 4850355"/>
              <a:gd name="connsiteX3" fmla="*/ 512035 w 512035"/>
              <a:gd name="connsiteY3" fmla="*/ 4850355 h 4850355"/>
              <a:gd name="connsiteX4" fmla="*/ 512035 w 512035"/>
              <a:gd name="connsiteY4" fmla="*/ 4850355 h 4850355"/>
              <a:gd name="connsiteX5" fmla="*/ 0 w 512035"/>
              <a:gd name="connsiteY5" fmla="*/ 4850355 h 4850355"/>
              <a:gd name="connsiteX6" fmla="*/ 0 w 512035"/>
              <a:gd name="connsiteY6" fmla="*/ 4850355 h 4850355"/>
              <a:gd name="connsiteX7" fmla="*/ 0 w 512035"/>
              <a:gd name="connsiteY7" fmla="*/ 85341 h 4850355"/>
              <a:gd name="connsiteX8" fmla="*/ 85341 w 512035"/>
              <a:gd name="connsiteY8" fmla="*/ 0 h 485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35" h="4850355">
                <a:moveTo>
                  <a:pt x="512035" y="808413"/>
                </a:moveTo>
                <a:lnTo>
                  <a:pt x="512035" y="4041942"/>
                </a:lnTo>
                <a:cubicBezTo>
                  <a:pt x="512035" y="4488418"/>
                  <a:pt x="508002" y="4850350"/>
                  <a:pt x="503026" y="4850350"/>
                </a:cubicBezTo>
                <a:lnTo>
                  <a:pt x="0" y="4850350"/>
                </a:lnTo>
                <a:lnTo>
                  <a:pt x="0" y="4850350"/>
                </a:lnTo>
                <a:lnTo>
                  <a:pt x="0" y="5"/>
                </a:lnTo>
                <a:lnTo>
                  <a:pt x="0" y="5"/>
                </a:lnTo>
                <a:lnTo>
                  <a:pt x="503026" y="5"/>
                </a:lnTo>
                <a:cubicBezTo>
                  <a:pt x="508002" y="5"/>
                  <a:pt x="512035" y="361937"/>
                  <a:pt x="512035" y="808413"/>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9531" tIns="49760" rIns="74524" bIns="49760" numCol="1" spcCol="1270" anchor="ctr" anchorCtr="0">
            <a:noAutofit/>
          </a:bodyPr>
          <a:lstStyle/>
          <a:p>
            <a:pPr marL="114300" lvl="1" indent="-114300" algn="l" defTabSz="577850">
              <a:lnSpc>
                <a:spcPct val="90000"/>
              </a:lnSpc>
              <a:spcBef>
                <a:spcPct val="0"/>
              </a:spcBef>
              <a:spcAft>
                <a:spcPct val="15000"/>
              </a:spcAft>
              <a:buChar char="•"/>
            </a:pPr>
            <a:r>
              <a:rPr lang="en-NZ" sz="1300" kern="1200"/>
              <a:t>Global communication  </a:t>
            </a:r>
            <a:endParaRPr lang="en-US" sz="1300" kern="1200"/>
          </a:p>
        </p:txBody>
      </p:sp>
      <p:sp>
        <p:nvSpPr>
          <p:cNvPr id="39" name="Freeform: Shape 38">
            <a:extLst>
              <a:ext uri="{FF2B5EF4-FFF2-40B4-BE49-F238E27FC236}">
                <a16:creationId xmlns:a16="http://schemas.microsoft.com/office/drawing/2014/main" id="{90912015-50F4-4BCF-AE3F-1086DCA836FC}"/>
              </a:ext>
            </a:extLst>
          </p:cNvPr>
          <p:cNvSpPr/>
          <p:nvPr/>
        </p:nvSpPr>
        <p:spPr>
          <a:xfrm>
            <a:off x="4153073" y="2918477"/>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a:t>Satellites</a:t>
            </a:r>
            <a:endParaRPr lang="en-US" sz="2000" kern="1200"/>
          </a:p>
        </p:txBody>
      </p:sp>
      <p:sp>
        <p:nvSpPr>
          <p:cNvPr id="40" name="Freeform: Shape 39">
            <a:extLst>
              <a:ext uri="{FF2B5EF4-FFF2-40B4-BE49-F238E27FC236}">
                <a16:creationId xmlns:a16="http://schemas.microsoft.com/office/drawing/2014/main" id="{3378B069-2AB0-4B49-94D3-D8E32FC4354E}"/>
              </a:ext>
            </a:extLst>
          </p:cNvPr>
          <p:cNvSpPr/>
          <p:nvPr/>
        </p:nvSpPr>
        <p:spPr>
          <a:xfrm>
            <a:off x="4153073" y="3590524"/>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buNone/>
            </a:pPr>
            <a:r>
              <a:rPr lang="en-NZ" sz="2000" kern="1200" dirty="0"/>
              <a:t>Computers </a:t>
            </a:r>
          </a:p>
          <a:p>
            <a:pPr marL="0" lvl="0" indent="0" algn="ctr" defTabSz="889000">
              <a:lnSpc>
                <a:spcPct val="90000"/>
              </a:lnSpc>
              <a:spcBef>
                <a:spcPct val="0"/>
              </a:spcBef>
              <a:buNone/>
            </a:pPr>
            <a:r>
              <a:rPr lang="en-NZ" sz="2000" kern="1200" dirty="0"/>
              <a:t>(new mediums) </a:t>
            </a:r>
            <a:endParaRPr lang="en-US" sz="2000" kern="1200" dirty="0"/>
          </a:p>
        </p:txBody>
      </p:sp>
      <p:sp>
        <p:nvSpPr>
          <p:cNvPr id="41" name="Freeform: Shape 40">
            <a:extLst>
              <a:ext uri="{FF2B5EF4-FFF2-40B4-BE49-F238E27FC236}">
                <a16:creationId xmlns:a16="http://schemas.microsoft.com/office/drawing/2014/main" id="{389EF4AE-DAA8-45CD-B719-090476889C0F}"/>
              </a:ext>
            </a:extLst>
          </p:cNvPr>
          <p:cNvSpPr/>
          <p:nvPr/>
        </p:nvSpPr>
        <p:spPr>
          <a:xfrm>
            <a:off x="4153073" y="4262571"/>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a:t>Computer mediated communication</a:t>
            </a:r>
            <a:endParaRPr lang="en-US" sz="2000" kern="1200"/>
          </a:p>
        </p:txBody>
      </p:sp>
      <p:sp>
        <p:nvSpPr>
          <p:cNvPr id="42" name="Freeform: Shape 41">
            <a:extLst>
              <a:ext uri="{FF2B5EF4-FFF2-40B4-BE49-F238E27FC236}">
                <a16:creationId xmlns:a16="http://schemas.microsoft.com/office/drawing/2014/main" id="{A854979E-FDD3-4988-9FA6-3E70873BB72F}"/>
              </a:ext>
            </a:extLst>
          </p:cNvPr>
          <p:cNvSpPr/>
          <p:nvPr/>
        </p:nvSpPr>
        <p:spPr>
          <a:xfrm>
            <a:off x="6881397" y="4998623"/>
            <a:ext cx="4850355" cy="512035"/>
          </a:xfrm>
          <a:custGeom>
            <a:avLst/>
            <a:gdLst>
              <a:gd name="connsiteX0" fmla="*/ 85341 w 512035"/>
              <a:gd name="connsiteY0" fmla="*/ 0 h 4850355"/>
              <a:gd name="connsiteX1" fmla="*/ 426694 w 512035"/>
              <a:gd name="connsiteY1" fmla="*/ 0 h 4850355"/>
              <a:gd name="connsiteX2" fmla="*/ 512035 w 512035"/>
              <a:gd name="connsiteY2" fmla="*/ 85341 h 4850355"/>
              <a:gd name="connsiteX3" fmla="*/ 512035 w 512035"/>
              <a:gd name="connsiteY3" fmla="*/ 4850355 h 4850355"/>
              <a:gd name="connsiteX4" fmla="*/ 512035 w 512035"/>
              <a:gd name="connsiteY4" fmla="*/ 4850355 h 4850355"/>
              <a:gd name="connsiteX5" fmla="*/ 0 w 512035"/>
              <a:gd name="connsiteY5" fmla="*/ 4850355 h 4850355"/>
              <a:gd name="connsiteX6" fmla="*/ 0 w 512035"/>
              <a:gd name="connsiteY6" fmla="*/ 4850355 h 4850355"/>
              <a:gd name="connsiteX7" fmla="*/ 0 w 512035"/>
              <a:gd name="connsiteY7" fmla="*/ 85341 h 4850355"/>
              <a:gd name="connsiteX8" fmla="*/ 85341 w 512035"/>
              <a:gd name="connsiteY8" fmla="*/ 0 h 485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35" h="4850355">
                <a:moveTo>
                  <a:pt x="512035" y="808413"/>
                </a:moveTo>
                <a:lnTo>
                  <a:pt x="512035" y="4041942"/>
                </a:lnTo>
                <a:cubicBezTo>
                  <a:pt x="512035" y="4488418"/>
                  <a:pt x="508002" y="4850350"/>
                  <a:pt x="503026" y="4850350"/>
                </a:cubicBezTo>
                <a:lnTo>
                  <a:pt x="0" y="4850350"/>
                </a:lnTo>
                <a:lnTo>
                  <a:pt x="0" y="4850350"/>
                </a:lnTo>
                <a:lnTo>
                  <a:pt x="0" y="5"/>
                </a:lnTo>
                <a:lnTo>
                  <a:pt x="0" y="5"/>
                </a:lnTo>
                <a:lnTo>
                  <a:pt x="503026" y="5"/>
                </a:lnTo>
                <a:cubicBezTo>
                  <a:pt x="508002" y="5"/>
                  <a:pt x="512035" y="361937"/>
                  <a:pt x="512035" y="808413"/>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9531" tIns="49760" rIns="74524" bIns="49760" numCol="1" spcCol="1270" anchor="ctr" anchorCtr="0">
            <a:noAutofit/>
          </a:bodyPr>
          <a:lstStyle/>
          <a:p>
            <a:pPr marL="114300" lvl="1" indent="-114300" algn="l" defTabSz="577850">
              <a:lnSpc>
                <a:spcPct val="90000"/>
              </a:lnSpc>
              <a:spcBef>
                <a:spcPct val="0"/>
              </a:spcBef>
              <a:spcAft>
                <a:spcPct val="15000"/>
              </a:spcAft>
              <a:buChar char="•"/>
            </a:pPr>
            <a:r>
              <a:rPr lang="en-NZ" sz="1300" kern="1200"/>
              <a:t>Changing relationship of content creation</a:t>
            </a:r>
            <a:endParaRPr lang="en-US" sz="1300" kern="1200"/>
          </a:p>
          <a:p>
            <a:pPr marL="114300" lvl="1" indent="-114300" algn="l" defTabSz="577850">
              <a:lnSpc>
                <a:spcPct val="90000"/>
              </a:lnSpc>
              <a:spcBef>
                <a:spcPct val="0"/>
              </a:spcBef>
              <a:spcAft>
                <a:spcPct val="15000"/>
              </a:spcAft>
              <a:buChar char="•"/>
            </a:pPr>
            <a:r>
              <a:rPr lang="en-NZ" sz="1300" kern="1200" dirty="0"/>
              <a:t>Changing relationship of time, space, distance, audience: Speed! </a:t>
            </a:r>
            <a:endParaRPr lang="en-US" sz="1300" kern="1200" dirty="0"/>
          </a:p>
        </p:txBody>
      </p:sp>
      <p:sp>
        <p:nvSpPr>
          <p:cNvPr id="43" name="Freeform: Shape 42">
            <a:extLst>
              <a:ext uri="{FF2B5EF4-FFF2-40B4-BE49-F238E27FC236}">
                <a16:creationId xmlns:a16="http://schemas.microsoft.com/office/drawing/2014/main" id="{CE628EFB-BAD1-45BB-802D-8627335084FC}"/>
              </a:ext>
            </a:extLst>
          </p:cNvPr>
          <p:cNvSpPr/>
          <p:nvPr/>
        </p:nvSpPr>
        <p:spPr>
          <a:xfrm>
            <a:off x="4153073" y="4934618"/>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a:t>Internet</a:t>
            </a:r>
            <a:endParaRPr lang="en-US" sz="2000" kern="1200"/>
          </a:p>
        </p:txBody>
      </p:sp>
      <p:sp>
        <p:nvSpPr>
          <p:cNvPr id="44" name="Freeform: Shape 43">
            <a:extLst>
              <a:ext uri="{FF2B5EF4-FFF2-40B4-BE49-F238E27FC236}">
                <a16:creationId xmlns:a16="http://schemas.microsoft.com/office/drawing/2014/main" id="{3B744F9F-D4A5-4B53-840F-8F1BB4379AB2}"/>
              </a:ext>
            </a:extLst>
          </p:cNvPr>
          <p:cNvSpPr/>
          <p:nvPr/>
        </p:nvSpPr>
        <p:spPr>
          <a:xfrm>
            <a:off x="6881397" y="5670669"/>
            <a:ext cx="4850355" cy="512036"/>
          </a:xfrm>
          <a:custGeom>
            <a:avLst/>
            <a:gdLst>
              <a:gd name="connsiteX0" fmla="*/ 85341 w 512035"/>
              <a:gd name="connsiteY0" fmla="*/ 0 h 4850355"/>
              <a:gd name="connsiteX1" fmla="*/ 426694 w 512035"/>
              <a:gd name="connsiteY1" fmla="*/ 0 h 4850355"/>
              <a:gd name="connsiteX2" fmla="*/ 512035 w 512035"/>
              <a:gd name="connsiteY2" fmla="*/ 85341 h 4850355"/>
              <a:gd name="connsiteX3" fmla="*/ 512035 w 512035"/>
              <a:gd name="connsiteY3" fmla="*/ 4850355 h 4850355"/>
              <a:gd name="connsiteX4" fmla="*/ 512035 w 512035"/>
              <a:gd name="connsiteY4" fmla="*/ 4850355 h 4850355"/>
              <a:gd name="connsiteX5" fmla="*/ 0 w 512035"/>
              <a:gd name="connsiteY5" fmla="*/ 4850355 h 4850355"/>
              <a:gd name="connsiteX6" fmla="*/ 0 w 512035"/>
              <a:gd name="connsiteY6" fmla="*/ 4850355 h 4850355"/>
              <a:gd name="connsiteX7" fmla="*/ 0 w 512035"/>
              <a:gd name="connsiteY7" fmla="*/ 85341 h 4850355"/>
              <a:gd name="connsiteX8" fmla="*/ 85341 w 512035"/>
              <a:gd name="connsiteY8" fmla="*/ 0 h 485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35" h="4850355">
                <a:moveTo>
                  <a:pt x="512035" y="808413"/>
                </a:moveTo>
                <a:lnTo>
                  <a:pt x="512035" y="4041942"/>
                </a:lnTo>
                <a:cubicBezTo>
                  <a:pt x="512035" y="4488418"/>
                  <a:pt x="508002" y="4850350"/>
                  <a:pt x="503026" y="4850350"/>
                </a:cubicBezTo>
                <a:lnTo>
                  <a:pt x="0" y="4850350"/>
                </a:lnTo>
                <a:lnTo>
                  <a:pt x="0" y="4850350"/>
                </a:lnTo>
                <a:lnTo>
                  <a:pt x="0" y="5"/>
                </a:lnTo>
                <a:lnTo>
                  <a:pt x="0" y="5"/>
                </a:lnTo>
                <a:lnTo>
                  <a:pt x="503026" y="5"/>
                </a:lnTo>
                <a:cubicBezTo>
                  <a:pt x="508002" y="5"/>
                  <a:pt x="512035" y="361937"/>
                  <a:pt x="512035" y="808413"/>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9531" tIns="49760" rIns="74524" bIns="49761" numCol="1" spcCol="1270" anchor="ctr" anchorCtr="0">
            <a:noAutofit/>
          </a:bodyPr>
          <a:lstStyle/>
          <a:p>
            <a:pPr marL="114300" lvl="1" indent="-114300" algn="l" defTabSz="577850">
              <a:lnSpc>
                <a:spcPct val="90000"/>
              </a:lnSpc>
              <a:spcBef>
                <a:spcPct val="0"/>
              </a:spcBef>
              <a:spcAft>
                <a:spcPct val="15000"/>
              </a:spcAft>
              <a:buChar char="•"/>
            </a:pPr>
            <a:r>
              <a:rPr lang="en-NZ" sz="1300" kern="1200"/>
              <a:t>Changing relationships with self? </a:t>
            </a:r>
            <a:endParaRPr lang="en-US" sz="1300" kern="1200"/>
          </a:p>
        </p:txBody>
      </p:sp>
      <p:sp>
        <p:nvSpPr>
          <p:cNvPr id="45" name="Freeform: Shape 44">
            <a:extLst>
              <a:ext uri="{FF2B5EF4-FFF2-40B4-BE49-F238E27FC236}">
                <a16:creationId xmlns:a16="http://schemas.microsoft.com/office/drawing/2014/main" id="{E35FFC07-EC7D-4EC0-A209-760624ADAAA8}"/>
              </a:ext>
            </a:extLst>
          </p:cNvPr>
          <p:cNvSpPr/>
          <p:nvPr/>
        </p:nvSpPr>
        <p:spPr>
          <a:xfrm>
            <a:off x="4153073" y="5606665"/>
            <a:ext cx="2728324" cy="640044"/>
          </a:xfrm>
          <a:custGeom>
            <a:avLst/>
            <a:gdLst>
              <a:gd name="connsiteX0" fmla="*/ 0 w 2728324"/>
              <a:gd name="connsiteY0" fmla="*/ 106676 h 640044"/>
              <a:gd name="connsiteX1" fmla="*/ 106676 w 2728324"/>
              <a:gd name="connsiteY1" fmla="*/ 0 h 640044"/>
              <a:gd name="connsiteX2" fmla="*/ 2621648 w 2728324"/>
              <a:gd name="connsiteY2" fmla="*/ 0 h 640044"/>
              <a:gd name="connsiteX3" fmla="*/ 2728324 w 2728324"/>
              <a:gd name="connsiteY3" fmla="*/ 106676 h 640044"/>
              <a:gd name="connsiteX4" fmla="*/ 2728324 w 2728324"/>
              <a:gd name="connsiteY4" fmla="*/ 533368 h 640044"/>
              <a:gd name="connsiteX5" fmla="*/ 2621648 w 2728324"/>
              <a:gd name="connsiteY5" fmla="*/ 640044 h 640044"/>
              <a:gd name="connsiteX6" fmla="*/ 106676 w 2728324"/>
              <a:gd name="connsiteY6" fmla="*/ 640044 h 640044"/>
              <a:gd name="connsiteX7" fmla="*/ 0 w 2728324"/>
              <a:gd name="connsiteY7" fmla="*/ 533368 h 640044"/>
              <a:gd name="connsiteX8" fmla="*/ 0 w 2728324"/>
              <a:gd name="connsiteY8" fmla="*/ 106676 h 6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24" h="640044">
                <a:moveTo>
                  <a:pt x="0" y="106676"/>
                </a:moveTo>
                <a:cubicBezTo>
                  <a:pt x="0" y="47760"/>
                  <a:pt x="47760" y="0"/>
                  <a:pt x="106676" y="0"/>
                </a:cubicBezTo>
                <a:lnTo>
                  <a:pt x="2621648" y="0"/>
                </a:lnTo>
                <a:cubicBezTo>
                  <a:pt x="2680564" y="0"/>
                  <a:pt x="2728324" y="47760"/>
                  <a:pt x="2728324" y="106676"/>
                </a:cubicBezTo>
                <a:lnTo>
                  <a:pt x="2728324" y="533368"/>
                </a:lnTo>
                <a:cubicBezTo>
                  <a:pt x="2728324" y="592284"/>
                  <a:pt x="2680564" y="640044"/>
                  <a:pt x="2621648" y="640044"/>
                </a:cubicBezTo>
                <a:lnTo>
                  <a:pt x="106676" y="640044"/>
                </a:lnTo>
                <a:cubicBezTo>
                  <a:pt x="47760" y="640044"/>
                  <a:pt x="0" y="592284"/>
                  <a:pt x="0" y="533368"/>
                </a:cubicBezTo>
                <a:lnTo>
                  <a:pt x="0" y="10667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7444" tIns="69344" rIns="107444" bIns="69344" numCol="1" spcCol="1270" anchor="ctr" anchorCtr="0">
            <a:noAutofit/>
          </a:bodyPr>
          <a:lstStyle/>
          <a:p>
            <a:pPr marL="0" lvl="0" indent="0" algn="ctr" defTabSz="889000">
              <a:lnSpc>
                <a:spcPct val="90000"/>
              </a:lnSpc>
              <a:spcBef>
                <a:spcPct val="0"/>
              </a:spcBef>
              <a:spcAft>
                <a:spcPct val="35000"/>
              </a:spcAft>
              <a:buNone/>
            </a:pPr>
            <a:r>
              <a:rPr lang="en-NZ" sz="2000" kern="1200"/>
              <a:t>Personal devices</a:t>
            </a:r>
            <a:endParaRPr lang="en-US" sz="2000" kern="1200"/>
          </a:p>
        </p:txBody>
      </p:sp>
    </p:spTree>
    <p:extLst>
      <p:ext uri="{BB962C8B-B14F-4D97-AF65-F5344CB8AC3E}">
        <p14:creationId xmlns:p14="http://schemas.microsoft.com/office/powerpoint/2010/main" val="228462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oy, LEGO&#10;&#10;Description automatically generated">
            <a:extLst>
              <a:ext uri="{FF2B5EF4-FFF2-40B4-BE49-F238E27FC236}">
                <a16:creationId xmlns:a16="http://schemas.microsoft.com/office/drawing/2014/main" id="{26EB97A3-20A6-43A4-AE99-BEC147A3A249}"/>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1424" b="32326"/>
          <a:stretch/>
        </p:blipFill>
        <p:spPr>
          <a:xfrm>
            <a:off x="20" y="10"/>
            <a:ext cx="12191980" cy="6857990"/>
          </a:xfrm>
          <a:prstGeom prst="rect">
            <a:avLst/>
          </a:prstGeom>
        </p:spPr>
      </p:pic>
      <p:sp>
        <p:nvSpPr>
          <p:cNvPr id="2" name="Title 1">
            <a:extLst>
              <a:ext uri="{FF2B5EF4-FFF2-40B4-BE49-F238E27FC236}">
                <a16:creationId xmlns:a16="http://schemas.microsoft.com/office/drawing/2014/main" id="{4CED91C5-D4E6-4A74-BFDF-6878374203CC}"/>
              </a:ext>
            </a:extLst>
          </p:cNvPr>
          <p:cNvSpPr>
            <a:spLocks noGrp="1"/>
          </p:cNvSpPr>
          <p:nvPr>
            <p:ph type="title"/>
          </p:nvPr>
        </p:nvSpPr>
        <p:spPr>
          <a:xfrm>
            <a:off x="838200" y="-20638"/>
            <a:ext cx="10515600" cy="1325563"/>
          </a:xfrm>
        </p:spPr>
        <p:txBody>
          <a:bodyPr>
            <a:normAutofit/>
          </a:bodyPr>
          <a:lstStyle/>
          <a:p>
            <a:r>
              <a:rPr lang="en-NZ" dirty="0">
                <a:solidFill>
                  <a:srgbClr val="FFFFFF"/>
                </a:solidFill>
              </a:rPr>
              <a:t>Mass media </a:t>
            </a:r>
          </a:p>
        </p:txBody>
      </p:sp>
      <p:sp>
        <p:nvSpPr>
          <p:cNvPr id="3" name="Content Placeholder 2">
            <a:extLst>
              <a:ext uri="{FF2B5EF4-FFF2-40B4-BE49-F238E27FC236}">
                <a16:creationId xmlns:a16="http://schemas.microsoft.com/office/drawing/2014/main" id="{B0A881B3-5AF2-400E-A80A-FE89F3E4B15B}"/>
              </a:ext>
            </a:extLst>
          </p:cNvPr>
          <p:cNvSpPr>
            <a:spLocks noGrp="1"/>
          </p:cNvSpPr>
          <p:nvPr>
            <p:ph idx="1"/>
          </p:nvPr>
        </p:nvSpPr>
        <p:spPr>
          <a:xfrm>
            <a:off x="514905" y="967666"/>
            <a:ext cx="10838895" cy="5728409"/>
          </a:xfrm>
        </p:spPr>
        <p:txBody>
          <a:bodyPr>
            <a:normAutofit fontScale="92500" lnSpcReduction="10000"/>
          </a:bodyPr>
          <a:lstStyle/>
          <a:p>
            <a:r>
              <a:rPr lang="en-NZ" sz="2400" dirty="0">
                <a:solidFill>
                  <a:srgbClr val="FFFFFF"/>
                </a:solidFill>
              </a:rPr>
              <a:t>Mass media is the communication that convey information, education, news, and entertainment to mass audiences</a:t>
            </a:r>
          </a:p>
          <a:p>
            <a:r>
              <a:rPr lang="en-NZ" sz="3200" dirty="0">
                <a:solidFill>
                  <a:srgbClr val="FFFFFF"/>
                </a:solidFill>
              </a:rPr>
              <a:t>Print</a:t>
            </a:r>
          </a:p>
          <a:p>
            <a:pPr lvl="1"/>
            <a:r>
              <a:rPr lang="en-NZ" sz="2000" dirty="0">
                <a:solidFill>
                  <a:srgbClr val="FFFFFF"/>
                </a:solidFill>
              </a:rPr>
              <a:t>Newspapers, </a:t>
            </a:r>
          </a:p>
          <a:p>
            <a:pPr lvl="1"/>
            <a:r>
              <a:rPr lang="en-NZ" sz="2000" dirty="0">
                <a:solidFill>
                  <a:srgbClr val="FFFFFF"/>
                </a:solidFill>
              </a:rPr>
              <a:t>Magazines,</a:t>
            </a:r>
          </a:p>
          <a:p>
            <a:pPr lvl="1"/>
            <a:r>
              <a:rPr lang="en-NZ" sz="2000" dirty="0">
                <a:solidFill>
                  <a:srgbClr val="FFFFFF"/>
                </a:solidFill>
              </a:rPr>
              <a:t>Books</a:t>
            </a:r>
          </a:p>
          <a:p>
            <a:pPr lvl="1"/>
            <a:r>
              <a:rPr lang="en-NZ" sz="2000" dirty="0">
                <a:solidFill>
                  <a:srgbClr val="FFFFFF"/>
                </a:solidFill>
              </a:rPr>
              <a:t>Billboards, </a:t>
            </a:r>
          </a:p>
          <a:p>
            <a:pPr lvl="1"/>
            <a:r>
              <a:rPr lang="en-NZ" sz="2000" dirty="0">
                <a:solidFill>
                  <a:srgbClr val="FFFFFF"/>
                </a:solidFill>
              </a:rPr>
              <a:t>Direct mail, </a:t>
            </a:r>
          </a:p>
          <a:p>
            <a:r>
              <a:rPr lang="en-NZ" sz="3200" dirty="0">
                <a:solidFill>
                  <a:srgbClr val="FFFFFF"/>
                </a:solidFill>
              </a:rPr>
              <a:t>Audio visual</a:t>
            </a:r>
          </a:p>
          <a:p>
            <a:pPr lvl="1"/>
            <a:r>
              <a:rPr lang="en-NZ" sz="2000" dirty="0">
                <a:solidFill>
                  <a:srgbClr val="FFFFFF"/>
                </a:solidFill>
              </a:rPr>
              <a:t>Radio</a:t>
            </a:r>
          </a:p>
          <a:p>
            <a:pPr lvl="1"/>
            <a:r>
              <a:rPr lang="en-NZ" sz="2000" dirty="0">
                <a:solidFill>
                  <a:srgbClr val="FFFFFF"/>
                </a:solidFill>
              </a:rPr>
              <a:t>Television</a:t>
            </a:r>
          </a:p>
          <a:p>
            <a:pPr lvl="1"/>
            <a:r>
              <a:rPr lang="en-NZ" sz="2000" dirty="0">
                <a:solidFill>
                  <a:srgbClr val="FFFFFF"/>
                </a:solidFill>
              </a:rPr>
              <a:t>Cinema</a:t>
            </a:r>
          </a:p>
          <a:p>
            <a:r>
              <a:rPr lang="en-NZ" sz="3200" dirty="0">
                <a:solidFill>
                  <a:srgbClr val="FFFFFF"/>
                </a:solidFill>
              </a:rPr>
              <a:t>New media</a:t>
            </a:r>
          </a:p>
          <a:p>
            <a:pPr lvl="1"/>
            <a:r>
              <a:rPr lang="en-NZ" sz="2000" dirty="0">
                <a:solidFill>
                  <a:srgbClr val="FFFFFF"/>
                </a:solidFill>
              </a:rPr>
              <a:t>Internet </a:t>
            </a:r>
          </a:p>
          <a:p>
            <a:pPr lvl="1"/>
            <a:r>
              <a:rPr lang="en-NZ" sz="2000" dirty="0">
                <a:solidFill>
                  <a:srgbClr val="FFFFFF"/>
                </a:solidFill>
              </a:rPr>
              <a:t>www</a:t>
            </a:r>
          </a:p>
          <a:p>
            <a:pPr lvl="1"/>
            <a:r>
              <a:rPr lang="en-NZ" sz="2000" dirty="0">
                <a:solidFill>
                  <a:srgbClr val="FFFFFF"/>
                </a:solidFill>
              </a:rPr>
              <a:t>New media delivery technologies, cross media company convergence</a:t>
            </a:r>
          </a:p>
          <a:p>
            <a:pPr lvl="1"/>
            <a:r>
              <a:rPr lang="en-NZ" sz="2000" dirty="0">
                <a:solidFill>
                  <a:srgbClr val="FFFFFF"/>
                </a:solidFill>
              </a:rPr>
              <a:t>New interpersonal and interactive media.</a:t>
            </a:r>
          </a:p>
          <a:p>
            <a:endParaRPr lang="en-NZ" sz="1000" dirty="0">
              <a:solidFill>
                <a:srgbClr val="FFFFFF"/>
              </a:solidFill>
            </a:endParaRPr>
          </a:p>
        </p:txBody>
      </p:sp>
    </p:spTree>
    <p:extLst>
      <p:ext uri="{BB962C8B-B14F-4D97-AF65-F5344CB8AC3E}">
        <p14:creationId xmlns:p14="http://schemas.microsoft.com/office/powerpoint/2010/main" val="1603714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panose="020E0502030303020204"/>
              <a:ea typeface="+mn-ea"/>
              <a:cs typeface="+mn-cs"/>
            </a:endParaRPr>
          </a:p>
        </p:txBody>
      </p:sp>
      <p:pic>
        <p:nvPicPr>
          <p:cNvPr id="6" name="Picture 5" descr="A picture containing text, toy, LEGO&#10;&#10;Description automatically generated">
            <a:extLst>
              <a:ext uri="{FF2B5EF4-FFF2-40B4-BE49-F238E27FC236}">
                <a16:creationId xmlns:a16="http://schemas.microsoft.com/office/drawing/2014/main" id="{26EB97A3-20A6-43A4-AE99-BEC147A3A249}"/>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1424" b="32326"/>
          <a:stretch/>
        </p:blipFill>
        <p:spPr>
          <a:xfrm>
            <a:off x="20" y="10"/>
            <a:ext cx="12191980" cy="6857990"/>
          </a:xfrm>
          <a:prstGeom prst="rect">
            <a:avLst/>
          </a:prstGeom>
        </p:spPr>
      </p:pic>
      <p:sp>
        <p:nvSpPr>
          <p:cNvPr id="2" name="Title 1">
            <a:extLst>
              <a:ext uri="{FF2B5EF4-FFF2-40B4-BE49-F238E27FC236}">
                <a16:creationId xmlns:a16="http://schemas.microsoft.com/office/drawing/2014/main" id="{4CED91C5-D4E6-4A74-BFDF-6878374203CC}"/>
              </a:ext>
            </a:extLst>
          </p:cNvPr>
          <p:cNvSpPr>
            <a:spLocks noGrp="1"/>
          </p:cNvSpPr>
          <p:nvPr>
            <p:ph type="title"/>
          </p:nvPr>
        </p:nvSpPr>
        <p:spPr>
          <a:xfrm>
            <a:off x="838200" y="365125"/>
            <a:ext cx="10515600" cy="1325563"/>
          </a:xfrm>
        </p:spPr>
        <p:txBody>
          <a:bodyPr>
            <a:normAutofit/>
          </a:bodyPr>
          <a:lstStyle/>
          <a:p>
            <a:r>
              <a:rPr lang="en-NZ" dirty="0">
                <a:solidFill>
                  <a:srgbClr val="FFFFFF"/>
                </a:solidFill>
              </a:rPr>
              <a:t>the “mass media industry,”</a:t>
            </a:r>
          </a:p>
        </p:txBody>
      </p:sp>
      <p:sp>
        <p:nvSpPr>
          <p:cNvPr id="3" name="Content Placeholder 2">
            <a:extLst>
              <a:ext uri="{FF2B5EF4-FFF2-40B4-BE49-F238E27FC236}">
                <a16:creationId xmlns:a16="http://schemas.microsoft.com/office/drawing/2014/main" id="{B0A881B3-5AF2-400E-A80A-FE89F3E4B15B}"/>
              </a:ext>
            </a:extLst>
          </p:cNvPr>
          <p:cNvSpPr>
            <a:spLocks noGrp="1"/>
          </p:cNvSpPr>
          <p:nvPr>
            <p:ph idx="1"/>
          </p:nvPr>
        </p:nvSpPr>
        <p:spPr>
          <a:xfrm>
            <a:off x="838200" y="1466850"/>
            <a:ext cx="10515600" cy="5229225"/>
          </a:xfrm>
        </p:spPr>
        <p:txBody>
          <a:bodyPr>
            <a:normAutofit/>
          </a:bodyPr>
          <a:lstStyle/>
          <a:p>
            <a:r>
              <a:rPr lang="en-NZ" sz="2400" dirty="0">
                <a:solidFill>
                  <a:srgbClr val="FFFFFF"/>
                </a:solidFill>
              </a:rPr>
              <a:t>the “mass media industry,” as a concept help us to pay attention to the ecology of media (the ways in which media are connect with other media, other institutions, corporations, governments etc.)  </a:t>
            </a:r>
          </a:p>
          <a:p>
            <a:endParaRPr lang="en-NZ" sz="2400" dirty="0">
              <a:solidFill>
                <a:srgbClr val="FFFFFF"/>
              </a:solidFill>
            </a:endParaRPr>
          </a:p>
          <a:p>
            <a:r>
              <a:rPr lang="en-NZ" sz="2400" dirty="0">
                <a:solidFill>
                  <a:srgbClr val="FFFFFF"/>
                </a:solidFill>
              </a:rPr>
              <a:t>Mass media are organizations explicitly structured and organized to create, or gather, generate, and disseminate, news and entertainment through such different media as print, radio, television, the Internet, and more recently, through new technologies such as smart devices. </a:t>
            </a:r>
          </a:p>
          <a:p>
            <a:endParaRPr lang="en-NZ" sz="2400" dirty="0">
              <a:solidFill>
                <a:srgbClr val="FFFFFF"/>
              </a:solidFill>
            </a:endParaRPr>
          </a:p>
          <a:p>
            <a:r>
              <a:rPr lang="en-NZ" sz="2400" dirty="0">
                <a:solidFill>
                  <a:srgbClr val="FFFFFF"/>
                </a:solidFill>
              </a:rPr>
              <a:t>Mass media are like any industry, with well-defined organizational structure, logic, rules, and processes. Like any other for-profit corporate entity, media are subject to the economic logic of generating a product efficiently and </a:t>
            </a:r>
            <a:r>
              <a:rPr lang="en-NZ" sz="2400" b="1" dirty="0">
                <a:solidFill>
                  <a:srgbClr val="FFFFFF"/>
                </a:solidFill>
              </a:rPr>
              <a:t>making profits.</a:t>
            </a:r>
          </a:p>
          <a:p>
            <a:endParaRPr lang="en-NZ" sz="1000" dirty="0">
              <a:solidFill>
                <a:srgbClr val="FFFFFF"/>
              </a:solidFill>
            </a:endParaRPr>
          </a:p>
        </p:txBody>
      </p:sp>
    </p:spTree>
    <p:extLst>
      <p:ext uri="{BB962C8B-B14F-4D97-AF65-F5344CB8AC3E}">
        <p14:creationId xmlns:p14="http://schemas.microsoft.com/office/powerpoint/2010/main" val="3003339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044BC-76AA-4737-A4F1-D390B57DF6AB}"/>
              </a:ext>
            </a:extLst>
          </p:cNvPr>
          <p:cNvSpPr>
            <a:spLocks noGrp="1"/>
          </p:cNvSpPr>
          <p:nvPr>
            <p:ph type="title"/>
          </p:nvPr>
        </p:nvSpPr>
        <p:spPr>
          <a:xfrm>
            <a:off x="838200" y="365760"/>
            <a:ext cx="10515600" cy="1325563"/>
          </a:xfrm>
        </p:spPr>
        <p:txBody>
          <a:bodyPr>
            <a:normAutofit/>
          </a:bodyPr>
          <a:lstStyle/>
          <a:p>
            <a:r>
              <a:rPr lang="en-NZ">
                <a:solidFill>
                  <a:schemeClr val="bg1"/>
                </a:solidFill>
              </a:rPr>
              <a:t>The functions of the media: </a:t>
            </a:r>
          </a:p>
        </p:txBody>
      </p:sp>
      <p:sp>
        <p:nvSpPr>
          <p:cNvPr id="3" name="Content Placeholder 2">
            <a:extLst>
              <a:ext uri="{FF2B5EF4-FFF2-40B4-BE49-F238E27FC236}">
                <a16:creationId xmlns:a16="http://schemas.microsoft.com/office/drawing/2014/main" id="{4E6ECA85-5C22-4F4F-BE8A-6BD25713E188}"/>
              </a:ext>
            </a:extLst>
          </p:cNvPr>
          <p:cNvSpPr>
            <a:spLocks noGrp="1"/>
          </p:cNvSpPr>
          <p:nvPr>
            <p:ph idx="1"/>
          </p:nvPr>
        </p:nvSpPr>
        <p:spPr>
          <a:xfrm>
            <a:off x="841248" y="2276857"/>
            <a:ext cx="5015484" cy="3900106"/>
          </a:xfrm>
        </p:spPr>
        <p:txBody>
          <a:bodyPr anchor="ctr">
            <a:normAutofit/>
          </a:bodyPr>
          <a:lstStyle/>
          <a:p>
            <a:r>
              <a:rPr lang="en-NZ" sz="3600" dirty="0"/>
              <a:t>informational function</a:t>
            </a:r>
          </a:p>
          <a:p>
            <a:r>
              <a:rPr lang="en-NZ" sz="3600" dirty="0"/>
              <a:t>instrumental function </a:t>
            </a:r>
          </a:p>
          <a:p>
            <a:r>
              <a:rPr lang="en-NZ" sz="3600" dirty="0"/>
              <a:t>social control function</a:t>
            </a:r>
          </a:p>
          <a:p>
            <a:r>
              <a:rPr lang="en-NZ" sz="3600" dirty="0"/>
              <a:t>communal function</a:t>
            </a:r>
          </a:p>
          <a:p>
            <a:endParaRPr lang="en-NZ" sz="2200" dirty="0"/>
          </a:p>
        </p:txBody>
      </p:sp>
      <p:pic>
        <p:nvPicPr>
          <p:cNvPr id="5" name="Picture 4" descr="A picture containing text&#10;&#10;Description automatically generated">
            <a:extLst>
              <a:ext uri="{FF2B5EF4-FFF2-40B4-BE49-F238E27FC236}">
                <a16:creationId xmlns:a16="http://schemas.microsoft.com/office/drawing/2014/main" id="{4DDB9C05-1508-4207-A2E5-AA45EBE0D24B}"/>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7116" b="1"/>
          <a:stretch/>
        </p:blipFill>
        <p:spPr>
          <a:xfrm>
            <a:off x="6335270" y="2276857"/>
            <a:ext cx="5015484" cy="3900106"/>
          </a:xfrm>
          <a:prstGeom prst="rect">
            <a:avLst/>
          </a:prstGeom>
        </p:spPr>
      </p:pic>
    </p:spTree>
    <p:extLst>
      <p:ext uri="{BB962C8B-B14F-4D97-AF65-F5344CB8AC3E}">
        <p14:creationId xmlns:p14="http://schemas.microsoft.com/office/powerpoint/2010/main" val="6931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75A24-6D1A-4225-BF48-4CC7A73916DD}"/>
              </a:ext>
            </a:extLst>
          </p:cNvPr>
          <p:cNvSpPr>
            <a:spLocks noGrp="1"/>
          </p:cNvSpPr>
          <p:nvPr>
            <p:ph type="title"/>
          </p:nvPr>
        </p:nvSpPr>
        <p:spPr>
          <a:xfrm>
            <a:off x="838200" y="585216"/>
            <a:ext cx="10515600" cy="1325563"/>
          </a:xfrm>
        </p:spPr>
        <p:txBody>
          <a:bodyPr>
            <a:normAutofit/>
          </a:bodyPr>
          <a:lstStyle/>
          <a:p>
            <a:r>
              <a:rPr lang="en-NZ" dirty="0">
                <a:solidFill>
                  <a:schemeClr val="bg1"/>
                </a:solidFill>
              </a:rPr>
              <a:t>informational function  </a:t>
            </a:r>
          </a:p>
        </p:txBody>
      </p:sp>
      <p:pic>
        <p:nvPicPr>
          <p:cNvPr id="5" name="Picture 4">
            <a:extLst>
              <a:ext uri="{FF2B5EF4-FFF2-40B4-BE49-F238E27FC236}">
                <a16:creationId xmlns:a16="http://schemas.microsoft.com/office/drawing/2014/main" id="{E4CFF22A-C516-442B-A2E5-3FCB28A6ED29}"/>
              </a:ext>
            </a:extLst>
          </p:cNvPr>
          <p:cNvPicPr>
            <a:picLocks noChangeAspect="1"/>
          </p:cNvPicPr>
          <p:nvPr/>
        </p:nvPicPr>
        <p:blipFill rotWithShape="1">
          <a:blip r:embed="rId2">
            <a:extLst>
              <a:ext uri="{28A0092B-C50C-407E-A947-70E740481C1C}">
                <a14:useLocalDpi xmlns:a14="http://schemas.microsoft.com/office/drawing/2010/main" val="0"/>
              </a:ext>
            </a:extLst>
          </a:blip>
          <a:srcRect r="3" b="1305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20661A67-2EB2-4770-96AA-23740C771923}"/>
              </a:ext>
            </a:extLst>
          </p:cNvPr>
          <p:cNvSpPr>
            <a:spLocks noGrp="1"/>
          </p:cNvSpPr>
          <p:nvPr>
            <p:ph idx="1"/>
          </p:nvPr>
        </p:nvSpPr>
        <p:spPr>
          <a:xfrm>
            <a:off x="7546848" y="2516777"/>
            <a:ext cx="3803904" cy="3660185"/>
          </a:xfrm>
        </p:spPr>
        <p:txBody>
          <a:bodyPr anchor="ctr">
            <a:normAutofit/>
          </a:bodyPr>
          <a:lstStyle/>
          <a:p>
            <a:r>
              <a:rPr lang="en-NZ" dirty="0"/>
              <a:t>Media  and  other channels serve the informational function by providing information. </a:t>
            </a:r>
          </a:p>
          <a:p>
            <a:r>
              <a:rPr lang="en-NZ" dirty="0"/>
              <a:t>Current happenings, local and international. </a:t>
            </a:r>
          </a:p>
          <a:p>
            <a:pPr marL="0" indent="0">
              <a:buNone/>
            </a:pPr>
            <a:endParaRPr lang="en-NZ" sz="2200" dirty="0"/>
          </a:p>
        </p:txBody>
      </p:sp>
    </p:spTree>
    <p:extLst>
      <p:ext uri="{BB962C8B-B14F-4D97-AF65-F5344CB8AC3E}">
        <p14:creationId xmlns:p14="http://schemas.microsoft.com/office/powerpoint/2010/main" val="49284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FD881-B7AE-4DDD-BCDE-F61EDA068197}"/>
              </a:ext>
            </a:extLst>
          </p:cNvPr>
          <p:cNvSpPr>
            <a:spLocks noGrp="1"/>
          </p:cNvSpPr>
          <p:nvPr>
            <p:ph type="title"/>
          </p:nvPr>
        </p:nvSpPr>
        <p:spPr>
          <a:xfrm>
            <a:off x="838200" y="585216"/>
            <a:ext cx="10515600" cy="1325563"/>
          </a:xfrm>
        </p:spPr>
        <p:txBody>
          <a:bodyPr>
            <a:normAutofit/>
          </a:bodyPr>
          <a:lstStyle/>
          <a:p>
            <a:r>
              <a:rPr lang="en-NZ" dirty="0">
                <a:solidFill>
                  <a:schemeClr val="bg1"/>
                </a:solidFill>
              </a:rPr>
              <a:t>the instrumental function</a:t>
            </a:r>
          </a:p>
        </p:txBody>
      </p:sp>
      <p:pic>
        <p:nvPicPr>
          <p:cNvPr id="5" name="Picture 4" descr="A sign in front of a building&#10;&#10;Description automatically generated with low confidence">
            <a:extLst>
              <a:ext uri="{FF2B5EF4-FFF2-40B4-BE49-F238E27FC236}">
                <a16:creationId xmlns:a16="http://schemas.microsoft.com/office/drawing/2014/main" id="{22966ABD-F4E6-475F-B18F-DAAFC36BDE21}"/>
              </a:ext>
            </a:extLst>
          </p:cNvPr>
          <p:cNvPicPr>
            <a:picLocks noChangeAspect="1"/>
          </p:cNvPicPr>
          <p:nvPr/>
        </p:nvPicPr>
        <p:blipFill rotWithShape="1">
          <a:blip r:embed="rId2">
            <a:extLst>
              <a:ext uri="{28A0092B-C50C-407E-A947-70E740481C1C}">
                <a14:useLocalDpi xmlns:a14="http://schemas.microsoft.com/office/drawing/2010/main" val="0"/>
              </a:ext>
            </a:extLst>
          </a:blip>
          <a:srcRect t="6092" r="3"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7522B3BC-3CB7-49D8-A194-519531BB2C69}"/>
              </a:ext>
            </a:extLst>
          </p:cNvPr>
          <p:cNvSpPr>
            <a:spLocks noGrp="1"/>
          </p:cNvSpPr>
          <p:nvPr>
            <p:ph idx="1"/>
          </p:nvPr>
        </p:nvSpPr>
        <p:spPr>
          <a:xfrm>
            <a:off x="7172960" y="2293270"/>
            <a:ext cx="4734560" cy="4683760"/>
          </a:xfrm>
        </p:spPr>
        <p:txBody>
          <a:bodyPr anchor="ctr">
            <a:normAutofit/>
          </a:bodyPr>
          <a:lstStyle/>
          <a:p>
            <a:r>
              <a:rPr lang="en-NZ" sz="2000" dirty="0"/>
              <a:t>Both in times of crises as well as in ordinary times, media provide information that allows for action, characterized as the instrumental function. This has also been called “mobilizing information” by some (Lemert, 1981). </a:t>
            </a:r>
          </a:p>
          <a:p>
            <a:r>
              <a:rPr lang="en-NZ" sz="2000" dirty="0"/>
              <a:t>For example: In a health context  it  may  include  announcement  of dates,  times,  and  places  for screening, vaccination, or free clinics. </a:t>
            </a:r>
          </a:p>
          <a:p>
            <a:r>
              <a:rPr lang="en-NZ" sz="2000" dirty="0"/>
              <a:t>The instrumental function of media offers information that is practical and directly leads to action on the part of the audience. </a:t>
            </a:r>
          </a:p>
          <a:p>
            <a:endParaRPr lang="en-NZ" sz="1500" dirty="0"/>
          </a:p>
        </p:txBody>
      </p:sp>
    </p:spTree>
    <p:extLst>
      <p:ext uri="{BB962C8B-B14F-4D97-AF65-F5344CB8AC3E}">
        <p14:creationId xmlns:p14="http://schemas.microsoft.com/office/powerpoint/2010/main" val="297247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9399B-3AB8-4426-A4F8-9F51FF3F7341}"/>
              </a:ext>
            </a:extLst>
          </p:cNvPr>
          <p:cNvSpPr>
            <a:spLocks noGrp="1"/>
          </p:cNvSpPr>
          <p:nvPr>
            <p:ph type="title"/>
          </p:nvPr>
        </p:nvSpPr>
        <p:spPr>
          <a:xfrm>
            <a:off x="838200" y="585216"/>
            <a:ext cx="10515600" cy="1325563"/>
          </a:xfrm>
        </p:spPr>
        <p:txBody>
          <a:bodyPr>
            <a:normAutofit/>
          </a:bodyPr>
          <a:lstStyle/>
          <a:p>
            <a:r>
              <a:rPr lang="en-NZ" dirty="0">
                <a:solidFill>
                  <a:schemeClr val="bg1"/>
                </a:solidFill>
              </a:rPr>
              <a:t>The social control function</a:t>
            </a:r>
          </a:p>
        </p:txBody>
      </p:sp>
      <p:pic>
        <p:nvPicPr>
          <p:cNvPr id="5" name="Picture 4" descr="A picture containing text, linedrawing, clipart&#10;&#10;Description automatically generated">
            <a:extLst>
              <a:ext uri="{FF2B5EF4-FFF2-40B4-BE49-F238E27FC236}">
                <a16:creationId xmlns:a16="http://schemas.microsoft.com/office/drawing/2014/main" id="{A7B85D57-6D5C-4664-A6D1-660167CD2230}"/>
              </a:ext>
            </a:extLst>
          </p:cNvPr>
          <p:cNvPicPr>
            <a:picLocks noChangeAspect="1"/>
          </p:cNvPicPr>
          <p:nvPr/>
        </p:nvPicPr>
        <p:blipFill rotWithShape="1">
          <a:blip r:embed="rId2">
            <a:extLst>
              <a:ext uri="{28A0092B-C50C-407E-A947-70E740481C1C}">
                <a14:useLocalDpi xmlns:a14="http://schemas.microsoft.com/office/drawing/2010/main" val="0"/>
              </a:ext>
            </a:extLst>
          </a:blip>
          <a:srcRect r="3738" b="3"/>
          <a:stretch/>
        </p:blipFill>
        <p:spPr>
          <a:xfrm>
            <a:off x="841248" y="2516777"/>
            <a:ext cx="5254752" cy="3660185"/>
          </a:xfrm>
          <a:prstGeom prst="rect">
            <a:avLst/>
          </a:prstGeom>
        </p:spPr>
      </p:pic>
      <p:sp>
        <p:nvSpPr>
          <p:cNvPr id="3" name="Content Placeholder 2">
            <a:extLst>
              <a:ext uri="{FF2B5EF4-FFF2-40B4-BE49-F238E27FC236}">
                <a16:creationId xmlns:a16="http://schemas.microsoft.com/office/drawing/2014/main" id="{F35EF704-2420-495C-903F-475359ECF915}"/>
              </a:ext>
            </a:extLst>
          </p:cNvPr>
          <p:cNvSpPr>
            <a:spLocks noGrp="1"/>
          </p:cNvSpPr>
          <p:nvPr>
            <p:ph idx="1"/>
          </p:nvPr>
        </p:nvSpPr>
        <p:spPr>
          <a:xfrm>
            <a:off x="6356412" y="2516777"/>
            <a:ext cx="5442011" cy="3660185"/>
          </a:xfrm>
        </p:spPr>
        <p:txBody>
          <a:bodyPr anchor="ctr">
            <a:normAutofit/>
          </a:bodyPr>
          <a:lstStyle/>
          <a:p>
            <a:r>
              <a:rPr lang="en-NZ" sz="2400" dirty="0"/>
              <a:t>The social control function of media has been well-documented</a:t>
            </a:r>
          </a:p>
          <a:p>
            <a:r>
              <a:rPr lang="en-NZ" sz="2400" dirty="0"/>
              <a:t>Media define the parameters of debate, social norms and acceptable behaviours.</a:t>
            </a:r>
          </a:p>
          <a:p>
            <a:r>
              <a:rPr lang="en-NZ" sz="2400" dirty="0"/>
              <a:t>The social control function includes elements of coercion, though media typically soften the coercion through ideological acceptance.</a:t>
            </a:r>
          </a:p>
        </p:txBody>
      </p:sp>
    </p:spTree>
    <p:extLst>
      <p:ext uri="{BB962C8B-B14F-4D97-AF65-F5344CB8AC3E}">
        <p14:creationId xmlns:p14="http://schemas.microsoft.com/office/powerpoint/2010/main" val="117700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F6BA2C9-5BB4-49F5-AD8B-947D34F03834}"/>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F094C08-917C-444B-8686-8CC18544614B}"/>
              </a:ext>
            </a:extLst>
          </p:cNvPr>
          <p:cNvSpPr>
            <a:spLocks noGrp="1"/>
          </p:cNvSpPr>
          <p:nvPr>
            <p:ph type="title"/>
          </p:nvPr>
        </p:nvSpPr>
        <p:spPr>
          <a:xfrm>
            <a:off x="838200" y="365125"/>
            <a:ext cx="10515600" cy="1325563"/>
          </a:xfrm>
        </p:spPr>
        <p:txBody>
          <a:bodyPr>
            <a:normAutofit/>
          </a:bodyPr>
          <a:lstStyle/>
          <a:p>
            <a:r>
              <a:rPr lang="en-NZ">
                <a:solidFill>
                  <a:srgbClr val="FFFFFF"/>
                </a:solidFill>
              </a:rPr>
              <a:t>Remember hegemony </a:t>
            </a:r>
          </a:p>
        </p:txBody>
      </p:sp>
      <p:sp>
        <p:nvSpPr>
          <p:cNvPr id="9" name="Freeform: Shape 8">
            <a:extLst>
              <a:ext uri="{FF2B5EF4-FFF2-40B4-BE49-F238E27FC236}">
                <a16:creationId xmlns:a16="http://schemas.microsoft.com/office/drawing/2014/main" id="{0570645E-F8D5-4BEA-A627-41FAE3701B4A}"/>
              </a:ext>
            </a:extLst>
          </p:cNvPr>
          <p:cNvSpPr/>
          <p:nvPr/>
        </p:nvSpPr>
        <p:spPr>
          <a:xfrm>
            <a:off x="838200" y="1865312"/>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Force can be used as a system of control </a:t>
            </a:r>
            <a:endParaRPr lang="en-US" sz="2300" kern="1200"/>
          </a:p>
        </p:txBody>
      </p:sp>
      <p:sp>
        <p:nvSpPr>
          <p:cNvPr id="11" name="Freeform: Shape 10">
            <a:extLst>
              <a:ext uri="{FF2B5EF4-FFF2-40B4-BE49-F238E27FC236}">
                <a16:creationId xmlns:a16="http://schemas.microsoft.com/office/drawing/2014/main" id="{B63AB0CA-F6E4-4D9D-87B7-BC95F74B1569}"/>
              </a:ext>
            </a:extLst>
          </p:cNvPr>
          <p:cNvSpPr/>
          <p:nvPr/>
        </p:nvSpPr>
        <p:spPr>
          <a:xfrm>
            <a:off x="4452937" y="1865312"/>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When ideological acceptance of dominant norms, beliefs, and behaviours exist, force is </a:t>
            </a:r>
            <a:r>
              <a:rPr lang="en-NZ" sz="2300" b="1" kern="1200"/>
              <a:t>not</a:t>
            </a:r>
            <a:r>
              <a:rPr lang="en-NZ" sz="2300" kern="1200"/>
              <a:t> needed. </a:t>
            </a:r>
            <a:endParaRPr lang="en-US" sz="2300" kern="1200"/>
          </a:p>
        </p:txBody>
      </p:sp>
      <p:sp>
        <p:nvSpPr>
          <p:cNvPr id="12" name="Freeform: Shape 11">
            <a:extLst>
              <a:ext uri="{FF2B5EF4-FFF2-40B4-BE49-F238E27FC236}">
                <a16:creationId xmlns:a16="http://schemas.microsoft.com/office/drawing/2014/main" id="{FD3BAC8E-7467-4215-8C07-BE242466B221}"/>
              </a:ext>
            </a:extLst>
          </p:cNvPr>
          <p:cNvSpPr/>
          <p:nvPr/>
        </p:nvSpPr>
        <p:spPr>
          <a:xfrm>
            <a:off x="8067675" y="1865312"/>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To create ideological acceptance a “cultural hegemony” is created through the institutions (e.g. education, media). </a:t>
            </a:r>
            <a:endParaRPr lang="en-US" sz="2300" kern="1200"/>
          </a:p>
        </p:txBody>
      </p:sp>
      <p:sp>
        <p:nvSpPr>
          <p:cNvPr id="13" name="Freeform: Shape 12">
            <a:extLst>
              <a:ext uri="{FF2B5EF4-FFF2-40B4-BE49-F238E27FC236}">
                <a16:creationId xmlns:a16="http://schemas.microsoft.com/office/drawing/2014/main" id="{737AE49D-F23C-4ED1-A6C9-C9FDB0BD4D6F}"/>
              </a:ext>
            </a:extLst>
          </p:cNvPr>
          <p:cNvSpPr/>
          <p:nvPr/>
        </p:nvSpPr>
        <p:spPr>
          <a:xfrm>
            <a:off x="838200" y="4165600"/>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We accept the dominant beliefs as common sense. Common “life styles”</a:t>
            </a:r>
            <a:endParaRPr lang="en-US" sz="2300" kern="1200"/>
          </a:p>
        </p:txBody>
      </p:sp>
      <p:sp>
        <p:nvSpPr>
          <p:cNvPr id="14" name="Freeform: Shape 13">
            <a:extLst>
              <a:ext uri="{FF2B5EF4-FFF2-40B4-BE49-F238E27FC236}">
                <a16:creationId xmlns:a16="http://schemas.microsoft.com/office/drawing/2014/main" id="{EAD37EFC-4999-47A1-BE7B-A469CD96791D}"/>
              </a:ext>
            </a:extLst>
          </p:cNvPr>
          <p:cNvSpPr/>
          <p:nvPr/>
        </p:nvSpPr>
        <p:spPr>
          <a:xfrm>
            <a:off x="4452937" y="4165600"/>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Our consent (to the status quo) is therefore manufactured</a:t>
            </a:r>
            <a:r>
              <a:rPr lang="en-NZ" sz="2300" dirty="0"/>
              <a:t> and maintained. </a:t>
            </a:r>
            <a:endParaRPr lang="en-US" sz="2300" kern="1200" dirty="0"/>
          </a:p>
        </p:txBody>
      </p:sp>
      <p:sp>
        <p:nvSpPr>
          <p:cNvPr id="15" name="Freeform: Shape 14">
            <a:extLst>
              <a:ext uri="{FF2B5EF4-FFF2-40B4-BE49-F238E27FC236}">
                <a16:creationId xmlns:a16="http://schemas.microsoft.com/office/drawing/2014/main" id="{ECDFE228-2414-4E59-B4A6-4690EB184EB5}"/>
              </a:ext>
            </a:extLst>
          </p:cNvPr>
          <p:cNvSpPr/>
          <p:nvPr/>
        </p:nvSpPr>
        <p:spPr>
          <a:xfrm>
            <a:off x="8067675" y="4165600"/>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The propaganda model of media analysis (watch: 5mins </a:t>
            </a:r>
            <a:r>
              <a:rPr lang="en-NZ" sz="2300" kern="1200">
                <a:hlinkClick r:id="rId3"/>
              </a:rPr>
              <a:t>Noam Chomsky - The 5 Filters of the Mass Media Machine</a:t>
            </a:r>
            <a:r>
              <a:rPr lang="en-NZ" sz="2300" kern="1200"/>
              <a:t>)</a:t>
            </a:r>
            <a:endParaRPr lang="en-US" sz="2300" kern="1200"/>
          </a:p>
        </p:txBody>
      </p:sp>
    </p:spTree>
    <p:extLst>
      <p:ext uri="{BB962C8B-B14F-4D97-AF65-F5344CB8AC3E}">
        <p14:creationId xmlns:p14="http://schemas.microsoft.com/office/powerpoint/2010/main" val="158661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panose="020E0502030303020204"/>
              <a:ea typeface="+mn-ea"/>
              <a:cs typeface="+mn-cs"/>
            </a:endParaRPr>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panose="020E0502030303020204"/>
              <a:ea typeface="+mn-ea"/>
              <a:cs typeface="+mn-cs"/>
            </a:endParaRPr>
          </a:p>
        </p:txBody>
      </p:sp>
      <p:sp>
        <p:nvSpPr>
          <p:cNvPr id="2" name="Title 1">
            <a:extLst>
              <a:ext uri="{FF2B5EF4-FFF2-40B4-BE49-F238E27FC236}">
                <a16:creationId xmlns:a16="http://schemas.microsoft.com/office/drawing/2014/main" id="{B1F9399B-3AB8-4426-A4F8-9F51FF3F7341}"/>
              </a:ext>
            </a:extLst>
          </p:cNvPr>
          <p:cNvSpPr>
            <a:spLocks noGrp="1"/>
          </p:cNvSpPr>
          <p:nvPr>
            <p:ph type="title"/>
          </p:nvPr>
        </p:nvSpPr>
        <p:spPr>
          <a:xfrm>
            <a:off x="838200" y="585216"/>
            <a:ext cx="10515600" cy="1325563"/>
          </a:xfrm>
        </p:spPr>
        <p:txBody>
          <a:bodyPr>
            <a:normAutofit/>
          </a:bodyPr>
          <a:lstStyle/>
          <a:p>
            <a:r>
              <a:rPr lang="en-NZ" dirty="0">
                <a:solidFill>
                  <a:schemeClr val="bg1"/>
                </a:solidFill>
              </a:rPr>
              <a:t>The communal function</a:t>
            </a:r>
          </a:p>
        </p:txBody>
      </p:sp>
      <p:pic>
        <p:nvPicPr>
          <p:cNvPr id="5" name="Picture 4">
            <a:extLst>
              <a:ext uri="{FF2B5EF4-FFF2-40B4-BE49-F238E27FC236}">
                <a16:creationId xmlns:a16="http://schemas.microsoft.com/office/drawing/2014/main" id="{A7B85D57-6D5C-4664-A6D1-660167CD2230}"/>
              </a:ext>
            </a:extLst>
          </p:cNvPr>
          <p:cNvPicPr>
            <a:picLocks noChangeAspect="1"/>
          </p:cNvPicPr>
          <p:nvPr/>
        </p:nvPicPr>
        <p:blipFill>
          <a:blip r:embed="rId2">
            <a:extLst>
              <a:ext uri="{28A0092B-C50C-407E-A947-70E740481C1C}">
                <a14:useLocalDpi xmlns:a14="http://schemas.microsoft.com/office/drawing/2010/main" val="0"/>
              </a:ext>
            </a:extLst>
          </a:blip>
          <a:srcRect t="11335" b="11335"/>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F35EF704-2420-495C-903F-475359ECF915}"/>
              </a:ext>
            </a:extLst>
          </p:cNvPr>
          <p:cNvSpPr>
            <a:spLocks noGrp="1"/>
          </p:cNvSpPr>
          <p:nvPr>
            <p:ph idx="1"/>
          </p:nvPr>
        </p:nvSpPr>
        <p:spPr>
          <a:xfrm>
            <a:off x="7261934" y="2254928"/>
            <a:ext cx="4777666" cy="4488771"/>
          </a:xfrm>
        </p:spPr>
        <p:txBody>
          <a:bodyPr anchor="ctr">
            <a:noAutofit/>
          </a:bodyPr>
          <a:lstStyle/>
          <a:p>
            <a:r>
              <a:rPr lang="en-NZ" sz="2400" dirty="0"/>
              <a:t>Last, the communal function of media includes building a sense of community, social connectedness, norms of reciprocity, and access to social capital </a:t>
            </a:r>
          </a:p>
          <a:p>
            <a:r>
              <a:rPr lang="en-NZ" sz="2400" dirty="0"/>
              <a:t>Media use, particularly of local media, engenders a spirit of connectedness and identification with the local community, allowing for social action in pursuit of the interests of the community.</a:t>
            </a:r>
          </a:p>
        </p:txBody>
      </p:sp>
    </p:spTree>
    <p:extLst>
      <p:ext uri="{BB962C8B-B14F-4D97-AF65-F5344CB8AC3E}">
        <p14:creationId xmlns:p14="http://schemas.microsoft.com/office/powerpoint/2010/main" val="211474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NZ"/>
          </a:p>
        </p:txBody>
      </p:sp>
      <p:sp useBgFill="1">
        <p:nvSpPr>
          <p:cNvPr id="20" name="Rectangle 19">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4"/>
          <p:cNvSpPr txBox="1">
            <a:spLocks noGrp="1" noChangeArrowheads="1"/>
          </p:cNvSpPr>
          <p:nvPr>
            <p:ph type="title"/>
          </p:nvPr>
        </p:nvSpPr>
        <p:spPr bwMode="auto">
          <a:xfrm>
            <a:off x="965199" y="1240780"/>
            <a:ext cx="6086857" cy="437644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None/>
            </a:pPr>
            <a:r>
              <a:rPr lang="en-US" altLang="en-US" sz="4400">
                <a:latin typeface="+mj-lt"/>
              </a:rPr>
              <a:t>Karakia | MANAWA MAI</a:t>
            </a:r>
          </a:p>
        </p:txBody>
      </p:sp>
      <p:sp>
        <p:nvSpPr>
          <p:cNvPr id="3" name="Text Placeholder 2"/>
          <p:cNvSpPr>
            <a:spLocks noGrp="1"/>
          </p:cNvSpPr>
          <p:nvPr>
            <p:ph type="body" idx="1"/>
          </p:nvPr>
        </p:nvSpPr>
        <p:spPr>
          <a:xfrm>
            <a:off x="7692459" y="194310"/>
            <a:ext cx="4251874" cy="6366510"/>
          </a:xfrm>
          <a:effectLst/>
        </p:spPr>
        <p:txBody>
          <a:bodyPr vert="horz" lIns="91440" tIns="45720" rIns="91440" bIns="45720" rtlCol="0" anchor="ctr">
            <a:normAutofit/>
          </a:bodyPr>
          <a:lstStyle/>
          <a:p>
            <a:pPr algn="ctr">
              <a:lnSpc>
                <a:spcPct val="90000"/>
              </a:lnSpc>
            </a:pPr>
            <a:r>
              <a:rPr lang="en-US" sz="2000" cap="none" dirty="0"/>
              <a:t>Manawa </a:t>
            </a:r>
            <a:r>
              <a:rPr lang="en-US" sz="2000" cap="none" dirty="0" err="1"/>
              <a:t>mai</a:t>
            </a:r>
            <a:r>
              <a:rPr lang="en-US" sz="2000" cap="none" dirty="0"/>
              <a:t> te mauri </a:t>
            </a:r>
            <a:r>
              <a:rPr lang="en-US" sz="2000" cap="none" dirty="0" err="1"/>
              <a:t>nuku</a:t>
            </a:r>
            <a:endParaRPr lang="en-US" sz="2000" cap="none" dirty="0"/>
          </a:p>
          <a:p>
            <a:pPr algn="ctr">
              <a:lnSpc>
                <a:spcPct val="90000"/>
              </a:lnSpc>
            </a:pPr>
            <a:r>
              <a:rPr lang="en-US" sz="2000" cap="none" dirty="0"/>
              <a:t>Manawa </a:t>
            </a:r>
            <a:r>
              <a:rPr lang="en-US" sz="2000" cap="none" dirty="0" err="1"/>
              <a:t>mai</a:t>
            </a:r>
            <a:r>
              <a:rPr lang="en-US" sz="2000" cap="none" dirty="0"/>
              <a:t> te mauri </a:t>
            </a:r>
            <a:r>
              <a:rPr lang="en-US" sz="2000" cap="none" dirty="0" err="1"/>
              <a:t>rangi</a:t>
            </a:r>
            <a:endParaRPr lang="en-US" sz="2000" cap="none" dirty="0"/>
          </a:p>
          <a:p>
            <a:pPr algn="ctr">
              <a:lnSpc>
                <a:spcPct val="90000"/>
              </a:lnSpc>
            </a:pPr>
            <a:r>
              <a:rPr lang="en-US" sz="2000" cap="none" dirty="0"/>
              <a:t>Ko te mauri kai au</a:t>
            </a:r>
          </a:p>
          <a:p>
            <a:pPr algn="ctr">
              <a:lnSpc>
                <a:spcPct val="90000"/>
              </a:lnSpc>
            </a:pPr>
            <a:r>
              <a:rPr lang="en-US" sz="2000" cap="none" dirty="0"/>
              <a:t>He mauri </a:t>
            </a:r>
            <a:r>
              <a:rPr lang="en-US" sz="2000" cap="none" dirty="0" err="1"/>
              <a:t>tipua</a:t>
            </a:r>
            <a:endParaRPr lang="en-US" sz="2000" cap="none" dirty="0"/>
          </a:p>
          <a:p>
            <a:pPr algn="ctr">
              <a:lnSpc>
                <a:spcPct val="90000"/>
              </a:lnSpc>
            </a:pPr>
            <a:r>
              <a:rPr lang="en-US" sz="2000" cap="none" dirty="0"/>
              <a:t>Ka </a:t>
            </a:r>
            <a:r>
              <a:rPr lang="en-US" sz="2000" cap="none" dirty="0" err="1"/>
              <a:t>pakaru</a:t>
            </a:r>
            <a:r>
              <a:rPr lang="en-US" sz="2000" cap="none" dirty="0"/>
              <a:t> </a:t>
            </a:r>
            <a:r>
              <a:rPr lang="en-US" sz="2000" cap="none" dirty="0" err="1"/>
              <a:t>mai</a:t>
            </a:r>
            <a:r>
              <a:rPr lang="en-US" sz="2000" cap="none" dirty="0"/>
              <a:t> te po</a:t>
            </a:r>
          </a:p>
          <a:p>
            <a:pPr algn="ctr">
              <a:lnSpc>
                <a:spcPct val="90000"/>
              </a:lnSpc>
            </a:pPr>
            <a:r>
              <a:rPr lang="en-US" sz="2000" cap="none" dirty="0"/>
              <a:t>Tau </a:t>
            </a:r>
            <a:r>
              <a:rPr lang="en-US" sz="2000" cap="none" dirty="0" err="1"/>
              <a:t>mai</a:t>
            </a:r>
            <a:r>
              <a:rPr lang="en-US" sz="2000" cap="none" dirty="0"/>
              <a:t> te mauri</a:t>
            </a:r>
          </a:p>
          <a:p>
            <a:pPr algn="ctr">
              <a:lnSpc>
                <a:spcPct val="90000"/>
              </a:lnSpc>
            </a:pPr>
            <a:r>
              <a:rPr lang="en-US" sz="2000" cap="none" dirty="0" err="1"/>
              <a:t>Haumi</a:t>
            </a:r>
            <a:r>
              <a:rPr lang="en-US" sz="2000" cap="none" dirty="0"/>
              <a:t> e, hui e, </a:t>
            </a:r>
            <a:r>
              <a:rPr lang="en-US" sz="2000" cap="none" dirty="0" err="1"/>
              <a:t>taiki</a:t>
            </a:r>
            <a:r>
              <a:rPr lang="en-US" sz="2000" cap="none" dirty="0"/>
              <a:t> e</a:t>
            </a:r>
          </a:p>
          <a:p>
            <a:pPr algn="l">
              <a:lnSpc>
                <a:spcPct val="90000"/>
              </a:lnSpc>
            </a:pPr>
            <a:endParaRPr lang="en-US" sz="1300" cap="none" dirty="0"/>
          </a:p>
          <a:p>
            <a:pPr algn="l">
              <a:lnSpc>
                <a:spcPct val="90000"/>
              </a:lnSpc>
            </a:pPr>
            <a:endParaRPr lang="en-US" sz="1300" cap="none" dirty="0"/>
          </a:p>
          <a:p>
            <a:pPr algn="ctr">
              <a:lnSpc>
                <a:spcPct val="90000"/>
              </a:lnSpc>
            </a:pPr>
            <a:r>
              <a:rPr lang="en-US" sz="1300" cap="none" dirty="0"/>
              <a:t>Embrace the life force of the earth, embrace the life force of the sky</a:t>
            </a:r>
          </a:p>
          <a:p>
            <a:pPr algn="ctr">
              <a:lnSpc>
                <a:spcPct val="90000"/>
              </a:lnSpc>
            </a:pPr>
            <a:r>
              <a:rPr lang="en-US" sz="1300" cap="none" dirty="0"/>
              <a:t>The life force I have fathered is powerful, and shatters all darkness</a:t>
            </a:r>
          </a:p>
          <a:p>
            <a:pPr algn="ctr">
              <a:lnSpc>
                <a:spcPct val="90000"/>
              </a:lnSpc>
            </a:pPr>
            <a:r>
              <a:rPr lang="en-US" sz="1300" cap="none" dirty="0"/>
              <a:t>Come great life force, </a:t>
            </a:r>
          </a:p>
          <a:p>
            <a:pPr algn="ctr">
              <a:lnSpc>
                <a:spcPct val="90000"/>
              </a:lnSpc>
            </a:pPr>
            <a:r>
              <a:rPr lang="en-US" sz="1300" cap="none" dirty="0"/>
              <a:t>Join it, gather it, it is done</a:t>
            </a:r>
          </a:p>
          <a:p>
            <a:pPr algn="l">
              <a:lnSpc>
                <a:spcPct val="90000"/>
              </a:lnSpc>
            </a:pPr>
            <a:endParaRPr lang="en-US" sz="1300" cap="none" dirty="0"/>
          </a:p>
          <a:p>
            <a:pPr algn="l">
              <a:lnSpc>
                <a:spcPct val="90000"/>
              </a:lnSpc>
            </a:pPr>
            <a:endParaRPr lang="en-US" sz="1300" dirty="0"/>
          </a:p>
        </p:txBody>
      </p:sp>
      <p:cxnSp>
        <p:nvCxnSpPr>
          <p:cNvPr id="22" name="Straight Connector 21">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1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n a train&#10;&#10;Description automatically generated with low confidence">
            <a:extLst>
              <a:ext uri="{FF2B5EF4-FFF2-40B4-BE49-F238E27FC236}">
                <a16:creationId xmlns:a16="http://schemas.microsoft.com/office/drawing/2014/main" id="{4456478F-DDB5-49FF-9F42-65EC92BF486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6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FC6CA1EF-2C8D-4A9C-96A1-C5131B9E5E26}"/>
              </a:ext>
            </a:extLst>
          </p:cNvPr>
          <p:cNvSpPr>
            <a:spLocks noGrp="1"/>
          </p:cNvSpPr>
          <p:nvPr>
            <p:ph type="title"/>
          </p:nvPr>
        </p:nvSpPr>
        <p:spPr>
          <a:xfrm>
            <a:off x="838200" y="365125"/>
            <a:ext cx="10515600" cy="1325563"/>
          </a:xfrm>
        </p:spPr>
        <p:txBody>
          <a:bodyPr>
            <a:normAutofit/>
          </a:bodyPr>
          <a:lstStyle/>
          <a:p>
            <a:r>
              <a:rPr lang="en-NZ" dirty="0">
                <a:solidFill>
                  <a:srgbClr val="FFFFFF"/>
                </a:solidFill>
              </a:rPr>
              <a:t>Imagined communities</a:t>
            </a:r>
          </a:p>
        </p:txBody>
      </p:sp>
      <p:sp>
        <p:nvSpPr>
          <p:cNvPr id="3" name="Content Placeholder 2">
            <a:extLst>
              <a:ext uri="{FF2B5EF4-FFF2-40B4-BE49-F238E27FC236}">
                <a16:creationId xmlns:a16="http://schemas.microsoft.com/office/drawing/2014/main" id="{C61BA8CC-4491-4D10-ACF8-B9E47B56B5C5}"/>
              </a:ext>
            </a:extLst>
          </p:cNvPr>
          <p:cNvSpPr>
            <a:spLocks noGrp="1"/>
          </p:cNvSpPr>
          <p:nvPr>
            <p:ph idx="1"/>
          </p:nvPr>
        </p:nvSpPr>
        <p:spPr>
          <a:xfrm>
            <a:off x="577049" y="1429305"/>
            <a:ext cx="10776751" cy="4747658"/>
          </a:xfrm>
        </p:spPr>
        <p:txBody>
          <a:bodyPr>
            <a:noAutofit/>
          </a:bodyPr>
          <a:lstStyle/>
          <a:p>
            <a:r>
              <a:rPr lang="en-NZ" sz="2200" dirty="0">
                <a:solidFill>
                  <a:srgbClr val="FFFFFF"/>
                </a:solidFill>
              </a:rPr>
              <a:t>In his study on nationalism and national identity Benedict Anderson identified the construction of “imagined communities”. </a:t>
            </a:r>
          </a:p>
          <a:p>
            <a:r>
              <a:rPr lang="en-NZ" sz="2200" dirty="0">
                <a:solidFill>
                  <a:srgbClr val="FFFFFF"/>
                </a:solidFill>
              </a:rPr>
              <a:t>The advent of the printing press allowed for the mass mechanical reproduction of printed works. A common language was used, and more people could access printed material. </a:t>
            </a:r>
          </a:p>
          <a:p>
            <a:r>
              <a:rPr lang="en-NZ" sz="2200" dirty="0">
                <a:solidFill>
                  <a:srgbClr val="FFFFFF"/>
                </a:solidFill>
              </a:rPr>
              <a:t> This increased access, Anderson argues, united people that would otherwise have found it difficult to imagine themselves as part of the same community, mainly because of extreme linguistic differences and physical distance. </a:t>
            </a:r>
          </a:p>
          <a:p>
            <a:r>
              <a:rPr lang="en-NZ" sz="2200" dirty="0">
                <a:solidFill>
                  <a:srgbClr val="FFFFFF"/>
                </a:solidFill>
              </a:rPr>
              <a:t>Print technology and newspapers in particular  “making possible for enormous numbers of people to know of one another indirectly, for the printing press became the middleman to the imagination of the community." </a:t>
            </a:r>
          </a:p>
          <a:p>
            <a:r>
              <a:rPr lang="en-NZ" sz="2200" dirty="0">
                <a:solidFill>
                  <a:srgbClr val="FFFFFF"/>
                </a:solidFill>
              </a:rPr>
              <a:t>the "very existence and regularity of newspapers caused readers, and thus citizens-in-the-making, to imagine themselves residing in a common time and place, united by a print language with a league of anonymous equals</a:t>
            </a:r>
          </a:p>
        </p:txBody>
      </p:sp>
      <p:sp>
        <p:nvSpPr>
          <p:cNvPr id="6" name="TextBox 5">
            <a:extLst>
              <a:ext uri="{FF2B5EF4-FFF2-40B4-BE49-F238E27FC236}">
                <a16:creationId xmlns:a16="http://schemas.microsoft.com/office/drawing/2014/main" id="{2368B8F3-3827-44E1-AF1B-3ECAF8B34310}"/>
              </a:ext>
            </a:extLst>
          </p:cNvPr>
          <p:cNvSpPr txBox="1"/>
          <p:nvPr/>
        </p:nvSpPr>
        <p:spPr>
          <a:xfrm>
            <a:off x="4291779" y="1166842"/>
            <a:ext cx="7639050" cy="4524315"/>
          </a:xfrm>
          <a:prstGeom prst="rect">
            <a:avLst/>
          </a:prstGeom>
          <a:solidFill>
            <a:schemeClr val="accent5"/>
          </a:solidFill>
        </p:spPr>
        <p:txBody>
          <a:bodyPr wrap="square" rtlCol="0">
            <a:spAutoFit/>
          </a:bodyPr>
          <a:lstStyle/>
          <a:p>
            <a:r>
              <a:rPr lang="en-NZ" dirty="0"/>
              <a:t>FUN FACT:</a:t>
            </a:r>
          </a:p>
          <a:p>
            <a:r>
              <a:rPr lang="en-NZ" dirty="0"/>
              <a:t>The term stereotype, which we use as “fixed ideas” was originally used in early printing methods</a:t>
            </a:r>
          </a:p>
          <a:p>
            <a:r>
              <a:rPr lang="en-NZ" dirty="0"/>
              <a:t>Traditional involved a typographer painstakingly placing each type piece—each letter, each item of punctuation, etc.—onto a plate. Ink would then be applied to the type, and paper laid over it, before an upper plate would be lowered onto it and pressed against it, thereby transferring the ink to the paper. </a:t>
            </a:r>
          </a:p>
          <a:p>
            <a:r>
              <a:rPr lang="en-NZ" dirty="0"/>
              <a:t>This worked, but by the time the late 18th century had rolled around, an ever-increasing demand for printed material was happily met with innovation: the stereotype was a kind of printing plate that could be one of many. The process for creating a stereotype began with the original kind of plate, which was then used as a form to create a </a:t>
            </a:r>
            <a:r>
              <a:rPr lang="en-NZ" dirty="0" err="1"/>
              <a:t>mold</a:t>
            </a:r>
            <a:r>
              <a:rPr lang="en-NZ" dirty="0"/>
              <a:t>. The </a:t>
            </a:r>
            <a:r>
              <a:rPr lang="en-NZ" dirty="0" err="1"/>
              <a:t>mold</a:t>
            </a:r>
            <a:r>
              <a:rPr lang="en-NZ" dirty="0"/>
              <a:t> was strong enough to be used for casting multiple stereotypes from hot metal. </a:t>
            </a:r>
          </a:p>
          <a:p>
            <a:r>
              <a:rPr lang="en-NZ" dirty="0"/>
              <a:t>The durable stereotypes could then be used over and over to print multiple pages.</a:t>
            </a:r>
          </a:p>
        </p:txBody>
      </p:sp>
      <p:pic>
        <p:nvPicPr>
          <p:cNvPr id="8" name="Picture 7" descr="A close-up of a plaque&#10;&#10;Description automatically generated with low confidence">
            <a:extLst>
              <a:ext uri="{FF2B5EF4-FFF2-40B4-BE49-F238E27FC236}">
                <a16:creationId xmlns:a16="http://schemas.microsoft.com/office/drawing/2014/main" id="{30954306-79F9-497C-94F9-B2A225054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60" y="1287936"/>
            <a:ext cx="6479540" cy="4315374"/>
          </a:xfrm>
          <a:prstGeom prst="rect">
            <a:avLst/>
          </a:prstGeom>
        </p:spPr>
      </p:pic>
    </p:spTree>
    <p:extLst>
      <p:ext uri="{BB962C8B-B14F-4D97-AF65-F5344CB8AC3E}">
        <p14:creationId xmlns:p14="http://schemas.microsoft.com/office/powerpoint/2010/main" val="4273510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grpId="1" nodeType="clickEffect">
                                  <p:stCondLst>
                                    <p:cond delay="0"/>
                                  </p:stCondLst>
                                  <p:childTnLst>
                                    <p:animEffect transition="out" filter="wipe(down)">
                                      <p:cBhvr>
                                        <p:cTn id="24" dur="180" accel="50000">
                                          <p:stCondLst>
                                            <p:cond delay="1820"/>
                                          </p:stCondLst>
                                        </p:cTn>
                                        <p:tgtEl>
                                          <p:spTgt spid="6"/>
                                        </p:tgtEl>
                                      </p:cBhvr>
                                    </p:animEffect>
                                    <p:anim calcmode="lin" valueType="num">
                                      <p:cBhvr>
                                        <p:cTn id="25"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2" dur="26">
                                          <p:stCondLst>
                                            <p:cond delay="620"/>
                                          </p:stCondLst>
                                        </p:cTn>
                                        <p:tgtEl>
                                          <p:spTgt spid="6"/>
                                        </p:tgtEl>
                                      </p:cBhvr>
                                      <p:to x="100000" y="60000"/>
                                    </p:animScale>
                                    <p:animScale>
                                      <p:cBhvr>
                                        <p:cTn id="33" dur="166" decel="50000">
                                          <p:stCondLst>
                                            <p:cond delay="64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set>
                                      <p:cBhvr>
                                        <p:cTn id="40" dur="1" fill="hold">
                                          <p:stCondLst>
                                            <p:cond delay="1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7B8-B8CC-4D6E-9F73-6689168947A9}"/>
              </a:ext>
            </a:extLst>
          </p:cNvPr>
          <p:cNvSpPr>
            <a:spLocks noGrp="1"/>
          </p:cNvSpPr>
          <p:nvPr>
            <p:ph type="title"/>
          </p:nvPr>
        </p:nvSpPr>
        <p:spPr>
          <a:xfrm>
            <a:off x="838200" y="-225425"/>
            <a:ext cx="10515600" cy="1325563"/>
          </a:xfrm>
        </p:spPr>
        <p:txBody>
          <a:bodyPr/>
          <a:lstStyle/>
          <a:p>
            <a:r>
              <a:rPr lang="en-NZ" dirty="0"/>
              <a:t>New media </a:t>
            </a:r>
          </a:p>
        </p:txBody>
      </p:sp>
      <p:sp>
        <p:nvSpPr>
          <p:cNvPr id="3" name="Content Placeholder 2">
            <a:extLst>
              <a:ext uri="{FF2B5EF4-FFF2-40B4-BE49-F238E27FC236}">
                <a16:creationId xmlns:a16="http://schemas.microsoft.com/office/drawing/2014/main" id="{254599AE-23AF-43F1-956D-99BD558571B3}"/>
              </a:ext>
            </a:extLst>
          </p:cNvPr>
          <p:cNvSpPr>
            <a:spLocks noGrp="1"/>
          </p:cNvSpPr>
          <p:nvPr>
            <p:ph idx="1"/>
          </p:nvPr>
        </p:nvSpPr>
        <p:spPr>
          <a:xfrm>
            <a:off x="838200" y="866776"/>
            <a:ext cx="10515600" cy="5924550"/>
          </a:xfrm>
        </p:spPr>
        <p:txBody>
          <a:bodyPr>
            <a:normAutofit fontScale="92500" lnSpcReduction="20000"/>
          </a:bodyPr>
          <a:lstStyle/>
          <a:p>
            <a:r>
              <a:rPr lang="en-NZ" dirty="0"/>
              <a:t>Social media</a:t>
            </a:r>
          </a:p>
          <a:p>
            <a:pPr lvl="1"/>
            <a:r>
              <a:rPr lang="en-NZ" dirty="0"/>
              <a:t>Addiction?</a:t>
            </a:r>
          </a:p>
          <a:p>
            <a:pPr lvl="1"/>
            <a:r>
              <a:rPr lang="en-NZ" dirty="0"/>
              <a:t>Identity formation</a:t>
            </a:r>
          </a:p>
          <a:p>
            <a:pPr lvl="1"/>
            <a:r>
              <a:rPr lang="en-NZ" dirty="0"/>
              <a:t>Body image (</a:t>
            </a:r>
            <a:r>
              <a:rPr lang="en-NZ" dirty="0">
                <a:hlinkClick r:id="rId3"/>
              </a:rPr>
              <a:t>see here</a:t>
            </a:r>
            <a:r>
              <a:rPr lang="en-NZ" dirty="0"/>
              <a:t>) </a:t>
            </a:r>
          </a:p>
          <a:p>
            <a:pPr lvl="1"/>
            <a:r>
              <a:rPr lang="en-NZ" dirty="0"/>
              <a:t>Fake news? “click bait”, “rage bait”.</a:t>
            </a:r>
          </a:p>
          <a:p>
            <a:pPr lvl="1"/>
            <a:r>
              <a:rPr lang="en-NZ" dirty="0"/>
              <a:t>Hate content </a:t>
            </a:r>
          </a:p>
          <a:p>
            <a:pPr lvl="1"/>
            <a:r>
              <a:rPr lang="en-NZ" dirty="0"/>
              <a:t>Digital activism </a:t>
            </a:r>
          </a:p>
          <a:p>
            <a:r>
              <a:rPr lang="en-NZ" dirty="0"/>
              <a:t>Post truth? </a:t>
            </a:r>
          </a:p>
          <a:p>
            <a:pPr lvl="1"/>
            <a:r>
              <a:rPr lang="en-NZ" i="1" dirty="0"/>
              <a:t>post</a:t>
            </a:r>
            <a:r>
              <a:rPr lang="en-NZ" dirty="0"/>
              <a:t>-</a:t>
            </a:r>
            <a:r>
              <a:rPr lang="en-NZ" i="1" dirty="0"/>
              <a:t>truth</a:t>
            </a:r>
            <a:r>
              <a:rPr lang="en-NZ" dirty="0"/>
              <a:t> defined as ‘relating to or denoting circumstances in which objective facts are less influential in shaping public opinion than appeals to emotion and personal belief.</a:t>
            </a:r>
          </a:p>
          <a:p>
            <a:r>
              <a:rPr lang="en-NZ" dirty="0"/>
              <a:t>Conspiracy </a:t>
            </a:r>
          </a:p>
          <a:p>
            <a:pPr lvl="1"/>
            <a:r>
              <a:rPr lang="en-NZ" dirty="0"/>
              <a:t>Algorithms </a:t>
            </a:r>
          </a:p>
          <a:p>
            <a:r>
              <a:rPr lang="en-NZ" dirty="0"/>
              <a:t>Surveillance</a:t>
            </a:r>
          </a:p>
          <a:p>
            <a:pPr lvl="1"/>
            <a:r>
              <a:rPr lang="en-NZ" dirty="0"/>
              <a:t>As you watch technology, technology is watching you. </a:t>
            </a:r>
          </a:p>
          <a:p>
            <a:pPr lvl="1"/>
            <a:r>
              <a:rPr lang="en-NZ" b="1" dirty="0">
                <a:hlinkClick r:id="rId4"/>
              </a:rPr>
              <a:t>Shoshana </a:t>
            </a:r>
            <a:r>
              <a:rPr lang="en-NZ" b="1" dirty="0" err="1">
                <a:hlinkClick r:id="rId4"/>
              </a:rPr>
              <a:t>Zuboff</a:t>
            </a:r>
            <a:r>
              <a:rPr lang="en-NZ" b="1" dirty="0">
                <a:hlinkClick r:id="rId4"/>
              </a:rPr>
              <a:t> on surveillance capitalism</a:t>
            </a:r>
            <a:r>
              <a:rPr lang="en-NZ" b="1" dirty="0"/>
              <a:t> (watch from 2.43-8.25 5mins)</a:t>
            </a:r>
          </a:p>
          <a:p>
            <a:pPr lvl="1"/>
            <a:r>
              <a:rPr lang="en-NZ" dirty="0"/>
              <a:t>Targeted information (advertising or political or propaganda) </a:t>
            </a:r>
          </a:p>
          <a:p>
            <a:pPr lvl="1"/>
            <a:endParaRPr lang="en-NZ" dirty="0"/>
          </a:p>
          <a:p>
            <a:endParaRPr lang="en-NZ" dirty="0"/>
          </a:p>
        </p:txBody>
      </p:sp>
    </p:spTree>
    <p:extLst>
      <p:ext uri="{BB962C8B-B14F-4D97-AF65-F5344CB8AC3E}">
        <p14:creationId xmlns:p14="http://schemas.microsoft.com/office/powerpoint/2010/main" val="273929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523BF6-8865-48E5-97BC-E5F426458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1"/>
            <a:ext cx="9144000" cy="3429001"/>
          </a:xfrm>
          <a:prstGeom prst="rect">
            <a:avLst/>
          </a:prstGeom>
          <a:blipFill dpi="0" rotWithShape="1">
            <a:blip r:embed="rId4">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00"/>
            <a:endParaRPr lang="en-NZ" sz="1350">
              <a:solidFill>
                <a:prstClr val="white"/>
              </a:solidFill>
              <a:latin typeface="Calibri" panose="020F0502020204030204"/>
            </a:endParaRPr>
          </a:p>
        </p:txBody>
      </p:sp>
      <p:cxnSp>
        <p:nvCxnSpPr>
          <p:cNvPr id="10" name="Straight Connector 9">
            <a:extLst>
              <a:ext uri="{FF2B5EF4-FFF2-40B4-BE49-F238E27FC236}">
                <a16:creationId xmlns:a16="http://schemas.microsoft.com/office/drawing/2014/main" id="{25E1A445-F7EF-41B3-B20D-1112A814F5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14132" y="480533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9506BE8-83D0-41C2-8ABB-38231B68D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857252"/>
            <a:ext cx="9141545" cy="5144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29ED791-7408-8D81-B684-6F98C22F2826}"/>
              </a:ext>
            </a:extLst>
          </p:cNvPr>
          <p:cNvSpPr>
            <a:spLocks noGrp="1"/>
          </p:cNvSpPr>
          <p:nvPr>
            <p:ph type="title"/>
          </p:nvPr>
        </p:nvSpPr>
        <p:spPr>
          <a:xfrm>
            <a:off x="1866900" y="4577353"/>
            <a:ext cx="5829300" cy="1097280"/>
          </a:xfrm>
        </p:spPr>
        <p:txBody>
          <a:bodyPr vert="horz" lIns="68580" tIns="34290" rIns="68580" bIns="34290" rtlCol="0" anchor="ctr">
            <a:normAutofit/>
          </a:bodyPr>
          <a:lstStyle/>
          <a:p>
            <a:pPr algn="r"/>
            <a:r>
              <a:rPr lang="en-US" spc="150" dirty="0">
                <a:solidFill>
                  <a:schemeClr val="tx1"/>
                </a:solidFill>
              </a:rPr>
              <a:t>Concept(s) of the week </a:t>
            </a:r>
          </a:p>
        </p:txBody>
      </p:sp>
      <p:cxnSp>
        <p:nvCxnSpPr>
          <p:cNvPr id="14" name="Straight Connector 13">
            <a:extLst>
              <a:ext uri="{FF2B5EF4-FFF2-40B4-BE49-F238E27FC236}">
                <a16:creationId xmlns:a16="http://schemas.microsoft.com/office/drawing/2014/main" id="{64B0BC07-445B-4F3D-9C1D-8A0EA39527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14132" y="4805330"/>
            <a:ext cx="0" cy="6858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BE99D9E-6416-7612-F9BE-C68757345A59}"/>
              </a:ext>
            </a:extLst>
          </p:cNvPr>
          <p:cNvPicPr>
            <a:picLocks noChangeAspect="1"/>
          </p:cNvPicPr>
          <p:nvPr/>
        </p:nvPicPr>
        <p:blipFill>
          <a:blip r:embed="rId5"/>
          <a:stretch>
            <a:fillRect/>
          </a:stretch>
        </p:blipFill>
        <p:spPr>
          <a:xfrm rot="18357462">
            <a:off x="7238254" y="3263247"/>
            <a:ext cx="1787807" cy="1005927"/>
          </a:xfrm>
          <a:prstGeom prst="rect">
            <a:avLst/>
          </a:prstGeom>
        </p:spPr>
      </p:pic>
      <p:pic>
        <p:nvPicPr>
          <p:cNvPr id="16" name="Picture 15">
            <a:extLst>
              <a:ext uri="{FF2B5EF4-FFF2-40B4-BE49-F238E27FC236}">
                <a16:creationId xmlns:a16="http://schemas.microsoft.com/office/drawing/2014/main" id="{2D3246B6-FB79-3A96-8178-2D5264EC4189}"/>
              </a:ext>
            </a:extLst>
          </p:cNvPr>
          <p:cNvPicPr>
            <a:picLocks noChangeAspect="1"/>
          </p:cNvPicPr>
          <p:nvPr/>
        </p:nvPicPr>
        <p:blipFill>
          <a:blip r:embed="rId5"/>
          <a:stretch>
            <a:fillRect/>
          </a:stretch>
        </p:blipFill>
        <p:spPr>
          <a:xfrm rot="18350995">
            <a:off x="8162343" y="2297544"/>
            <a:ext cx="1328981" cy="747764"/>
          </a:xfrm>
          <a:prstGeom prst="rect">
            <a:avLst/>
          </a:prstGeom>
        </p:spPr>
      </p:pic>
      <p:pic>
        <p:nvPicPr>
          <p:cNvPr id="17" name="Picture 16">
            <a:extLst>
              <a:ext uri="{FF2B5EF4-FFF2-40B4-BE49-F238E27FC236}">
                <a16:creationId xmlns:a16="http://schemas.microsoft.com/office/drawing/2014/main" id="{BA97089A-78E2-672D-D6F7-188F3F3B68BA}"/>
              </a:ext>
            </a:extLst>
          </p:cNvPr>
          <p:cNvPicPr>
            <a:picLocks noChangeAspect="1"/>
          </p:cNvPicPr>
          <p:nvPr/>
        </p:nvPicPr>
        <p:blipFill>
          <a:blip r:embed="rId6"/>
          <a:stretch>
            <a:fillRect/>
          </a:stretch>
        </p:blipFill>
        <p:spPr>
          <a:xfrm>
            <a:off x="8971461" y="1381506"/>
            <a:ext cx="857237" cy="936193"/>
          </a:xfrm>
          <a:prstGeom prst="rect">
            <a:avLst/>
          </a:prstGeom>
        </p:spPr>
      </p:pic>
      <p:pic>
        <p:nvPicPr>
          <p:cNvPr id="18" name="Picture 17">
            <a:extLst>
              <a:ext uri="{FF2B5EF4-FFF2-40B4-BE49-F238E27FC236}">
                <a16:creationId xmlns:a16="http://schemas.microsoft.com/office/drawing/2014/main" id="{02E70A96-5145-A1BC-BAD4-011288A02B72}"/>
              </a:ext>
            </a:extLst>
          </p:cNvPr>
          <p:cNvPicPr>
            <a:picLocks noChangeAspect="1"/>
          </p:cNvPicPr>
          <p:nvPr/>
        </p:nvPicPr>
        <p:blipFill>
          <a:blip r:embed="rId6"/>
          <a:stretch>
            <a:fillRect/>
          </a:stretch>
        </p:blipFill>
        <p:spPr>
          <a:xfrm>
            <a:off x="9558267" y="971226"/>
            <a:ext cx="551519" cy="602317"/>
          </a:xfrm>
          <a:prstGeom prst="rect">
            <a:avLst/>
          </a:prstGeom>
        </p:spPr>
      </p:pic>
      <p:pic>
        <p:nvPicPr>
          <p:cNvPr id="19" name="Picture 18">
            <a:extLst>
              <a:ext uri="{FF2B5EF4-FFF2-40B4-BE49-F238E27FC236}">
                <a16:creationId xmlns:a16="http://schemas.microsoft.com/office/drawing/2014/main" id="{11BF562F-9BD4-D236-9CE9-41240F09D751}"/>
              </a:ext>
            </a:extLst>
          </p:cNvPr>
          <p:cNvPicPr>
            <a:picLocks noChangeAspect="1"/>
          </p:cNvPicPr>
          <p:nvPr/>
        </p:nvPicPr>
        <p:blipFill>
          <a:blip r:embed="rId6"/>
          <a:stretch>
            <a:fillRect/>
          </a:stretch>
        </p:blipFill>
        <p:spPr>
          <a:xfrm>
            <a:off x="9971174" y="688710"/>
            <a:ext cx="296798" cy="324135"/>
          </a:xfrm>
          <a:prstGeom prst="rect">
            <a:avLst/>
          </a:prstGeom>
        </p:spPr>
      </p:pic>
      <p:pic>
        <p:nvPicPr>
          <p:cNvPr id="5" name="Picture 3" descr="Close-up of a weather vane">
            <a:extLst>
              <a:ext uri="{FF2B5EF4-FFF2-40B4-BE49-F238E27FC236}">
                <a16:creationId xmlns:a16="http://schemas.microsoft.com/office/drawing/2014/main" id="{FF0BAC7B-6A1C-CD33-18F7-F8315BB6448B}"/>
              </a:ext>
            </a:extLst>
          </p:cNvPr>
          <p:cNvPicPr>
            <a:picLocks noChangeAspect="1"/>
          </p:cNvPicPr>
          <p:nvPr/>
        </p:nvPicPr>
        <p:blipFill rotWithShape="1">
          <a:blip r:embed="rId7">
            <a:duotone>
              <a:prstClr val="black"/>
              <a:schemeClr val="bg2">
                <a:tint val="45000"/>
                <a:satMod val="400000"/>
              </a:schemeClr>
            </a:duotone>
            <a:alphaModFix amt="35000"/>
          </a:blip>
          <a:srcRect t="15730"/>
          <a:stretch/>
        </p:blipFill>
        <p:spPr>
          <a:xfrm>
            <a:off x="1521546" y="437741"/>
            <a:ext cx="9107357" cy="5571543"/>
          </a:xfrm>
          <a:prstGeom prst="rect">
            <a:avLst/>
          </a:prstGeom>
        </p:spPr>
      </p:pic>
      <p:pic>
        <p:nvPicPr>
          <p:cNvPr id="3" name="concept of the week">
            <a:hlinkClick r:id="" action="ppaction://media"/>
            <a:extLst>
              <a:ext uri="{FF2B5EF4-FFF2-40B4-BE49-F238E27FC236}">
                <a16:creationId xmlns:a16="http://schemas.microsoft.com/office/drawing/2014/main" id="{3E776D98-2B45-ED30-A3A4-9600378D93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rot="18888131">
            <a:off x="7166870" y="4292004"/>
            <a:ext cx="487363" cy="487363"/>
          </a:xfrm>
          <a:prstGeom prst="rect">
            <a:avLst/>
          </a:prstGeom>
        </p:spPr>
      </p:pic>
    </p:spTree>
    <p:extLst>
      <p:ext uri="{BB962C8B-B14F-4D97-AF65-F5344CB8AC3E}">
        <p14:creationId xmlns:p14="http://schemas.microsoft.com/office/powerpoint/2010/main" val="782019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0213" fill="hold"/>
                                        <p:tgtEl>
                                          <p:spTgt spid="3"/>
                                        </p:tgtEl>
                                      </p:cBhvr>
                                    </p:cmd>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6C62AB38-35DF-46EB-8C85-1957DA0A733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544" b="14144"/>
          <a:stretch/>
        </p:blipFill>
        <p:spPr>
          <a:xfrm>
            <a:off x="20" y="10"/>
            <a:ext cx="12191980" cy="6857990"/>
          </a:xfrm>
          <a:prstGeom prst="rect">
            <a:avLst/>
          </a:prstGeom>
        </p:spPr>
      </p:pic>
      <p:sp>
        <p:nvSpPr>
          <p:cNvPr id="2" name="Title 1">
            <a:extLst>
              <a:ext uri="{FF2B5EF4-FFF2-40B4-BE49-F238E27FC236}">
                <a16:creationId xmlns:a16="http://schemas.microsoft.com/office/drawing/2014/main" id="{6B98A90C-FD94-4DAB-9CCA-0526A0FD5D0B}"/>
              </a:ext>
            </a:extLst>
          </p:cNvPr>
          <p:cNvSpPr>
            <a:spLocks noGrp="1"/>
          </p:cNvSpPr>
          <p:nvPr>
            <p:ph type="title"/>
          </p:nvPr>
        </p:nvSpPr>
        <p:spPr>
          <a:xfrm>
            <a:off x="838200" y="365125"/>
            <a:ext cx="10515600" cy="1325563"/>
          </a:xfrm>
        </p:spPr>
        <p:txBody>
          <a:bodyPr>
            <a:normAutofit/>
          </a:bodyPr>
          <a:lstStyle/>
          <a:p>
            <a:r>
              <a:rPr lang="en-US">
                <a:solidFill>
                  <a:srgbClr val="FFFFFF"/>
                </a:solidFill>
              </a:rPr>
              <a:t>Five Key Concepts</a:t>
            </a:r>
            <a:br>
              <a:rPr lang="en-US">
                <a:solidFill>
                  <a:srgbClr val="FFFFFF"/>
                </a:solidFill>
              </a:rPr>
            </a:br>
            <a:endParaRPr lang="en-NZ">
              <a:solidFill>
                <a:srgbClr val="FFFFFF"/>
              </a:solidFill>
            </a:endParaRPr>
          </a:p>
        </p:txBody>
      </p:sp>
      <p:sp>
        <p:nvSpPr>
          <p:cNvPr id="3" name="Content Placeholder 2">
            <a:extLst>
              <a:ext uri="{FF2B5EF4-FFF2-40B4-BE49-F238E27FC236}">
                <a16:creationId xmlns:a16="http://schemas.microsoft.com/office/drawing/2014/main" id="{FF80AEB0-1AEB-48A8-A79A-4730BB475957}"/>
              </a:ext>
            </a:extLst>
          </p:cNvPr>
          <p:cNvSpPr>
            <a:spLocks noGrp="1"/>
          </p:cNvSpPr>
          <p:nvPr>
            <p:ph idx="1"/>
          </p:nvPr>
        </p:nvSpPr>
        <p:spPr>
          <a:xfrm>
            <a:off x="838200" y="1825625"/>
            <a:ext cx="10515600" cy="4351338"/>
          </a:xfrm>
        </p:spPr>
        <p:txBody>
          <a:bodyPr>
            <a:normAutofit/>
          </a:bodyPr>
          <a:lstStyle/>
          <a:p>
            <a:r>
              <a:rPr lang="en-US" dirty="0">
                <a:solidFill>
                  <a:srgbClr val="FFFFFF"/>
                </a:solidFill>
              </a:rPr>
              <a:t>1. All media messages are ‘constructed.’</a:t>
            </a:r>
          </a:p>
          <a:p>
            <a:r>
              <a:rPr lang="en-US" dirty="0">
                <a:solidFill>
                  <a:srgbClr val="FFFFFF"/>
                </a:solidFill>
              </a:rPr>
              <a:t>2. Media messages are constructed using its own language, style, techniques, codes, conventions, and aesthetics.</a:t>
            </a:r>
          </a:p>
          <a:p>
            <a:r>
              <a:rPr lang="en-US" dirty="0">
                <a:solidFill>
                  <a:srgbClr val="FFFFFF"/>
                </a:solidFill>
              </a:rPr>
              <a:t>3. Each person interprets media messages differently.</a:t>
            </a:r>
          </a:p>
          <a:p>
            <a:r>
              <a:rPr lang="en-US" dirty="0">
                <a:solidFill>
                  <a:srgbClr val="FFFFFF"/>
                </a:solidFill>
              </a:rPr>
              <a:t>4. The media contain ideological and value messages.</a:t>
            </a:r>
          </a:p>
          <a:p>
            <a:r>
              <a:rPr lang="en-US" dirty="0">
                <a:solidFill>
                  <a:srgbClr val="FFFFFF"/>
                </a:solidFill>
              </a:rPr>
              <a:t>5. The media have commercial interests, social interests and political interests </a:t>
            </a:r>
          </a:p>
          <a:p>
            <a:endParaRPr lang="en-NZ" dirty="0">
              <a:solidFill>
                <a:srgbClr val="FFFFFF"/>
              </a:solidFill>
            </a:endParaRPr>
          </a:p>
        </p:txBody>
      </p:sp>
    </p:spTree>
    <p:extLst>
      <p:ext uri="{BB962C8B-B14F-4D97-AF65-F5344CB8AC3E}">
        <p14:creationId xmlns:p14="http://schemas.microsoft.com/office/powerpoint/2010/main" val="39224834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linedrawing&#10;&#10;Description automatically generated">
            <a:extLst>
              <a:ext uri="{FF2B5EF4-FFF2-40B4-BE49-F238E27FC236}">
                <a16:creationId xmlns:a16="http://schemas.microsoft.com/office/drawing/2014/main" id="{A06ED1A9-A3DF-410F-8E5E-A42762E8D73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419" b="4995"/>
          <a:stretch/>
        </p:blipFill>
        <p:spPr>
          <a:xfrm>
            <a:off x="20" y="1"/>
            <a:ext cx="12191980" cy="6857999"/>
          </a:xfrm>
          <a:prstGeom prst="rect">
            <a:avLst/>
          </a:prstGeom>
        </p:spPr>
      </p:pic>
      <p:sp>
        <p:nvSpPr>
          <p:cNvPr id="2" name="Title 1">
            <a:extLst>
              <a:ext uri="{FF2B5EF4-FFF2-40B4-BE49-F238E27FC236}">
                <a16:creationId xmlns:a16="http://schemas.microsoft.com/office/drawing/2014/main" id="{CBD40EFC-EAB2-40C9-BC00-5C1A3B39A0C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To study mass media remember </a:t>
            </a:r>
          </a:p>
        </p:txBody>
      </p:sp>
      <p:sp>
        <p:nvSpPr>
          <p:cNvPr id="3" name="Content Placeholder 2">
            <a:extLst>
              <a:ext uri="{FF2B5EF4-FFF2-40B4-BE49-F238E27FC236}">
                <a16:creationId xmlns:a16="http://schemas.microsoft.com/office/drawing/2014/main" id="{C00CFFA1-31FA-4D58-A64F-D1906C9D4CD5}"/>
              </a:ext>
            </a:extLst>
          </p:cNvPr>
          <p:cNvSpPr>
            <a:spLocks noGrp="1"/>
          </p:cNvSpPr>
          <p:nvPr>
            <p:ph idx="1"/>
          </p:nvPr>
        </p:nvSpPr>
        <p:spPr>
          <a:xfrm>
            <a:off x="1524000" y="4159404"/>
            <a:ext cx="9144000" cy="1717521"/>
          </a:xfrm>
        </p:spPr>
        <p:txBody>
          <a:bodyPr vert="horz" lIns="91440" tIns="45720" rIns="91440" bIns="45720" rtlCol="0">
            <a:normAutofit fontScale="92500" lnSpcReduction="10000"/>
          </a:bodyPr>
          <a:lstStyle/>
          <a:p>
            <a:pPr marL="0" indent="0" algn="ctr">
              <a:buNone/>
            </a:pPr>
            <a:br>
              <a:rPr lang="en-US" sz="2400" dirty="0">
                <a:solidFill>
                  <a:srgbClr val="FFFFFF"/>
                </a:solidFill>
              </a:rPr>
            </a:br>
            <a:r>
              <a:rPr lang="en-US" sz="3600" dirty="0">
                <a:solidFill>
                  <a:srgbClr val="FFFFFF"/>
                </a:solidFill>
              </a:rPr>
              <a:t>Who (says) What (to) Whom (in) what Channel (with) what effect? </a:t>
            </a:r>
          </a:p>
          <a:p>
            <a:pPr marL="0" indent="0" algn="ctr">
              <a:buNone/>
            </a:pPr>
            <a:r>
              <a:rPr lang="en-US" sz="3600" dirty="0">
                <a:solidFill>
                  <a:srgbClr val="FFFFFF"/>
                </a:solidFill>
              </a:rPr>
              <a:t>How do we know it is true? </a:t>
            </a:r>
          </a:p>
        </p:txBody>
      </p:sp>
    </p:spTree>
    <p:extLst>
      <p:ext uri="{BB962C8B-B14F-4D97-AF65-F5344CB8AC3E}">
        <p14:creationId xmlns:p14="http://schemas.microsoft.com/office/powerpoint/2010/main" val="16611727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06600" y="643467"/>
            <a:ext cx="2741246" cy="5163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spcAft>
                <a:spcPts val="600"/>
              </a:spcAft>
              <a:defRPr/>
            </a:pPr>
            <a:r>
              <a:rPr lang="en-US" sz="3800" b="1" dirty="0" err="1">
                <a:solidFill>
                  <a:srgbClr val="E84C22"/>
                </a:solidFill>
                <a:latin typeface="Calibri Light" panose="020F0302020204030204"/>
              </a:rPr>
              <a:t>Waiata</a:t>
            </a:r>
            <a:r>
              <a:rPr lang="en-US" sz="3800" b="1" dirty="0">
                <a:solidFill>
                  <a:srgbClr val="E84C22"/>
                </a:solidFill>
                <a:latin typeface="Calibri Light" panose="020F0302020204030204"/>
              </a:rPr>
              <a:t>  </a:t>
            </a:r>
            <a:r>
              <a:rPr lang="en-US" sz="3800" b="1" dirty="0" err="1">
                <a:solidFill>
                  <a:srgbClr val="E84C22"/>
                </a:solidFill>
                <a:latin typeface="Calibri Light" panose="020F0302020204030204"/>
              </a:rPr>
              <a:t>Purea</a:t>
            </a:r>
            <a:r>
              <a:rPr lang="en-US" sz="3800" b="1" dirty="0">
                <a:solidFill>
                  <a:srgbClr val="E84C22"/>
                </a:solidFill>
                <a:latin typeface="Calibri Light" panose="020F0302020204030204"/>
              </a:rPr>
              <a:t> </a:t>
            </a:r>
            <a:r>
              <a:rPr lang="en-US" sz="3800" b="1" dirty="0" err="1">
                <a:solidFill>
                  <a:srgbClr val="E84C22"/>
                </a:solidFill>
                <a:latin typeface="Calibri Light" panose="020F0302020204030204"/>
              </a:rPr>
              <a:t>nei</a:t>
            </a:r>
            <a:endParaRPr lang="en-US" sz="3800" b="1" dirty="0">
              <a:solidFill>
                <a:srgbClr val="E84C22"/>
              </a:solidFill>
              <a:latin typeface="Calibri Light" panose="020F0302020204030204"/>
            </a:endParaRPr>
          </a:p>
        </p:txBody>
      </p:sp>
      <p:sp>
        <p:nvSpPr>
          <p:cNvPr id="5" name="Subtitle 2"/>
          <p:cNvSpPr>
            <a:spLocks noGrp="1"/>
          </p:cNvSpPr>
          <p:nvPr>
            <p:ph sz="quarter" idx="13"/>
          </p:nvPr>
        </p:nvSpPr>
        <p:spPr>
          <a:xfrm>
            <a:off x="4511825" y="643469"/>
            <a:ext cx="5673570" cy="5163363"/>
          </a:xfrm>
        </p:spPr>
        <p:txBody>
          <a:bodyPr vert="horz" lIns="91440" tIns="45720" rIns="91440" bIns="45720" rtlCol="0" anchor="ctr">
            <a:normAutofit/>
          </a:bodyPr>
          <a:lstStyle/>
          <a:p>
            <a:pPr marL="557213" indent="-228600" defTabSz="914400">
              <a:spcBef>
                <a:spcPts val="0"/>
              </a:spcBef>
              <a:spcAft>
                <a:spcPts val="600"/>
              </a:spcAft>
            </a:pPr>
            <a:r>
              <a:rPr lang="en-US" sz="2400" dirty="0" err="1">
                <a:latin typeface="Arial" panose="020B0604020202020204" pitchFamily="34" charset="0"/>
                <a:cs typeface="Arial" panose="020B0604020202020204" pitchFamily="34" charset="0"/>
              </a:rPr>
              <a:t>Purea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nei</a:t>
            </a:r>
            <a:r>
              <a:rPr lang="en-US" sz="2400" dirty="0">
                <a:latin typeface="Arial" panose="020B0604020202020204" pitchFamily="34" charset="0"/>
                <a:cs typeface="Arial" panose="020B0604020202020204" pitchFamily="34" charset="0"/>
              </a:rPr>
              <a:t>, e te </a:t>
            </a:r>
            <a:r>
              <a:rPr lang="en-US" sz="2400" dirty="0" err="1">
                <a:latin typeface="Arial" panose="020B0604020202020204" pitchFamily="34" charset="0"/>
                <a:cs typeface="Arial" panose="020B0604020202020204" pitchFamily="34" charset="0"/>
              </a:rPr>
              <a:t>hau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Horoia</a:t>
            </a:r>
            <a:r>
              <a:rPr lang="en-US" sz="2400" dirty="0">
                <a:latin typeface="Arial" panose="020B0604020202020204" pitchFamily="34" charset="0"/>
                <a:cs typeface="Arial" panose="020B0604020202020204" pitchFamily="34" charset="0"/>
              </a:rPr>
              <a:t>, e te </a:t>
            </a:r>
            <a:r>
              <a:rPr lang="en-US" sz="2400" dirty="0" err="1">
                <a:latin typeface="Arial" panose="020B0604020202020204" pitchFamily="34" charset="0"/>
                <a:cs typeface="Arial" panose="020B0604020202020204" pitchFamily="34" charset="0"/>
              </a:rPr>
              <a:t>ua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Whitiwhitia</a:t>
            </a:r>
            <a:r>
              <a:rPr lang="en-US" sz="2400" dirty="0">
                <a:latin typeface="Arial" panose="020B0604020202020204" pitchFamily="34" charset="0"/>
                <a:cs typeface="Arial" panose="020B0604020202020204" pitchFamily="34" charset="0"/>
              </a:rPr>
              <a:t>, e te ra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Mahea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poraruraru</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Makere ana,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here</a:t>
            </a:r>
          </a:p>
          <a:p>
            <a:pPr marL="328613" indent="0" defTabSz="914400">
              <a:spcBef>
                <a:spcPts val="0"/>
              </a:spcBef>
              <a:spcAft>
                <a:spcPts val="600"/>
              </a:spcAft>
              <a:buNone/>
            </a:pPr>
            <a:endParaRPr lang="en-US" sz="2400" dirty="0">
              <a:latin typeface="Arial" panose="020B0604020202020204" pitchFamily="34" charset="0"/>
              <a:cs typeface="Arial" panose="020B0604020202020204" pitchFamily="34" charset="0"/>
            </a:endParaRPr>
          </a:p>
          <a:p>
            <a:pPr marL="557213" indent="-228600" defTabSz="914400">
              <a:spcBef>
                <a:spcPts val="0"/>
              </a:spcBef>
              <a:spcAft>
                <a:spcPts val="600"/>
              </a:spcAft>
            </a:pPr>
            <a:r>
              <a:rPr lang="en-US" sz="2400" dirty="0">
                <a:latin typeface="Arial" panose="020B0604020202020204" pitchFamily="34" charset="0"/>
                <a:cs typeface="Arial" panose="020B0604020202020204" pitchFamily="34" charset="0"/>
              </a:rPr>
              <a:t>E </a:t>
            </a:r>
            <a:r>
              <a:rPr lang="en-US" sz="2400" dirty="0" err="1">
                <a:latin typeface="Arial" panose="020B0604020202020204" pitchFamily="34" charset="0"/>
                <a:cs typeface="Arial" panose="020B0604020202020204" pitchFamily="34" charset="0"/>
              </a:rPr>
              <a:t>rere</a:t>
            </a:r>
            <a:r>
              <a:rPr lang="en-US" sz="2400" dirty="0">
                <a:latin typeface="Arial" panose="020B0604020202020204" pitchFamily="34" charset="0"/>
                <a:cs typeface="Arial" panose="020B0604020202020204" pitchFamily="34" charset="0"/>
              </a:rPr>
              <a:t>, wairua, e </a:t>
            </a:r>
            <a:r>
              <a:rPr lang="en-US" sz="2400" dirty="0" err="1">
                <a:latin typeface="Arial" panose="020B0604020202020204" pitchFamily="34" charset="0"/>
                <a:cs typeface="Arial" panose="020B0604020202020204" pitchFamily="34" charset="0"/>
              </a:rPr>
              <a:t>rere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ao</a:t>
            </a:r>
            <a:r>
              <a:rPr lang="en-US" sz="2400" dirty="0">
                <a:latin typeface="Arial" panose="020B0604020202020204" pitchFamily="34" charset="0"/>
                <a:cs typeface="Arial" panose="020B0604020202020204" pitchFamily="34" charset="0"/>
              </a:rPr>
              <a:t>, o te </a:t>
            </a:r>
            <a:r>
              <a:rPr lang="en-US" sz="2400" dirty="0" err="1">
                <a:latin typeface="Arial" panose="020B0604020202020204" pitchFamily="34" charset="0"/>
                <a:cs typeface="Arial" panose="020B0604020202020204" pitchFamily="34" charset="0"/>
              </a:rPr>
              <a:t>rangi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Whitiwhitia</a:t>
            </a:r>
            <a:r>
              <a:rPr lang="en-US" sz="2400" dirty="0">
                <a:latin typeface="Arial" panose="020B0604020202020204" pitchFamily="34" charset="0"/>
                <a:cs typeface="Arial" panose="020B0604020202020204" pitchFamily="34" charset="0"/>
              </a:rPr>
              <a:t>, e te ra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Mahea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poraruraru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Makere ana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here (x2)</a:t>
            </a:r>
          </a:p>
        </p:txBody>
      </p:sp>
      <p:pic>
        <p:nvPicPr>
          <p:cNvPr id="6" name="Online Media 5" title="Purea Nei">
            <a:hlinkClick r:id="" action="ppaction://media"/>
            <a:extLst>
              <a:ext uri="{FF2B5EF4-FFF2-40B4-BE49-F238E27FC236}">
                <a16:creationId xmlns:a16="http://schemas.microsoft.com/office/drawing/2014/main" id="{F56A09FE-1473-EC6C-AC22-0969202EE741}"/>
              </a:ext>
            </a:extLst>
          </p:cNvPr>
          <p:cNvPicPr>
            <a:picLocks noRot="1" noChangeAspect="1"/>
          </p:cNvPicPr>
          <p:nvPr>
            <a:videoFile r:link="rId1"/>
          </p:nvPr>
        </p:nvPicPr>
        <p:blipFill>
          <a:blip r:embed="rId4"/>
          <a:stretch>
            <a:fillRect/>
          </a:stretch>
        </p:blipFill>
        <p:spPr>
          <a:xfrm>
            <a:off x="1971825" y="4941168"/>
            <a:ext cx="2540000" cy="1435100"/>
          </a:xfrm>
          <a:prstGeom prst="rect">
            <a:avLst/>
          </a:prstGeom>
        </p:spPr>
      </p:pic>
    </p:spTree>
    <p:extLst>
      <p:ext uri="{BB962C8B-B14F-4D97-AF65-F5344CB8AC3E}">
        <p14:creationId xmlns:p14="http://schemas.microsoft.com/office/powerpoint/2010/main" val="21555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solidFill>
                <a:prstClr val="white"/>
              </a:solidFill>
              <a:latin typeface="Tw Cen MT" panose="020B0602020104020603"/>
            </a:endParaRPr>
          </a:p>
        </p:txBody>
      </p:sp>
      <p:sp>
        <p:nvSpPr>
          <p:cNvPr id="18"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solidFill>
                <a:prstClr val="white"/>
              </a:solidFill>
              <a:latin typeface="Tw Cen MT" panose="020B0602020104020603"/>
            </a:endParaRPr>
          </a:p>
        </p:txBody>
      </p:sp>
      <p:cxnSp>
        <p:nvCxnSpPr>
          <p:cNvPr id="20" name="Straight Connector 19">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14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anose="020B0602020104020603"/>
            </a:endParaRPr>
          </a:p>
        </p:txBody>
      </p:sp>
      <p:pic>
        <p:nvPicPr>
          <p:cNvPr id="5" name="Picture 4" descr="Hourglass and a calendar">
            <a:extLst>
              <a:ext uri="{FF2B5EF4-FFF2-40B4-BE49-F238E27FC236}">
                <a16:creationId xmlns:a16="http://schemas.microsoft.com/office/drawing/2014/main" id="{DB75B5FD-1D92-91DE-30F8-EBD30EDFEF14}"/>
              </a:ext>
            </a:extLst>
          </p:cNvPr>
          <p:cNvPicPr>
            <a:picLocks noChangeAspect="1"/>
          </p:cNvPicPr>
          <p:nvPr/>
        </p:nvPicPr>
        <p:blipFill rotWithShape="1">
          <a:blip r:embed="rId2">
            <a:alphaModFix amt="45000"/>
          </a:blip>
          <a:srcRect l="10689" r="2" b="2"/>
          <a:stretch/>
        </p:blipFill>
        <p:spPr>
          <a:xfrm>
            <a:off x="1524020" y="-1"/>
            <a:ext cx="9141694" cy="6858000"/>
          </a:xfrm>
          <a:prstGeom prst="rect">
            <a:avLst/>
          </a:prstGeom>
        </p:spPr>
      </p:pic>
      <p:sp>
        <p:nvSpPr>
          <p:cNvPr id="2" name="Title 1">
            <a:extLst>
              <a:ext uri="{FF2B5EF4-FFF2-40B4-BE49-F238E27FC236}">
                <a16:creationId xmlns:a16="http://schemas.microsoft.com/office/drawing/2014/main" id="{A6338E2A-402F-2F17-F372-A9AD33830082}"/>
              </a:ext>
            </a:extLst>
          </p:cNvPr>
          <p:cNvSpPr>
            <a:spLocks noGrp="1"/>
          </p:cNvSpPr>
          <p:nvPr>
            <p:ph type="title"/>
          </p:nvPr>
        </p:nvSpPr>
        <p:spPr>
          <a:xfrm>
            <a:off x="2006601" y="643467"/>
            <a:ext cx="5373505" cy="5571066"/>
          </a:xfrm>
        </p:spPr>
        <p:txBody>
          <a:bodyPr vert="horz" lIns="91440" tIns="45720" rIns="91440" bIns="45720" rtlCol="0" anchor="ctr">
            <a:normAutofit/>
          </a:bodyPr>
          <a:lstStyle/>
          <a:p>
            <a:pPr algn="r"/>
            <a:r>
              <a:rPr lang="en-US" sz="5700" spc="200">
                <a:solidFill>
                  <a:schemeClr val="tx1"/>
                </a:solidFill>
              </a:rPr>
              <a:t>Recap from last week </a:t>
            </a:r>
          </a:p>
        </p:txBody>
      </p:sp>
      <p:cxnSp>
        <p:nvCxnSpPr>
          <p:cNvPr id="24" name="Straight Connector 2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8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2222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3798-67F2-471A-BF64-C68D6AC158DE}"/>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Poll: media and the news</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6238C39B-B333-4338-BC52-7BCEDB42C029}"/>
              </a:ext>
            </a:extLst>
          </p:cNvPr>
          <p:cNvPicPr>
            <a:picLocks noChangeAspect="1"/>
          </p:cNvPicPr>
          <p:nvPr/>
        </p:nvPicPr>
        <p:blipFill rotWithShape="1">
          <a:blip r:embed="rId2"/>
          <a:srcRect l="4906" r="490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02405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60C16195-E4F5-4A81-BE40-507610C91F3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4AA4F251-A99B-4C50-A1D8-368159221514}"/>
              </a:ext>
            </a:extLst>
          </p:cNvPr>
          <p:cNvSpPr>
            <a:spLocks noGrp="1"/>
          </p:cNvSpPr>
          <p:nvPr>
            <p:ph type="title"/>
          </p:nvPr>
        </p:nvSpPr>
        <p:spPr>
          <a:xfrm>
            <a:off x="838200" y="365125"/>
            <a:ext cx="10515600" cy="1325563"/>
          </a:xfrm>
        </p:spPr>
        <p:txBody>
          <a:bodyPr>
            <a:normAutofit/>
          </a:bodyPr>
          <a:lstStyle/>
          <a:p>
            <a:r>
              <a:rPr lang="en-NZ">
                <a:solidFill>
                  <a:srgbClr val="FFFFFF"/>
                </a:solidFill>
              </a:rPr>
              <a:t>What is technology </a:t>
            </a:r>
          </a:p>
        </p:txBody>
      </p:sp>
      <p:sp>
        <p:nvSpPr>
          <p:cNvPr id="3" name="Content Placeholder 2">
            <a:extLst>
              <a:ext uri="{FF2B5EF4-FFF2-40B4-BE49-F238E27FC236}">
                <a16:creationId xmlns:a16="http://schemas.microsoft.com/office/drawing/2014/main" id="{2453BD61-B360-4D0A-916B-E159917A9BE2}"/>
              </a:ext>
            </a:extLst>
          </p:cNvPr>
          <p:cNvSpPr>
            <a:spLocks noGrp="1"/>
          </p:cNvSpPr>
          <p:nvPr>
            <p:ph idx="1"/>
          </p:nvPr>
        </p:nvSpPr>
        <p:spPr>
          <a:xfrm>
            <a:off x="342901" y="1514475"/>
            <a:ext cx="11515724" cy="4662488"/>
          </a:xfrm>
        </p:spPr>
        <p:txBody>
          <a:bodyPr>
            <a:normAutofit fontScale="92500" lnSpcReduction="20000"/>
          </a:bodyPr>
          <a:lstStyle/>
          <a:p>
            <a:pPr algn="ctr"/>
            <a:r>
              <a:rPr lang="en-NZ" dirty="0">
                <a:solidFill>
                  <a:srgbClr val="FFFFFF"/>
                </a:solidFill>
              </a:rPr>
              <a:t>Technologies are means to ends. </a:t>
            </a:r>
          </a:p>
          <a:p>
            <a:pPr algn="ctr"/>
            <a:r>
              <a:rPr lang="en-NZ" dirty="0">
                <a:solidFill>
                  <a:srgbClr val="FFFFFF"/>
                </a:solidFill>
              </a:rPr>
              <a:t>They perform various functions </a:t>
            </a:r>
          </a:p>
          <a:p>
            <a:pPr algn="ctr"/>
            <a:r>
              <a:rPr lang="en-NZ" dirty="0">
                <a:solidFill>
                  <a:srgbClr val="FFFFFF"/>
                </a:solidFill>
              </a:rPr>
              <a:t>Technology can be objects, activities, and knowledges </a:t>
            </a:r>
          </a:p>
          <a:p>
            <a:pPr algn="ctr"/>
            <a:r>
              <a:rPr lang="en-NZ" i="1" dirty="0">
                <a:solidFill>
                  <a:srgbClr val="FFFFFF"/>
                </a:solidFill>
              </a:rPr>
              <a:t>A tool is useless unless you know how to use it.</a:t>
            </a:r>
          </a:p>
          <a:p>
            <a:pPr algn="ctr"/>
            <a:endParaRPr lang="en-NZ" dirty="0">
              <a:solidFill>
                <a:srgbClr val="FFFFFF"/>
              </a:solidFill>
            </a:endParaRPr>
          </a:p>
          <a:p>
            <a:pPr algn="ctr"/>
            <a:r>
              <a:rPr lang="en-NZ" dirty="0">
                <a:solidFill>
                  <a:srgbClr val="FFFFFF"/>
                </a:solidFill>
              </a:rPr>
              <a:t>Technologies reflect ideology </a:t>
            </a:r>
          </a:p>
          <a:p>
            <a:pPr algn="ctr"/>
            <a:r>
              <a:rPr lang="en-NZ" dirty="0">
                <a:solidFill>
                  <a:srgbClr val="FFFFFF"/>
                </a:solidFill>
              </a:rPr>
              <a:t>Technologies have unanticipated consequences</a:t>
            </a:r>
          </a:p>
          <a:p>
            <a:pPr algn="ctr"/>
            <a:r>
              <a:rPr lang="en-NZ" dirty="0">
                <a:solidFill>
                  <a:srgbClr val="FFFFFF"/>
                </a:solidFill>
              </a:rPr>
              <a:t>Technologies interact with the social </a:t>
            </a:r>
          </a:p>
          <a:p>
            <a:pPr algn="ctr"/>
            <a:r>
              <a:rPr lang="en-NZ" dirty="0">
                <a:solidFill>
                  <a:srgbClr val="FFFFFF"/>
                </a:solidFill>
              </a:rPr>
              <a:t>The social interacts with the technological</a:t>
            </a:r>
          </a:p>
          <a:p>
            <a:pPr algn="ctr"/>
            <a:r>
              <a:rPr lang="en-NZ" dirty="0">
                <a:solidFill>
                  <a:srgbClr val="FFFFFF"/>
                </a:solidFill>
              </a:rPr>
              <a:t>Technologies are not neutral </a:t>
            </a:r>
          </a:p>
          <a:p>
            <a:pPr algn="ctr"/>
            <a:r>
              <a:rPr lang="en-NZ" dirty="0">
                <a:solidFill>
                  <a:srgbClr val="FFFFFF"/>
                </a:solidFill>
              </a:rPr>
              <a:t>Technologies contain bias  </a:t>
            </a:r>
          </a:p>
          <a:p>
            <a:pPr algn="ctr"/>
            <a:endParaRPr lang="en-NZ" sz="2200" dirty="0">
              <a:solidFill>
                <a:srgbClr val="FFFFFF"/>
              </a:solidFill>
            </a:endParaRPr>
          </a:p>
        </p:txBody>
      </p:sp>
    </p:spTree>
    <p:extLst>
      <p:ext uri="{BB962C8B-B14F-4D97-AF65-F5344CB8AC3E}">
        <p14:creationId xmlns:p14="http://schemas.microsoft.com/office/powerpoint/2010/main" val="1400479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B2973-D56C-4F55-ADB4-849D6DA1DCF9}"/>
              </a:ext>
            </a:extLst>
          </p:cNvPr>
          <p:cNvSpPr>
            <a:spLocks noGrp="1"/>
          </p:cNvSpPr>
          <p:nvPr>
            <p:ph type="title"/>
          </p:nvPr>
        </p:nvSpPr>
        <p:spPr>
          <a:xfrm>
            <a:off x="466722" y="586855"/>
            <a:ext cx="3201366" cy="3387497"/>
          </a:xfrm>
        </p:spPr>
        <p:txBody>
          <a:bodyPr anchor="b">
            <a:normAutofit/>
          </a:bodyPr>
          <a:lstStyle/>
          <a:p>
            <a:pPr algn="r"/>
            <a:r>
              <a:rPr lang="en-NZ" sz="4000">
                <a:solidFill>
                  <a:srgbClr val="FFFFFF"/>
                </a:solidFill>
              </a:rPr>
              <a:t>Racist bridges</a:t>
            </a:r>
          </a:p>
        </p:txBody>
      </p:sp>
      <p:sp>
        <p:nvSpPr>
          <p:cNvPr id="3" name="Content Placeholder 2">
            <a:extLst>
              <a:ext uri="{FF2B5EF4-FFF2-40B4-BE49-F238E27FC236}">
                <a16:creationId xmlns:a16="http://schemas.microsoft.com/office/drawing/2014/main" id="{4BF6C8AA-904B-4C84-BAE8-92905F185BD2}"/>
              </a:ext>
            </a:extLst>
          </p:cNvPr>
          <p:cNvSpPr>
            <a:spLocks noGrp="1"/>
          </p:cNvSpPr>
          <p:nvPr>
            <p:ph idx="1"/>
          </p:nvPr>
        </p:nvSpPr>
        <p:spPr>
          <a:xfrm>
            <a:off x="4107392" y="285750"/>
            <a:ext cx="8008408" cy="6744970"/>
          </a:xfrm>
        </p:spPr>
        <p:txBody>
          <a:bodyPr anchor="ctr">
            <a:normAutofit lnSpcReduction="10000"/>
          </a:bodyPr>
          <a:lstStyle/>
          <a:p>
            <a:r>
              <a:rPr lang="en-NZ" sz="2200" b="1" dirty="0"/>
              <a:t>Can a physical structure be racist? </a:t>
            </a:r>
          </a:p>
          <a:p>
            <a:r>
              <a:rPr lang="en-NZ" sz="2200" dirty="0"/>
              <a:t>Robert Moses was the designer of Jones Beach State Park in New York . </a:t>
            </a:r>
          </a:p>
          <a:p>
            <a:r>
              <a:rPr lang="en-NZ" sz="2200" dirty="0"/>
              <a:t>Moses harnessed the power of design to keep Jones Beach segregated. a “whites only” public beach.</a:t>
            </a:r>
          </a:p>
          <a:p>
            <a:r>
              <a:rPr lang="en-NZ" sz="2200" dirty="0"/>
              <a:t>Using his position as the Chairman of the Long Island State Park Commission, he demanded that bridges along the parkways (accesses points) that led to Jones Beach be built unusually low. </a:t>
            </a:r>
          </a:p>
          <a:p>
            <a:r>
              <a:rPr lang="en-NZ" sz="2200" dirty="0"/>
              <a:t>These low bridges were not an oversight, but rather a concrete example of Moses’s racist agenda. </a:t>
            </a:r>
          </a:p>
          <a:p>
            <a:r>
              <a:rPr lang="en-NZ" sz="2200" dirty="0"/>
              <a:t>The bridges barred </a:t>
            </a:r>
            <a:r>
              <a:rPr lang="en-NZ" sz="2200" b="1" dirty="0"/>
              <a:t>public buses </a:t>
            </a:r>
            <a:r>
              <a:rPr lang="en-NZ" sz="2200" dirty="0"/>
              <a:t>from accessing the beachfronts, making Jones Beach only reachable by car — an ownership demographic that unsurprisingly skewed largely toward white middle- and upper-class people. </a:t>
            </a:r>
          </a:p>
          <a:p>
            <a:r>
              <a:rPr lang="en-NZ" sz="2200" dirty="0"/>
              <a:t>A municipal bus is typically nine feet, eleven inches (3.02 meters</a:t>
            </a:r>
          </a:p>
          <a:p>
            <a:r>
              <a:rPr lang="en-NZ" sz="2200" dirty="0"/>
              <a:t>Moses built his bridges nine feet high (2.74meters)</a:t>
            </a:r>
          </a:p>
          <a:p>
            <a:r>
              <a:rPr lang="en-NZ" sz="2200" dirty="0"/>
              <a:t>Discrimination by design</a:t>
            </a:r>
          </a:p>
          <a:p>
            <a:r>
              <a:rPr lang="en-NZ" sz="2200" dirty="0"/>
              <a:t>Contemporary technologies are also open to having bias built in. </a:t>
            </a:r>
          </a:p>
          <a:p>
            <a:r>
              <a:rPr lang="en-NZ" sz="2200" dirty="0"/>
              <a:t>Watch (</a:t>
            </a:r>
            <a:r>
              <a:rPr lang="en-NZ" sz="2400" b="1" dirty="0">
                <a:hlinkClick r:id="rId2"/>
              </a:rPr>
              <a:t>Are We Automating Racism? 5mins</a:t>
            </a:r>
            <a:r>
              <a:rPr lang="en-NZ" sz="2400" b="1" dirty="0"/>
              <a:t>). </a:t>
            </a:r>
            <a:r>
              <a:rPr lang="en-NZ" sz="2200" dirty="0"/>
              <a:t> </a:t>
            </a:r>
          </a:p>
          <a:p>
            <a:endParaRPr lang="en-NZ" sz="2200" dirty="0"/>
          </a:p>
        </p:txBody>
      </p:sp>
      <p:pic>
        <p:nvPicPr>
          <p:cNvPr id="5" name="Picture 4">
            <a:extLst>
              <a:ext uri="{FF2B5EF4-FFF2-40B4-BE49-F238E27FC236}">
                <a16:creationId xmlns:a16="http://schemas.microsoft.com/office/drawing/2014/main" id="{5502C559-1906-47CC-B9E3-E72670124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30418"/>
            <a:ext cx="4036636" cy="3004437"/>
          </a:xfrm>
          <a:prstGeom prst="rect">
            <a:avLst/>
          </a:prstGeom>
        </p:spPr>
      </p:pic>
      <p:grpSp>
        <p:nvGrpSpPr>
          <p:cNvPr id="27" name="Group 26">
            <a:extLst>
              <a:ext uri="{FF2B5EF4-FFF2-40B4-BE49-F238E27FC236}">
                <a16:creationId xmlns:a16="http://schemas.microsoft.com/office/drawing/2014/main" id="{00DCCE32-668D-4889-AC34-7B4C9259C051}"/>
              </a:ext>
            </a:extLst>
          </p:cNvPr>
          <p:cNvGrpSpPr/>
          <p:nvPr/>
        </p:nvGrpSpPr>
        <p:grpSpPr>
          <a:xfrm>
            <a:off x="1235377" y="586850"/>
            <a:ext cx="2160855" cy="1215832"/>
            <a:chOff x="1235377" y="586850"/>
            <a:chExt cx="2160855" cy="1215832"/>
          </a:xfrm>
        </p:grpSpPr>
        <p:cxnSp>
          <p:nvCxnSpPr>
            <p:cNvPr id="13" name="Straight Arrow Connector 12">
              <a:extLst>
                <a:ext uri="{FF2B5EF4-FFF2-40B4-BE49-F238E27FC236}">
                  <a16:creationId xmlns:a16="http://schemas.microsoft.com/office/drawing/2014/main" id="{294EDD82-BD8E-4872-A11A-AECC794E27AD}"/>
                </a:ext>
              </a:extLst>
            </p:cNvPr>
            <p:cNvCxnSpPr>
              <a:cxnSpLocks/>
            </p:cNvCxnSpPr>
            <p:nvPr/>
          </p:nvCxnSpPr>
          <p:spPr>
            <a:xfrm>
              <a:off x="1235377" y="699305"/>
              <a:ext cx="0" cy="1103377"/>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3CCE32-B668-4F2D-A2A1-6417D591E17F}"/>
                </a:ext>
              </a:extLst>
            </p:cNvPr>
            <p:cNvSpPr txBox="1"/>
            <p:nvPr/>
          </p:nvSpPr>
          <p:spPr>
            <a:xfrm>
              <a:off x="1238417" y="586850"/>
              <a:ext cx="2157815" cy="461665"/>
            </a:xfrm>
            <a:prstGeom prst="rect">
              <a:avLst/>
            </a:prstGeom>
            <a:noFill/>
          </p:spPr>
          <p:txBody>
            <a:bodyPr wrap="square">
              <a:spAutoFit/>
            </a:bodyPr>
            <a:lstStyle/>
            <a:p>
              <a:r>
                <a:rPr lang="en-NZ" sz="2400" b="1" dirty="0">
                  <a:solidFill>
                    <a:srgbClr val="FF0000"/>
                  </a:solidFill>
                </a:rPr>
                <a:t>2.74meters </a:t>
              </a:r>
            </a:p>
          </p:txBody>
        </p:sp>
      </p:grpSp>
      <p:pic>
        <p:nvPicPr>
          <p:cNvPr id="22" name="Picture 21">
            <a:extLst>
              <a:ext uri="{FF2B5EF4-FFF2-40B4-BE49-F238E27FC236}">
                <a16:creationId xmlns:a16="http://schemas.microsoft.com/office/drawing/2014/main" id="{3317B6E6-24F8-4D90-90B3-20659AA2E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26" y="4457512"/>
            <a:ext cx="3668088" cy="1813633"/>
          </a:xfrm>
          <a:prstGeom prst="rect">
            <a:avLst/>
          </a:prstGeom>
        </p:spPr>
      </p:pic>
      <p:grpSp>
        <p:nvGrpSpPr>
          <p:cNvPr id="28" name="Group 27">
            <a:extLst>
              <a:ext uri="{FF2B5EF4-FFF2-40B4-BE49-F238E27FC236}">
                <a16:creationId xmlns:a16="http://schemas.microsoft.com/office/drawing/2014/main" id="{30CFD634-E4D9-404C-90F0-76C83734F7C3}"/>
              </a:ext>
            </a:extLst>
          </p:cNvPr>
          <p:cNvGrpSpPr/>
          <p:nvPr/>
        </p:nvGrpSpPr>
        <p:grpSpPr>
          <a:xfrm>
            <a:off x="175209" y="4602514"/>
            <a:ext cx="2275028" cy="2153016"/>
            <a:chOff x="175209" y="4602514"/>
            <a:chExt cx="2275028" cy="2153016"/>
          </a:xfrm>
        </p:grpSpPr>
        <p:cxnSp>
          <p:nvCxnSpPr>
            <p:cNvPr id="23" name="Straight Arrow Connector 22">
              <a:extLst>
                <a:ext uri="{FF2B5EF4-FFF2-40B4-BE49-F238E27FC236}">
                  <a16:creationId xmlns:a16="http://schemas.microsoft.com/office/drawing/2014/main" id="{38574D9B-27DD-458D-A3DE-972220FFDF00}"/>
                </a:ext>
              </a:extLst>
            </p:cNvPr>
            <p:cNvCxnSpPr>
              <a:cxnSpLocks/>
            </p:cNvCxnSpPr>
            <p:nvPr/>
          </p:nvCxnSpPr>
          <p:spPr>
            <a:xfrm>
              <a:off x="175209" y="4602514"/>
              <a:ext cx="0" cy="1668631"/>
            </a:xfrm>
            <a:prstGeom prst="straightConnector1">
              <a:avLst/>
            </a:prstGeom>
            <a:ln w="76200">
              <a:headEnd type="triangle"/>
              <a:tailEnd type="triangle"/>
            </a:ln>
          </p:spPr>
          <p:style>
            <a:lnRef idx="3">
              <a:schemeClr val="accent5"/>
            </a:lnRef>
            <a:fillRef idx="0">
              <a:schemeClr val="accent5"/>
            </a:fillRef>
            <a:effectRef idx="2">
              <a:schemeClr val="accent5"/>
            </a:effectRef>
            <a:fontRef idx="minor">
              <a:schemeClr val="tx1"/>
            </a:fontRef>
          </p:style>
        </p:cxnSp>
        <p:sp>
          <p:nvSpPr>
            <p:cNvPr id="26" name="TextBox 25">
              <a:extLst>
                <a:ext uri="{FF2B5EF4-FFF2-40B4-BE49-F238E27FC236}">
                  <a16:creationId xmlns:a16="http://schemas.microsoft.com/office/drawing/2014/main" id="{552E092F-19BF-43DD-AFE0-C8E3BDF2D908}"/>
                </a:ext>
              </a:extLst>
            </p:cNvPr>
            <p:cNvSpPr txBox="1"/>
            <p:nvPr/>
          </p:nvSpPr>
          <p:spPr>
            <a:xfrm>
              <a:off x="258077" y="6293865"/>
              <a:ext cx="2192160" cy="461665"/>
            </a:xfrm>
            <a:prstGeom prst="rect">
              <a:avLst/>
            </a:prstGeom>
            <a:noFill/>
          </p:spPr>
          <p:txBody>
            <a:bodyPr wrap="square">
              <a:spAutoFit/>
            </a:bodyPr>
            <a:lstStyle/>
            <a:p>
              <a:r>
                <a:rPr lang="en-NZ" sz="2400" b="1" dirty="0">
                  <a:solidFill>
                    <a:srgbClr val="FF0000"/>
                  </a:solidFill>
                </a:rPr>
                <a:t>3.02 meters</a:t>
              </a:r>
            </a:p>
          </p:txBody>
        </p:sp>
      </p:grpSp>
    </p:spTree>
    <p:extLst>
      <p:ext uri="{BB962C8B-B14F-4D97-AF65-F5344CB8AC3E}">
        <p14:creationId xmlns:p14="http://schemas.microsoft.com/office/powerpoint/2010/main" val="168823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BADA-4D8C-47D1-AA76-A6C220888DAB}"/>
              </a:ext>
            </a:extLst>
          </p:cNvPr>
          <p:cNvSpPr>
            <a:spLocks noGrp="1"/>
          </p:cNvSpPr>
          <p:nvPr>
            <p:ph type="title"/>
          </p:nvPr>
        </p:nvSpPr>
        <p:spPr>
          <a:xfrm>
            <a:off x="5346737" y="480906"/>
            <a:ext cx="6387102" cy="1325563"/>
          </a:xfrm>
        </p:spPr>
        <p:txBody>
          <a:bodyPr>
            <a:normAutofit/>
          </a:bodyPr>
          <a:lstStyle/>
          <a:p>
            <a:r>
              <a:rPr lang="en-NZ" dirty="0"/>
              <a:t>Technology and social change </a:t>
            </a:r>
          </a:p>
        </p:txBody>
      </p:sp>
      <p:sp>
        <p:nvSpPr>
          <p:cNvPr id="21" name="Freeform: Shape 2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6" descr="Social Network">
            <a:extLst>
              <a:ext uri="{FF2B5EF4-FFF2-40B4-BE49-F238E27FC236}">
                <a16:creationId xmlns:a16="http://schemas.microsoft.com/office/drawing/2014/main" id="{147EB7F0-DF67-43C6-9D4E-9DF5BA917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67" y="251460"/>
            <a:ext cx="2578608" cy="2578608"/>
          </a:xfrm>
          <a:prstGeom prst="rect">
            <a:avLst/>
          </a:prstGeom>
        </p:spPr>
      </p:pic>
      <p:sp>
        <p:nvSpPr>
          <p:cNvPr id="25" name="Freeform: Shape 2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oaster, kitchen appliance, appliance&#10;&#10;Description automatically generated">
            <a:extLst>
              <a:ext uri="{FF2B5EF4-FFF2-40B4-BE49-F238E27FC236}">
                <a16:creationId xmlns:a16="http://schemas.microsoft.com/office/drawing/2014/main" id="{1191F576-DE8F-49EC-B8B9-ECFFDCB3A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13" y="4731276"/>
            <a:ext cx="2272473" cy="1920240"/>
          </a:xfrm>
          <a:prstGeom prst="rect">
            <a:avLst/>
          </a:prstGeom>
        </p:spPr>
      </p:pic>
      <p:sp>
        <p:nvSpPr>
          <p:cNvPr id="3" name="Content Placeholder 2">
            <a:extLst>
              <a:ext uri="{FF2B5EF4-FFF2-40B4-BE49-F238E27FC236}">
                <a16:creationId xmlns:a16="http://schemas.microsoft.com/office/drawing/2014/main" id="{D927F414-7D3F-469D-BF8F-8E9226077567}"/>
              </a:ext>
            </a:extLst>
          </p:cNvPr>
          <p:cNvSpPr>
            <a:spLocks noGrp="1"/>
          </p:cNvSpPr>
          <p:nvPr>
            <p:ph idx="1"/>
          </p:nvPr>
        </p:nvSpPr>
        <p:spPr>
          <a:xfrm>
            <a:off x="4191001" y="2305050"/>
            <a:ext cx="7800974" cy="4179868"/>
          </a:xfrm>
        </p:spPr>
        <p:txBody>
          <a:bodyPr anchor="t">
            <a:normAutofit/>
          </a:bodyPr>
          <a:lstStyle/>
          <a:p>
            <a:r>
              <a:rPr lang="en-NZ" sz="2400" dirty="0"/>
              <a:t>Changes in technology are linked to changes in society. </a:t>
            </a:r>
          </a:p>
          <a:p>
            <a:r>
              <a:rPr lang="en-NZ" sz="2400" dirty="0"/>
              <a:t>Does technology determine society (e.g. industrial society)</a:t>
            </a:r>
          </a:p>
          <a:p>
            <a:r>
              <a:rPr lang="en-NZ" sz="2400" dirty="0"/>
              <a:t>Or does society determine the technology </a:t>
            </a:r>
          </a:p>
          <a:p>
            <a:r>
              <a:rPr lang="en-NZ" sz="2400" dirty="0"/>
              <a:t>When it comes to technologies sociologists ask us to look at the big picture. </a:t>
            </a:r>
          </a:p>
          <a:p>
            <a:r>
              <a:rPr lang="en-NZ" sz="2400" dirty="0"/>
              <a:t>The social shaping of technology and the role of technology in shaping us. </a:t>
            </a:r>
          </a:p>
          <a:p>
            <a:r>
              <a:rPr lang="en-NZ" sz="2400" dirty="0"/>
              <a:t>Even single objects attach to wider systems. (Toasters). </a:t>
            </a:r>
          </a:p>
          <a:p>
            <a:endParaRPr lang="en-NZ" sz="1800" dirty="0"/>
          </a:p>
        </p:txBody>
      </p:sp>
    </p:spTree>
    <p:extLst>
      <p:ext uri="{BB962C8B-B14F-4D97-AF65-F5344CB8AC3E}">
        <p14:creationId xmlns:p14="http://schemas.microsoft.com/office/powerpoint/2010/main" val="154702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13AB-C821-40BD-BE26-51C2EC62A2FB}"/>
              </a:ext>
            </a:extLst>
          </p:cNvPr>
          <p:cNvSpPr>
            <a:spLocks noGrp="1"/>
          </p:cNvSpPr>
          <p:nvPr>
            <p:ph type="title"/>
          </p:nvPr>
        </p:nvSpPr>
        <p:spPr/>
        <p:txBody>
          <a:bodyPr/>
          <a:lstStyle/>
          <a:p>
            <a:r>
              <a:rPr lang="en-NZ" dirty="0"/>
              <a:t>Media and social change</a:t>
            </a:r>
          </a:p>
        </p:txBody>
      </p:sp>
      <p:grpSp>
        <p:nvGrpSpPr>
          <p:cNvPr id="19" name="Group 18">
            <a:extLst>
              <a:ext uri="{FF2B5EF4-FFF2-40B4-BE49-F238E27FC236}">
                <a16:creationId xmlns:a16="http://schemas.microsoft.com/office/drawing/2014/main" id="{8D8A127A-1D0A-4116-8EFB-267D566D06B7}"/>
              </a:ext>
            </a:extLst>
          </p:cNvPr>
          <p:cNvGrpSpPr/>
          <p:nvPr/>
        </p:nvGrpSpPr>
        <p:grpSpPr>
          <a:xfrm>
            <a:off x="949808" y="2097585"/>
            <a:ext cx="4866374" cy="1362585"/>
            <a:chOff x="949808" y="2097585"/>
            <a:chExt cx="4866374" cy="1362585"/>
          </a:xfrm>
        </p:grpSpPr>
        <p:sp>
          <p:nvSpPr>
            <p:cNvPr id="6" name="Oval 5">
              <a:extLst>
                <a:ext uri="{FF2B5EF4-FFF2-40B4-BE49-F238E27FC236}">
                  <a16:creationId xmlns:a16="http://schemas.microsoft.com/office/drawing/2014/main" id="{9CCD44A8-1958-4127-BBB4-35D63233EA68}"/>
                </a:ext>
              </a:extLst>
            </p:cNvPr>
            <p:cNvSpPr/>
            <p:nvPr/>
          </p:nvSpPr>
          <p:spPr>
            <a:xfrm>
              <a:off x="949808" y="2097585"/>
              <a:ext cx="1362585" cy="136258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7" name="Rectangle 6" descr="Subtitles">
              <a:extLst>
                <a:ext uri="{FF2B5EF4-FFF2-40B4-BE49-F238E27FC236}">
                  <a16:creationId xmlns:a16="http://schemas.microsoft.com/office/drawing/2014/main" id="{34F8D270-49AD-47EE-904A-3246642604E5}"/>
                </a:ext>
              </a:extLst>
            </p:cNvPr>
            <p:cNvSpPr/>
            <p:nvPr/>
          </p:nvSpPr>
          <p:spPr>
            <a:xfrm>
              <a:off x="1235951" y="2383728"/>
              <a:ext cx="790299" cy="79029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8" name="Freeform: Shape 7">
              <a:extLst>
                <a:ext uri="{FF2B5EF4-FFF2-40B4-BE49-F238E27FC236}">
                  <a16:creationId xmlns:a16="http://schemas.microsoft.com/office/drawing/2014/main" id="{E69863C0-1081-47F4-BF63-C3609DB17FBA}"/>
                </a:ext>
              </a:extLst>
            </p:cNvPr>
            <p:cNvSpPr/>
            <p:nvPr/>
          </p:nvSpPr>
          <p:spPr>
            <a:xfrm>
              <a:off x="2604375" y="2097585"/>
              <a:ext cx="3211807" cy="1362585"/>
            </a:xfrm>
            <a:custGeom>
              <a:avLst/>
              <a:gdLst>
                <a:gd name="connsiteX0" fmla="*/ 0 w 3211807"/>
                <a:gd name="connsiteY0" fmla="*/ 0 h 1362585"/>
                <a:gd name="connsiteX1" fmla="*/ 3211807 w 3211807"/>
                <a:gd name="connsiteY1" fmla="*/ 0 h 1362585"/>
                <a:gd name="connsiteX2" fmla="*/ 3211807 w 3211807"/>
                <a:gd name="connsiteY2" fmla="*/ 1362585 h 1362585"/>
                <a:gd name="connsiteX3" fmla="*/ 0 w 3211807"/>
                <a:gd name="connsiteY3" fmla="*/ 1362585 h 1362585"/>
                <a:gd name="connsiteX4" fmla="*/ 0 w 3211807"/>
                <a:gd name="connsiteY4" fmla="*/ 0 h 136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807" h="1362585">
                  <a:moveTo>
                    <a:pt x="0" y="0"/>
                  </a:moveTo>
                  <a:lnTo>
                    <a:pt x="3211807" y="0"/>
                  </a:lnTo>
                  <a:lnTo>
                    <a:pt x="3211807" y="1362585"/>
                  </a:lnTo>
                  <a:lnTo>
                    <a:pt x="0" y="1362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b="1" kern="1200" dirty="0"/>
                <a:t>The term media refers to: the processes, forms and content of communication between a sender and a receiver. </a:t>
              </a:r>
              <a:endParaRPr lang="en-US" sz="2000" b="1" kern="1200" dirty="0"/>
            </a:p>
          </p:txBody>
        </p:sp>
      </p:grpSp>
      <p:grpSp>
        <p:nvGrpSpPr>
          <p:cNvPr id="20" name="Group 19">
            <a:extLst>
              <a:ext uri="{FF2B5EF4-FFF2-40B4-BE49-F238E27FC236}">
                <a16:creationId xmlns:a16="http://schemas.microsoft.com/office/drawing/2014/main" id="{2ADB90AB-86A7-4FE2-B93F-DECFBD9CB60B}"/>
              </a:ext>
            </a:extLst>
          </p:cNvPr>
          <p:cNvGrpSpPr/>
          <p:nvPr/>
        </p:nvGrpSpPr>
        <p:grpSpPr>
          <a:xfrm>
            <a:off x="6375816" y="2097585"/>
            <a:ext cx="4866375" cy="1362585"/>
            <a:chOff x="6375816" y="2097585"/>
            <a:chExt cx="4866375" cy="1362585"/>
          </a:xfrm>
        </p:grpSpPr>
        <p:sp>
          <p:nvSpPr>
            <p:cNvPr id="9" name="Oval 8">
              <a:extLst>
                <a:ext uri="{FF2B5EF4-FFF2-40B4-BE49-F238E27FC236}">
                  <a16:creationId xmlns:a16="http://schemas.microsoft.com/office/drawing/2014/main" id="{3D40C155-11E7-4DF0-8539-5278173276E1}"/>
                </a:ext>
              </a:extLst>
            </p:cNvPr>
            <p:cNvSpPr/>
            <p:nvPr/>
          </p:nvSpPr>
          <p:spPr>
            <a:xfrm>
              <a:off x="6375816" y="2097585"/>
              <a:ext cx="1362585" cy="136258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10" name="Rectangle 9" descr="Podcast">
              <a:extLst>
                <a:ext uri="{FF2B5EF4-FFF2-40B4-BE49-F238E27FC236}">
                  <a16:creationId xmlns:a16="http://schemas.microsoft.com/office/drawing/2014/main" id="{26D634CC-45C4-4CAE-8D18-6E9259F2C164}"/>
                </a:ext>
              </a:extLst>
            </p:cNvPr>
            <p:cNvSpPr/>
            <p:nvPr/>
          </p:nvSpPr>
          <p:spPr>
            <a:xfrm>
              <a:off x="6661959" y="2383728"/>
              <a:ext cx="790299" cy="79029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11" name="Freeform: Shape 10">
              <a:extLst>
                <a:ext uri="{FF2B5EF4-FFF2-40B4-BE49-F238E27FC236}">
                  <a16:creationId xmlns:a16="http://schemas.microsoft.com/office/drawing/2014/main" id="{FB6E8421-B432-4241-8519-0E5421AFA599}"/>
                </a:ext>
              </a:extLst>
            </p:cNvPr>
            <p:cNvSpPr/>
            <p:nvPr/>
          </p:nvSpPr>
          <p:spPr>
            <a:xfrm>
              <a:off x="8030384" y="2097585"/>
              <a:ext cx="3211807" cy="1362585"/>
            </a:xfrm>
            <a:custGeom>
              <a:avLst/>
              <a:gdLst>
                <a:gd name="connsiteX0" fmla="*/ 0 w 3211807"/>
                <a:gd name="connsiteY0" fmla="*/ 0 h 1362585"/>
                <a:gd name="connsiteX1" fmla="*/ 3211807 w 3211807"/>
                <a:gd name="connsiteY1" fmla="*/ 0 h 1362585"/>
                <a:gd name="connsiteX2" fmla="*/ 3211807 w 3211807"/>
                <a:gd name="connsiteY2" fmla="*/ 1362585 h 1362585"/>
                <a:gd name="connsiteX3" fmla="*/ 0 w 3211807"/>
                <a:gd name="connsiteY3" fmla="*/ 1362585 h 1362585"/>
                <a:gd name="connsiteX4" fmla="*/ 0 w 3211807"/>
                <a:gd name="connsiteY4" fmla="*/ 0 h 136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807" h="1362585">
                  <a:moveTo>
                    <a:pt x="0" y="0"/>
                  </a:moveTo>
                  <a:lnTo>
                    <a:pt x="3211807" y="0"/>
                  </a:lnTo>
                  <a:lnTo>
                    <a:pt x="3211807" y="1362585"/>
                  </a:lnTo>
                  <a:lnTo>
                    <a:pt x="0" y="1362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b="1" kern="1200" dirty="0"/>
                <a:t>Media contains messages that are transmitted through various mediums. </a:t>
              </a:r>
              <a:endParaRPr lang="en-US" sz="2000" b="1" kern="1200" dirty="0"/>
            </a:p>
          </p:txBody>
        </p:sp>
      </p:grpSp>
      <p:grpSp>
        <p:nvGrpSpPr>
          <p:cNvPr id="21" name="Group 20">
            <a:extLst>
              <a:ext uri="{FF2B5EF4-FFF2-40B4-BE49-F238E27FC236}">
                <a16:creationId xmlns:a16="http://schemas.microsoft.com/office/drawing/2014/main" id="{A2A8960B-51F0-4E07-B01F-A3A8EF10037E}"/>
              </a:ext>
            </a:extLst>
          </p:cNvPr>
          <p:cNvGrpSpPr/>
          <p:nvPr/>
        </p:nvGrpSpPr>
        <p:grpSpPr>
          <a:xfrm>
            <a:off x="949808" y="4288417"/>
            <a:ext cx="4866374" cy="1362585"/>
            <a:chOff x="949808" y="4288417"/>
            <a:chExt cx="4866374" cy="1362585"/>
          </a:xfrm>
        </p:grpSpPr>
        <p:sp>
          <p:nvSpPr>
            <p:cNvPr id="12" name="Oval 11">
              <a:extLst>
                <a:ext uri="{FF2B5EF4-FFF2-40B4-BE49-F238E27FC236}">
                  <a16:creationId xmlns:a16="http://schemas.microsoft.com/office/drawing/2014/main" id="{0BD6CF64-8311-4996-9B90-8625E9903708}"/>
                </a:ext>
              </a:extLst>
            </p:cNvPr>
            <p:cNvSpPr/>
            <p:nvPr/>
          </p:nvSpPr>
          <p:spPr>
            <a:xfrm>
              <a:off x="949808" y="4288417"/>
              <a:ext cx="1362585" cy="136258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13" name="Rectangle 12" descr="Stopwatch">
              <a:extLst>
                <a:ext uri="{FF2B5EF4-FFF2-40B4-BE49-F238E27FC236}">
                  <a16:creationId xmlns:a16="http://schemas.microsoft.com/office/drawing/2014/main" id="{FF678C43-289D-4641-B790-1E0861932B6F}"/>
                </a:ext>
              </a:extLst>
            </p:cNvPr>
            <p:cNvSpPr/>
            <p:nvPr/>
          </p:nvSpPr>
          <p:spPr>
            <a:xfrm>
              <a:off x="1235951" y="4574560"/>
              <a:ext cx="790299" cy="79029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14" name="Freeform: Shape 13">
              <a:extLst>
                <a:ext uri="{FF2B5EF4-FFF2-40B4-BE49-F238E27FC236}">
                  <a16:creationId xmlns:a16="http://schemas.microsoft.com/office/drawing/2014/main" id="{DAE372FD-DFEC-49DB-B1CD-3CB7C83DFD61}"/>
                </a:ext>
              </a:extLst>
            </p:cNvPr>
            <p:cNvSpPr/>
            <p:nvPr/>
          </p:nvSpPr>
          <p:spPr>
            <a:xfrm>
              <a:off x="2604375" y="4288417"/>
              <a:ext cx="3211807" cy="1362585"/>
            </a:xfrm>
            <a:custGeom>
              <a:avLst/>
              <a:gdLst>
                <a:gd name="connsiteX0" fmla="*/ 0 w 3211807"/>
                <a:gd name="connsiteY0" fmla="*/ 0 h 1362585"/>
                <a:gd name="connsiteX1" fmla="*/ 3211807 w 3211807"/>
                <a:gd name="connsiteY1" fmla="*/ 0 h 1362585"/>
                <a:gd name="connsiteX2" fmla="*/ 3211807 w 3211807"/>
                <a:gd name="connsiteY2" fmla="*/ 1362585 h 1362585"/>
                <a:gd name="connsiteX3" fmla="*/ 0 w 3211807"/>
                <a:gd name="connsiteY3" fmla="*/ 1362585 h 1362585"/>
                <a:gd name="connsiteX4" fmla="*/ 0 w 3211807"/>
                <a:gd name="connsiteY4" fmla="*/ 0 h 136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807" h="1362585">
                  <a:moveTo>
                    <a:pt x="0" y="0"/>
                  </a:moveTo>
                  <a:lnTo>
                    <a:pt x="3211807" y="0"/>
                  </a:lnTo>
                  <a:lnTo>
                    <a:pt x="3211807" y="1362585"/>
                  </a:lnTo>
                  <a:lnTo>
                    <a:pt x="0" y="1362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b="1" kern="1200" dirty="0"/>
                <a:t>Mediums have changed over time  </a:t>
              </a:r>
            </a:p>
            <a:p>
              <a:pPr defTabSz="889000">
                <a:spcBef>
                  <a:spcPct val="0"/>
                </a:spcBef>
                <a:spcAft>
                  <a:spcPct val="35000"/>
                </a:spcAft>
              </a:pPr>
              <a:r>
                <a:rPr lang="en-NZ" sz="2000" b="1" dirty="0"/>
                <a:t>Watch: 2mins </a:t>
              </a:r>
              <a:r>
                <a:rPr lang="en-NZ" sz="2000" b="1" dirty="0">
                  <a:hlinkClick r:id="rId8"/>
                </a:rPr>
                <a:t>The Medium is the Message</a:t>
              </a:r>
              <a:endParaRPr lang="en-NZ" sz="2000" b="1" dirty="0"/>
            </a:p>
            <a:p>
              <a:pPr marL="0" lvl="0" indent="0" algn="l" defTabSz="889000">
                <a:lnSpc>
                  <a:spcPct val="100000"/>
                </a:lnSpc>
                <a:spcBef>
                  <a:spcPct val="0"/>
                </a:spcBef>
                <a:spcAft>
                  <a:spcPct val="35000"/>
                </a:spcAft>
                <a:buNone/>
              </a:pPr>
              <a:endParaRPr lang="en-US" sz="2000" b="1" kern="1200" dirty="0"/>
            </a:p>
          </p:txBody>
        </p:sp>
      </p:grpSp>
      <p:grpSp>
        <p:nvGrpSpPr>
          <p:cNvPr id="22" name="Group 21">
            <a:extLst>
              <a:ext uri="{FF2B5EF4-FFF2-40B4-BE49-F238E27FC236}">
                <a16:creationId xmlns:a16="http://schemas.microsoft.com/office/drawing/2014/main" id="{2566839C-AB28-46BA-A56E-E062CCB46CE0}"/>
              </a:ext>
            </a:extLst>
          </p:cNvPr>
          <p:cNvGrpSpPr/>
          <p:nvPr/>
        </p:nvGrpSpPr>
        <p:grpSpPr>
          <a:xfrm>
            <a:off x="6375816" y="4288417"/>
            <a:ext cx="4866375" cy="1362585"/>
            <a:chOff x="6375816" y="4288417"/>
            <a:chExt cx="4866375" cy="1362585"/>
          </a:xfrm>
        </p:grpSpPr>
        <p:sp>
          <p:nvSpPr>
            <p:cNvPr id="15" name="Oval 14">
              <a:extLst>
                <a:ext uri="{FF2B5EF4-FFF2-40B4-BE49-F238E27FC236}">
                  <a16:creationId xmlns:a16="http://schemas.microsoft.com/office/drawing/2014/main" id="{1C3D4089-1A4D-4C97-A8AC-38CA29FF0521}"/>
                </a:ext>
              </a:extLst>
            </p:cNvPr>
            <p:cNvSpPr/>
            <p:nvPr/>
          </p:nvSpPr>
          <p:spPr>
            <a:xfrm>
              <a:off x="6375816" y="4288417"/>
              <a:ext cx="1362585" cy="136258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16" name="Rectangle 15" descr="Computer">
              <a:extLst>
                <a:ext uri="{FF2B5EF4-FFF2-40B4-BE49-F238E27FC236}">
                  <a16:creationId xmlns:a16="http://schemas.microsoft.com/office/drawing/2014/main" id="{0FBCAE35-48EC-4D5D-84F9-AC9357FAC7CF}"/>
                </a:ext>
              </a:extLst>
            </p:cNvPr>
            <p:cNvSpPr/>
            <p:nvPr/>
          </p:nvSpPr>
          <p:spPr>
            <a:xfrm>
              <a:off x="6661959" y="4574560"/>
              <a:ext cx="790299" cy="79029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17" name="Freeform: Shape 16">
              <a:extLst>
                <a:ext uri="{FF2B5EF4-FFF2-40B4-BE49-F238E27FC236}">
                  <a16:creationId xmlns:a16="http://schemas.microsoft.com/office/drawing/2014/main" id="{306020E8-C89B-45C9-BD01-5B95F07D8EAF}"/>
                </a:ext>
              </a:extLst>
            </p:cNvPr>
            <p:cNvSpPr/>
            <p:nvPr/>
          </p:nvSpPr>
          <p:spPr>
            <a:xfrm>
              <a:off x="8030384" y="4288417"/>
              <a:ext cx="3211807" cy="1362585"/>
            </a:xfrm>
            <a:custGeom>
              <a:avLst/>
              <a:gdLst>
                <a:gd name="connsiteX0" fmla="*/ 0 w 3211807"/>
                <a:gd name="connsiteY0" fmla="*/ 0 h 1362585"/>
                <a:gd name="connsiteX1" fmla="*/ 3211807 w 3211807"/>
                <a:gd name="connsiteY1" fmla="*/ 0 h 1362585"/>
                <a:gd name="connsiteX2" fmla="*/ 3211807 w 3211807"/>
                <a:gd name="connsiteY2" fmla="*/ 1362585 h 1362585"/>
                <a:gd name="connsiteX3" fmla="*/ 0 w 3211807"/>
                <a:gd name="connsiteY3" fmla="*/ 1362585 h 1362585"/>
                <a:gd name="connsiteX4" fmla="*/ 0 w 3211807"/>
                <a:gd name="connsiteY4" fmla="*/ 0 h 136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807" h="1362585">
                  <a:moveTo>
                    <a:pt x="0" y="0"/>
                  </a:moveTo>
                  <a:lnTo>
                    <a:pt x="3211807" y="0"/>
                  </a:lnTo>
                  <a:lnTo>
                    <a:pt x="3211807" y="1362585"/>
                  </a:lnTo>
                  <a:lnTo>
                    <a:pt x="0" y="1362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b="1" kern="1200" dirty="0"/>
                <a:t>Communication technologies </a:t>
              </a:r>
              <a:endParaRPr lang="en-US" sz="2000" b="1" kern="1200" dirty="0"/>
            </a:p>
          </p:txBody>
        </p:sp>
      </p:grpSp>
    </p:spTree>
    <p:extLst>
      <p:ext uri="{BB962C8B-B14F-4D97-AF65-F5344CB8AC3E}">
        <p14:creationId xmlns:p14="http://schemas.microsoft.com/office/powerpoint/2010/main" val="17038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3.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1_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9596</TotalTime>
  <Words>1703</Words>
  <Application>Microsoft Office PowerPoint</Application>
  <PresentationFormat>Widescreen</PresentationFormat>
  <Paragraphs>174</Paragraphs>
  <Slides>24</Slides>
  <Notes>1</Notes>
  <HiddenSlides>0</HiddenSlides>
  <MMClips>2</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24</vt:i4>
      </vt:variant>
    </vt:vector>
  </HeadingPairs>
  <TitlesOfParts>
    <vt:vector size="38" baseType="lpstr">
      <vt:lpstr>Arial</vt:lpstr>
      <vt:lpstr>Calibri</vt:lpstr>
      <vt:lpstr>Calibri Light</vt:lpstr>
      <vt:lpstr>Candara</vt:lpstr>
      <vt:lpstr>Century Gothic</vt:lpstr>
      <vt:lpstr>Tw Cen MT</vt:lpstr>
      <vt:lpstr>Tw Cen MT Condensed</vt:lpstr>
      <vt:lpstr>Wingdings 2</vt:lpstr>
      <vt:lpstr>Wingdings 3</vt:lpstr>
      <vt:lpstr>Office Theme</vt:lpstr>
      <vt:lpstr>Quotable</vt:lpstr>
      <vt:lpstr>1_Office Theme</vt:lpstr>
      <vt:lpstr>Integral</vt:lpstr>
      <vt:lpstr>1_Integral</vt:lpstr>
      <vt:lpstr>Manufacturing of consent.  </vt:lpstr>
      <vt:lpstr>Karakia | MANAWA MAI</vt:lpstr>
      <vt:lpstr>PowerPoint Presentation</vt:lpstr>
      <vt:lpstr>Recap from last week </vt:lpstr>
      <vt:lpstr>Poll: media and the news</vt:lpstr>
      <vt:lpstr>What is technology </vt:lpstr>
      <vt:lpstr>Racist bridges</vt:lpstr>
      <vt:lpstr>Technology and social change </vt:lpstr>
      <vt:lpstr>Media and social change</vt:lpstr>
      <vt:lpstr>media and social change  </vt:lpstr>
      <vt:lpstr>media and social change </vt:lpstr>
      <vt:lpstr>Mass media </vt:lpstr>
      <vt:lpstr>the “mass media industry,”</vt:lpstr>
      <vt:lpstr>The functions of the media: </vt:lpstr>
      <vt:lpstr>informational function  </vt:lpstr>
      <vt:lpstr>the instrumental function</vt:lpstr>
      <vt:lpstr>The social control function</vt:lpstr>
      <vt:lpstr>Remember hegemony </vt:lpstr>
      <vt:lpstr>The communal function</vt:lpstr>
      <vt:lpstr>Imagined communities</vt:lpstr>
      <vt:lpstr>New media </vt:lpstr>
      <vt:lpstr>Concept(s) of the week </vt:lpstr>
      <vt:lpstr>Five Key Concepts </vt:lpstr>
      <vt:lpstr>To study mass media remember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Tunnicliffe</dc:creator>
  <cp:lastModifiedBy>Craig Tunnicliffe</cp:lastModifiedBy>
  <cp:revision>93</cp:revision>
  <dcterms:created xsi:type="dcterms:W3CDTF">2018-09-04T00:48:23Z</dcterms:created>
  <dcterms:modified xsi:type="dcterms:W3CDTF">2023-09-14T22:10:26Z</dcterms:modified>
</cp:coreProperties>
</file>