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91" r:id="rId5"/>
    <p:sldMasterId id="2147483707" r:id="rId6"/>
  </p:sldMasterIdLst>
  <p:notesMasterIdLst>
    <p:notesMasterId r:id="rId43"/>
  </p:notesMasterIdLst>
  <p:sldIdLst>
    <p:sldId id="449" r:id="rId7"/>
    <p:sldId id="259" r:id="rId8"/>
    <p:sldId id="352" r:id="rId9"/>
    <p:sldId id="488" r:id="rId10"/>
    <p:sldId id="462" r:id="rId11"/>
    <p:sldId id="464" r:id="rId12"/>
    <p:sldId id="466" r:id="rId13"/>
    <p:sldId id="463" r:id="rId14"/>
    <p:sldId id="467" r:id="rId15"/>
    <p:sldId id="472" r:id="rId16"/>
    <p:sldId id="469" r:id="rId17"/>
    <p:sldId id="470" r:id="rId18"/>
    <p:sldId id="473" r:id="rId19"/>
    <p:sldId id="474" r:id="rId20"/>
    <p:sldId id="476" r:id="rId21"/>
    <p:sldId id="477" r:id="rId22"/>
    <p:sldId id="451" r:id="rId23"/>
    <p:sldId id="478" r:id="rId24"/>
    <p:sldId id="480" r:id="rId25"/>
    <p:sldId id="324" r:id="rId26"/>
    <p:sldId id="325" r:id="rId27"/>
    <p:sldId id="481" r:id="rId28"/>
    <p:sldId id="482" r:id="rId29"/>
    <p:sldId id="483" r:id="rId30"/>
    <p:sldId id="484" r:id="rId31"/>
    <p:sldId id="330" r:id="rId32"/>
    <p:sldId id="332" r:id="rId33"/>
    <p:sldId id="333" r:id="rId34"/>
    <p:sldId id="334" r:id="rId35"/>
    <p:sldId id="486" r:id="rId36"/>
    <p:sldId id="479" r:id="rId37"/>
    <p:sldId id="339" r:id="rId38"/>
    <p:sldId id="459" r:id="rId39"/>
    <p:sldId id="487" r:id="rId40"/>
    <p:sldId id="453" r:id="rId41"/>
    <p:sldId id="46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597A5-D9E4-42A0-8BD3-CD14CEF06266}" v="1" dt="2023-10-12T21:01:54.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96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58D8CA-2A63-40D0-B672-E5550D1586DB}" type="doc">
      <dgm:prSet loTypeId="urn:microsoft.com/office/officeart/2005/8/layout/bProcess4" loCatId="process" qsTypeId="urn:microsoft.com/office/officeart/2005/8/quickstyle/simple5" qsCatId="simple" csTypeId="urn:microsoft.com/office/officeart/2005/8/colors/accent6_2" csCatId="accent6" phldr="1"/>
      <dgm:spPr/>
      <dgm:t>
        <a:bodyPr/>
        <a:lstStyle/>
        <a:p>
          <a:endParaRPr lang="en-US"/>
        </a:p>
      </dgm:t>
    </dgm:pt>
    <dgm:pt modelId="{40133F82-C1F7-433F-BA07-E0505A724816}">
      <dgm:prSet/>
      <dgm:spPr/>
      <dgm:t>
        <a:bodyPr/>
        <a:lstStyle/>
        <a:p>
          <a:r>
            <a:rPr lang="en-NZ" b="1"/>
            <a:t>What is Democracy?</a:t>
          </a:r>
          <a:endParaRPr lang="en-US"/>
        </a:p>
      </dgm:t>
    </dgm:pt>
    <dgm:pt modelId="{7CDC14AF-9B24-46F3-B781-FC294292BFC9}" type="parTrans" cxnId="{5A7431A1-4BCD-4131-B9B9-CA8D2D5A9705}">
      <dgm:prSet/>
      <dgm:spPr/>
      <dgm:t>
        <a:bodyPr/>
        <a:lstStyle/>
        <a:p>
          <a:endParaRPr lang="en-US"/>
        </a:p>
      </dgm:t>
    </dgm:pt>
    <dgm:pt modelId="{E590AD05-741E-4548-89FD-9B308DC0C9F2}" type="sibTrans" cxnId="{5A7431A1-4BCD-4131-B9B9-CA8D2D5A9705}">
      <dgm:prSet/>
      <dgm:spPr/>
      <dgm:t>
        <a:bodyPr/>
        <a:lstStyle/>
        <a:p>
          <a:endParaRPr lang="en-US"/>
        </a:p>
      </dgm:t>
    </dgm:pt>
    <dgm:pt modelId="{59D6A69E-7FDE-4BFD-B175-6D6C384BF7C2}">
      <dgm:prSet/>
      <dgm:spPr/>
      <dgm:t>
        <a:bodyPr/>
        <a:lstStyle/>
        <a:p>
          <a:r>
            <a:rPr lang="en-NZ"/>
            <a:t>The word democracy comes from the Greek words "demos", meaning people, and "kratos" meaning power; so democracy can be thought of as "power of the people": a way of governing which depends on the will of the people.</a:t>
          </a:r>
          <a:endParaRPr lang="en-US"/>
        </a:p>
      </dgm:t>
    </dgm:pt>
    <dgm:pt modelId="{4E331598-9314-4CAB-A0B5-F831985DEB9D}" type="parTrans" cxnId="{3E858D07-098E-4D73-9C89-B7F94D896C58}">
      <dgm:prSet/>
      <dgm:spPr/>
      <dgm:t>
        <a:bodyPr/>
        <a:lstStyle/>
        <a:p>
          <a:endParaRPr lang="en-US"/>
        </a:p>
      </dgm:t>
    </dgm:pt>
    <dgm:pt modelId="{FC4B44FA-B056-4AF2-8B75-86E56A890AC4}" type="sibTrans" cxnId="{3E858D07-098E-4D73-9C89-B7F94D896C58}">
      <dgm:prSet/>
      <dgm:spPr/>
      <dgm:t>
        <a:bodyPr/>
        <a:lstStyle/>
        <a:p>
          <a:endParaRPr lang="en-US"/>
        </a:p>
      </dgm:t>
    </dgm:pt>
    <dgm:pt modelId="{C2A27963-2956-42F8-A44B-C3CB276314B0}">
      <dgm:prSet custT="1"/>
      <dgm:spPr/>
      <dgm:t>
        <a:bodyPr/>
        <a:lstStyle/>
        <a:p>
          <a:r>
            <a:rPr lang="en-NZ" sz="2400" dirty="0"/>
            <a:t>There are so many different models of democratic government around the world that it is sometimes easier to understand the idea of democracy in terms of what it definitely is not. </a:t>
          </a:r>
        </a:p>
        <a:p>
          <a:r>
            <a:rPr lang="en-NZ" sz="2400" dirty="0"/>
            <a:t>Democracy, then, is not autocracy or dictatorship, where one person rules; and it is not oligarchy, where a small segment of society rules. Properly understood, democracy should not even be "rule of the majority", if that means that minorities' interests are ignored completely. A democracy, at least in theory, is government on behalf of all the people, according to their "will".</a:t>
          </a:r>
          <a:endParaRPr lang="en-US" sz="2400" dirty="0"/>
        </a:p>
      </dgm:t>
    </dgm:pt>
    <dgm:pt modelId="{4A4B8C52-B7E6-400C-B705-129A21519D47}" type="parTrans" cxnId="{9A5962F3-AE29-437A-9EBB-CBA4A48151C0}">
      <dgm:prSet/>
      <dgm:spPr/>
      <dgm:t>
        <a:bodyPr/>
        <a:lstStyle/>
        <a:p>
          <a:endParaRPr lang="en-US"/>
        </a:p>
      </dgm:t>
    </dgm:pt>
    <dgm:pt modelId="{9D51736A-B11A-4534-88C0-117945A101F6}" type="sibTrans" cxnId="{9A5962F3-AE29-437A-9EBB-CBA4A48151C0}">
      <dgm:prSet/>
      <dgm:spPr/>
      <dgm:t>
        <a:bodyPr/>
        <a:lstStyle/>
        <a:p>
          <a:endParaRPr lang="en-US"/>
        </a:p>
      </dgm:t>
    </dgm:pt>
    <dgm:pt modelId="{7779E436-E16C-4AC2-8E81-3C3C240373E7}" type="pres">
      <dgm:prSet presAssocID="{5758D8CA-2A63-40D0-B672-E5550D1586DB}" presName="Name0" presStyleCnt="0">
        <dgm:presLayoutVars>
          <dgm:dir/>
          <dgm:resizeHandles/>
        </dgm:presLayoutVars>
      </dgm:prSet>
      <dgm:spPr/>
    </dgm:pt>
    <dgm:pt modelId="{63A18B65-B256-456C-B217-C1188FBA1EB4}" type="pres">
      <dgm:prSet presAssocID="{40133F82-C1F7-433F-BA07-E0505A724816}" presName="compNode" presStyleCnt="0"/>
      <dgm:spPr/>
    </dgm:pt>
    <dgm:pt modelId="{0781BECD-CCF4-4C9C-B984-B9E4DFB3293B}" type="pres">
      <dgm:prSet presAssocID="{40133F82-C1F7-433F-BA07-E0505A724816}" presName="dummyConnPt" presStyleCnt="0"/>
      <dgm:spPr/>
    </dgm:pt>
    <dgm:pt modelId="{2BB19A90-6713-4120-9B53-DDC91A9487D7}" type="pres">
      <dgm:prSet presAssocID="{40133F82-C1F7-433F-BA07-E0505A724816}" presName="node" presStyleLbl="node1" presStyleIdx="0" presStyleCnt="3">
        <dgm:presLayoutVars>
          <dgm:bulletEnabled val="1"/>
        </dgm:presLayoutVars>
      </dgm:prSet>
      <dgm:spPr/>
    </dgm:pt>
    <dgm:pt modelId="{ED8F387F-D090-4FA7-A39B-860AC08C6889}" type="pres">
      <dgm:prSet presAssocID="{E590AD05-741E-4548-89FD-9B308DC0C9F2}" presName="sibTrans" presStyleLbl="bgSibTrans2D1" presStyleIdx="0" presStyleCnt="2"/>
      <dgm:spPr/>
    </dgm:pt>
    <dgm:pt modelId="{8F87636F-BE97-4283-B67E-312FF0F42A46}" type="pres">
      <dgm:prSet presAssocID="{59D6A69E-7FDE-4BFD-B175-6D6C384BF7C2}" presName="compNode" presStyleCnt="0"/>
      <dgm:spPr/>
    </dgm:pt>
    <dgm:pt modelId="{6F85CCAD-330D-4239-BFD8-297AA8453035}" type="pres">
      <dgm:prSet presAssocID="{59D6A69E-7FDE-4BFD-B175-6D6C384BF7C2}" presName="dummyConnPt" presStyleCnt="0"/>
      <dgm:spPr/>
    </dgm:pt>
    <dgm:pt modelId="{79DCB6E5-606C-407F-AE18-52BA052941D8}" type="pres">
      <dgm:prSet presAssocID="{59D6A69E-7FDE-4BFD-B175-6D6C384BF7C2}" presName="node" presStyleLbl="node1" presStyleIdx="1" presStyleCnt="3">
        <dgm:presLayoutVars>
          <dgm:bulletEnabled val="1"/>
        </dgm:presLayoutVars>
      </dgm:prSet>
      <dgm:spPr/>
    </dgm:pt>
    <dgm:pt modelId="{D496F545-6123-430F-8568-BBCA99A6D21A}" type="pres">
      <dgm:prSet presAssocID="{FC4B44FA-B056-4AF2-8B75-86E56A890AC4}" presName="sibTrans" presStyleLbl="bgSibTrans2D1" presStyleIdx="1" presStyleCnt="2"/>
      <dgm:spPr/>
    </dgm:pt>
    <dgm:pt modelId="{B1DC5CB4-9E73-4C08-9406-A28E236DAA96}" type="pres">
      <dgm:prSet presAssocID="{C2A27963-2956-42F8-A44B-C3CB276314B0}" presName="compNode" presStyleCnt="0"/>
      <dgm:spPr/>
    </dgm:pt>
    <dgm:pt modelId="{059FEBA7-E288-496B-AE1C-226ABDB63E29}" type="pres">
      <dgm:prSet presAssocID="{C2A27963-2956-42F8-A44B-C3CB276314B0}" presName="dummyConnPt" presStyleCnt="0"/>
      <dgm:spPr/>
    </dgm:pt>
    <dgm:pt modelId="{83F5FFCE-2067-482E-9E02-7F7B926A989B}" type="pres">
      <dgm:prSet presAssocID="{C2A27963-2956-42F8-A44B-C3CB276314B0}" presName="node" presStyleLbl="node1" presStyleIdx="2" presStyleCnt="3" custScaleX="151030" custScaleY="225268">
        <dgm:presLayoutVars>
          <dgm:bulletEnabled val="1"/>
        </dgm:presLayoutVars>
      </dgm:prSet>
      <dgm:spPr/>
    </dgm:pt>
  </dgm:ptLst>
  <dgm:cxnLst>
    <dgm:cxn modelId="{3E858D07-098E-4D73-9C89-B7F94D896C58}" srcId="{5758D8CA-2A63-40D0-B672-E5550D1586DB}" destId="{59D6A69E-7FDE-4BFD-B175-6D6C384BF7C2}" srcOrd="1" destOrd="0" parTransId="{4E331598-9314-4CAB-A0B5-F831985DEB9D}" sibTransId="{FC4B44FA-B056-4AF2-8B75-86E56A890AC4}"/>
    <dgm:cxn modelId="{4B9C9F73-E47D-47EE-9AD2-D76883C7591A}" type="presOf" srcId="{40133F82-C1F7-433F-BA07-E0505A724816}" destId="{2BB19A90-6713-4120-9B53-DDC91A9487D7}" srcOrd="0" destOrd="0" presId="urn:microsoft.com/office/officeart/2005/8/layout/bProcess4"/>
    <dgm:cxn modelId="{664D107E-5B04-4051-9433-20FA164224D2}" type="presOf" srcId="{5758D8CA-2A63-40D0-B672-E5550D1586DB}" destId="{7779E436-E16C-4AC2-8E81-3C3C240373E7}" srcOrd="0" destOrd="0" presId="urn:microsoft.com/office/officeart/2005/8/layout/bProcess4"/>
    <dgm:cxn modelId="{5AA37089-EC4C-48E3-9FF9-193B2C1755B7}" type="presOf" srcId="{FC4B44FA-B056-4AF2-8B75-86E56A890AC4}" destId="{D496F545-6123-430F-8568-BBCA99A6D21A}" srcOrd="0" destOrd="0" presId="urn:microsoft.com/office/officeart/2005/8/layout/bProcess4"/>
    <dgm:cxn modelId="{F60CA495-D98A-49C6-A20B-29C036376EFF}" type="presOf" srcId="{C2A27963-2956-42F8-A44B-C3CB276314B0}" destId="{83F5FFCE-2067-482E-9E02-7F7B926A989B}" srcOrd="0" destOrd="0" presId="urn:microsoft.com/office/officeart/2005/8/layout/bProcess4"/>
    <dgm:cxn modelId="{69ACF798-D61C-4341-846B-5E60DA2C3F31}" type="presOf" srcId="{E590AD05-741E-4548-89FD-9B308DC0C9F2}" destId="{ED8F387F-D090-4FA7-A39B-860AC08C6889}" srcOrd="0" destOrd="0" presId="urn:microsoft.com/office/officeart/2005/8/layout/bProcess4"/>
    <dgm:cxn modelId="{5A7431A1-4BCD-4131-B9B9-CA8D2D5A9705}" srcId="{5758D8CA-2A63-40D0-B672-E5550D1586DB}" destId="{40133F82-C1F7-433F-BA07-E0505A724816}" srcOrd="0" destOrd="0" parTransId="{7CDC14AF-9B24-46F3-B781-FC294292BFC9}" sibTransId="{E590AD05-741E-4548-89FD-9B308DC0C9F2}"/>
    <dgm:cxn modelId="{9C5D6EF1-6F6E-4924-9DAA-9CD1C3081BBF}" type="presOf" srcId="{59D6A69E-7FDE-4BFD-B175-6D6C384BF7C2}" destId="{79DCB6E5-606C-407F-AE18-52BA052941D8}" srcOrd="0" destOrd="0" presId="urn:microsoft.com/office/officeart/2005/8/layout/bProcess4"/>
    <dgm:cxn modelId="{9A5962F3-AE29-437A-9EBB-CBA4A48151C0}" srcId="{5758D8CA-2A63-40D0-B672-E5550D1586DB}" destId="{C2A27963-2956-42F8-A44B-C3CB276314B0}" srcOrd="2" destOrd="0" parTransId="{4A4B8C52-B7E6-400C-B705-129A21519D47}" sibTransId="{9D51736A-B11A-4534-88C0-117945A101F6}"/>
    <dgm:cxn modelId="{58A2CF3D-EE7D-4BAD-8BA8-D28676606F18}" type="presParOf" srcId="{7779E436-E16C-4AC2-8E81-3C3C240373E7}" destId="{63A18B65-B256-456C-B217-C1188FBA1EB4}" srcOrd="0" destOrd="0" presId="urn:microsoft.com/office/officeart/2005/8/layout/bProcess4"/>
    <dgm:cxn modelId="{839126EC-8C75-4E1C-9A22-AC21A079ACE0}" type="presParOf" srcId="{63A18B65-B256-456C-B217-C1188FBA1EB4}" destId="{0781BECD-CCF4-4C9C-B984-B9E4DFB3293B}" srcOrd="0" destOrd="0" presId="urn:microsoft.com/office/officeart/2005/8/layout/bProcess4"/>
    <dgm:cxn modelId="{3E0E1BC6-85E9-46C2-BEFE-3AC1AE4590AF}" type="presParOf" srcId="{63A18B65-B256-456C-B217-C1188FBA1EB4}" destId="{2BB19A90-6713-4120-9B53-DDC91A9487D7}" srcOrd="1" destOrd="0" presId="urn:microsoft.com/office/officeart/2005/8/layout/bProcess4"/>
    <dgm:cxn modelId="{4D7D6006-9214-4481-B711-7EB12B0D2399}" type="presParOf" srcId="{7779E436-E16C-4AC2-8E81-3C3C240373E7}" destId="{ED8F387F-D090-4FA7-A39B-860AC08C6889}" srcOrd="1" destOrd="0" presId="urn:microsoft.com/office/officeart/2005/8/layout/bProcess4"/>
    <dgm:cxn modelId="{D8820F6F-B0DA-48C4-B299-0A559970147C}" type="presParOf" srcId="{7779E436-E16C-4AC2-8E81-3C3C240373E7}" destId="{8F87636F-BE97-4283-B67E-312FF0F42A46}" srcOrd="2" destOrd="0" presId="urn:microsoft.com/office/officeart/2005/8/layout/bProcess4"/>
    <dgm:cxn modelId="{40524759-F3C2-46DA-ADF5-0BAE82CD44AD}" type="presParOf" srcId="{8F87636F-BE97-4283-B67E-312FF0F42A46}" destId="{6F85CCAD-330D-4239-BFD8-297AA8453035}" srcOrd="0" destOrd="0" presId="urn:microsoft.com/office/officeart/2005/8/layout/bProcess4"/>
    <dgm:cxn modelId="{8557E2C6-C8A2-496B-A322-B5867BAC028E}" type="presParOf" srcId="{8F87636F-BE97-4283-B67E-312FF0F42A46}" destId="{79DCB6E5-606C-407F-AE18-52BA052941D8}" srcOrd="1" destOrd="0" presId="urn:microsoft.com/office/officeart/2005/8/layout/bProcess4"/>
    <dgm:cxn modelId="{89C3C588-A56A-470D-8083-44EA70BCB6C2}" type="presParOf" srcId="{7779E436-E16C-4AC2-8E81-3C3C240373E7}" destId="{D496F545-6123-430F-8568-BBCA99A6D21A}" srcOrd="3" destOrd="0" presId="urn:microsoft.com/office/officeart/2005/8/layout/bProcess4"/>
    <dgm:cxn modelId="{D888BA35-934F-454A-930F-94DDE3AC6FDB}" type="presParOf" srcId="{7779E436-E16C-4AC2-8E81-3C3C240373E7}" destId="{B1DC5CB4-9E73-4C08-9406-A28E236DAA96}" srcOrd="4" destOrd="0" presId="urn:microsoft.com/office/officeart/2005/8/layout/bProcess4"/>
    <dgm:cxn modelId="{E2BA4B2F-A7A3-443F-87B8-9F819A975A99}" type="presParOf" srcId="{B1DC5CB4-9E73-4C08-9406-A28E236DAA96}" destId="{059FEBA7-E288-496B-AE1C-226ABDB63E29}" srcOrd="0" destOrd="0" presId="urn:microsoft.com/office/officeart/2005/8/layout/bProcess4"/>
    <dgm:cxn modelId="{7865F48B-2DB4-4A75-A677-D7FC2EA933A8}" type="presParOf" srcId="{B1DC5CB4-9E73-4C08-9406-A28E236DAA96}" destId="{83F5FFCE-2067-482E-9E02-7F7B926A989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C25DD-28A8-4A00-B212-24BFFB61E0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B6EB77-EDC0-4BD7-B419-C0D070629F1B}">
      <dgm:prSet/>
      <dgm:spPr/>
      <dgm:t>
        <a:bodyPr/>
        <a:lstStyle/>
        <a:p>
          <a:pPr algn="ctr">
            <a:lnSpc>
              <a:spcPct val="100000"/>
            </a:lnSpc>
          </a:pPr>
          <a:r>
            <a:rPr lang="en-NZ" i="1" dirty="0"/>
            <a:t>A system of ideas and ideals, especially one which forms the basis of economic or political theory and policy </a:t>
          </a:r>
          <a:r>
            <a:rPr lang="en-NZ" dirty="0"/>
            <a:t>				</a:t>
          </a:r>
          <a:endParaRPr lang="en-US" dirty="0"/>
        </a:p>
      </dgm:t>
    </dgm:pt>
    <dgm:pt modelId="{E46AEE55-EB62-4503-9C85-280D5013689E}" type="parTrans" cxnId="{41D52058-357B-41F9-B2C1-4E928700107C}">
      <dgm:prSet/>
      <dgm:spPr/>
      <dgm:t>
        <a:bodyPr/>
        <a:lstStyle/>
        <a:p>
          <a:endParaRPr lang="en-US"/>
        </a:p>
      </dgm:t>
    </dgm:pt>
    <dgm:pt modelId="{0CD94B78-AED7-402C-8339-48831E62D1CF}" type="sibTrans" cxnId="{41D52058-357B-41F9-B2C1-4E928700107C}">
      <dgm:prSet/>
      <dgm:spPr/>
      <dgm:t>
        <a:bodyPr/>
        <a:lstStyle/>
        <a:p>
          <a:endParaRPr lang="en-US"/>
        </a:p>
      </dgm:t>
    </dgm:pt>
    <dgm:pt modelId="{51855254-A479-4FAF-BB85-E94D4AE3B1AF}">
      <dgm:prSet/>
      <dgm:spPr/>
      <dgm:t>
        <a:bodyPr/>
        <a:lstStyle/>
        <a:p>
          <a:pPr algn="ctr">
            <a:lnSpc>
              <a:spcPct val="100000"/>
            </a:lnSpc>
          </a:pPr>
          <a:r>
            <a:rPr lang="en-NZ" i="1" dirty="0"/>
            <a:t>a world view, a system of values, attitudes and beliefs which an individual, group or society holds to be true or important ; these are shared by a culture or society about how that society should function </a:t>
          </a:r>
          <a:endParaRPr lang="en-US" dirty="0"/>
        </a:p>
      </dgm:t>
    </dgm:pt>
    <dgm:pt modelId="{AEE11661-1642-49B7-895B-1F9B6C81F743}" type="parTrans" cxnId="{245F4393-B285-4206-BD2F-0CB37AF434E9}">
      <dgm:prSet/>
      <dgm:spPr/>
      <dgm:t>
        <a:bodyPr/>
        <a:lstStyle/>
        <a:p>
          <a:endParaRPr lang="en-US"/>
        </a:p>
      </dgm:t>
    </dgm:pt>
    <dgm:pt modelId="{99592AA0-4303-4A02-A7FE-917F065F3A6B}" type="sibTrans" cxnId="{245F4393-B285-4206-BD2F-0CB37AF434E9}">
      <dgm:prSet/>
      <dgm:spPr/>
      <dgm:t>
        <a:bodyPr/>
        <a:lstStyle/>
        <a:p>
          <a:endParaRPr lang="en-US"/>
        </a:p>
      </dgm:t>
    </dgm:pt>
    <dgm:pt modelId="{51C43CC9-BAD1-4530-8C39-8E0D85FC8BD1}">
      <dgm:prSet/>
      <dgm:spPr/>
      <dgm:t>
        <a:bodyPr/>
        <a:lstStyle/>
        <a:p>
          <a:pPr algn="ctr">
            <a:lnSpc>
              <a:spcPct val="100000"/>
            </a:lnSpc>
          </a:pPr>
          <a:r>
            <a:rPr lang="en-NZ" i="1" dirty="0"/>
            <a:t>a set of conscious and/or unconscious ideas .  .  . a comprehensive normative vision, a way of looking at things .  .  . a set of ideas proposed by the dominant class of a society to all members of this society </a:t>
          </a:r>
          <a:endParaRPr lang="en-US" dirty="0"/>
        </a:p>
      </dgm:t>
    </dgm:pt>
    <dgm:pt modelId="{F28DBE9F-0F77-4A31-8DF8-6D177B59850D}" type="parTrans" cxnId="{3CABC4CB-3E4D-4AA9-BF86-1FA830271630}">
      <dgm:prSet/>
      <dgm:spPr/>
      <dgm:t>
        <a:bodyPr/>
        <a:lstStyle/>
        <a:p>
          <a:endParaRPr lang="en-US"/>
        </a:p>
      </dgm:t>
    </dgm:pt>
    <dgm:pt modelId="{0ABA15C6-4974-47D4-A0FC-11D0FE534DEA}" type="sibTrans" cxnId="{3CABC4CB-3E4D-4AA9-BF86-1FA830271630}">
      <dgm:prSet/>
      <dgm:spPr/>
      <dgm:t>
        <a:bodyPr/>
        <a:lstStyle/>
        <a:p>
          <a:endParaRPr lang="en-US"/>
        </a:p>
      </dgm:t>
    </dgm:pt>
    <dgm:pt modelId="{A12ABA77-D016-496C-BC31-E800057CA365}" type="pres">
      <dgm:prSet presAssocID="{A17C25DD-28A8-4A00-B212-24BFFB61E00A}" presName="root" presStyleCnt="0">
        <dgm:presLayoutVars>
          <dgm:dir/>
          <dgm:resizeHandles val="exact"/>
        </dgm:presLayoutVars>
      </dgm:prSet>
      <dgm:spPr/>
    </dgm:pt>
    <dgm:pt modelId="{5C893EB3-79AF-4730-9752-A04F271609D1}" type="pres">
      <dgm:prSet presAssocID="{03B6EB77-EDC0-4BD7-B419-C0D070629F1B}" presName="compNode" presStyleCnt="0"/>
      <dgm:spPr/>
    </dgm:pt>
    <dgm:pt modelId="{1B55D8BC-D711-4836-9D34-1A590908E77B}" type="pres">
      <dgm:prSet presAssocID="{03B6EB77-EDC0-4BD7-B419-C0D070629F1B}" presName="bgRect" presStyleLbl="bgShp" presStyleIdx="0" presStyleCnt="3"/>
      <dgm:spPr/>
    </dgm:pt>
    <dgm:pt modelId="{911D247F-B7D4-4932-BACD-86B47687C827}" type="pres">
      <dgm:prSet presAssocID="{03B6EB77-EDC0-4BD7-B419-C0D070629F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B6BA45B9-1FA5-40A9-88FA-AFE5FC056D3A}" type="pres">
      <dgm:prSet presAssocID="{03B6EB77-EDC0-4BD7-B419-C0D070629F1B}" presName="spaceRect" presStyleCnt="0"/>
      <dgm:spPr/>
    </dgm:pt>
    <dgm:pt modelId="{55103417-C83D-4602-A666-4AD9EFAC5FD9}" type="pres">
      <dgm:prSet presAssocID="{03B6EB77-EDC0-4BD7-B419-C0D070629F1B}" presName="parTx" presStyleLbl="revTx" presStyleIdx="0" presStyleCnt="3">
        <dgm:presLayoutVars>
          <dgm:chMax val="0"/>
          <dgm:chPref val="0"/>
        </dgm:presLayoutVars>
      </dgm:prSet>
      <dgm:spPr/>
    </dgm:pt>
    <dgm:pt modelId="{6E5E9CF7-62E0-4225-BF64-02D8B68CE2CC}" type="pres">
      <dgm:prSet presAssocID="{0CD94B78-AED7-402C-8339-48831E62D1CF}" presName="sibTrans" presStyleCnt="0"/>
      <dgm:spPr/>
    </dgm:pt>
    <dgm:pt modelId="{0E749BB3-F776-4943-BCDD-2F574D70DE82}" type="pres">
      <dgm:prSet presAssocID="{51855254-A479-4FAF-BB85-E94D4AE3B1AF}" presName="compNode" presStyleCnt="0"/>
      <dgm:spPr/>
    </dgm:pt>
    <dgm:pt modelId="{A680BAEF-A3F9-4FE5-8496-0EC5A7D76003}" type="pres">
      <dgm:prSet presAssocID="{51855254-A479-4FAF-BB85-E94D4AE3B1AF}" presName="bgRect" presStyleLbl="bgShp" presStyleIdx="1" presStyleCnt="3"/>
      <dgm:spPr/>
    </dgm:pt>
    <dgm:pt modelId="{6A488A4F-EBB6-46D5-B120-224F9E708310}" type="pres">
      <dgm:prSet presAssocID="{51855254-A479-4FAF-BB85-E94D4AE3B1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EEF4E28B-FDDC-4CEC-8C10-4661DFB319FE}" type="pres">
      <dgm:prSet presAssocID="{51855254-A479-4FAF-BB85-E94D4AE3B1AF}" presName="spaceRect" presStyleCnt="0"/>
      <dgm:spPr/>
    </dgm:pt>
    <dgm:pt modelId="{95E0224F-8358-4FD9-BD5C-9AC3E8A02BD0}" type="pres">
      <dgm:prSet presAssocID="{51855254-A479-4FAF-BB85-E94D4AE3B1AF}" presName="parTx" presStyleLbl="revTx" presStyleIdx="1" presStyleCnt="3">
        <dgm:presLayoutVars>
          <dgm:chMax val="0"/>
          <dgm:chPref val="0"/>
        </dgm:presLayoutVars>
      </dgm:prSet>
      <dgm:spPr/>
    </dgm:pt>
    <dgm:pt modelId="{A5F67D20-EF7B-4926-B1B9-976CF76C5ADA}" type="pres">
      <dgm:prSet presAssocID="{99592AA0-4303-4A02-A7FE-917F065F3A6B}" presName="sibTrans" presStyleCnt="0"/>
      <dgm:spPr/>
    </dgm:pt>
    <dgm:pt modelId="{24346E01-EA56-468A-BBFC-533F180F203A}" type="pres">
      <dgm:prSet presAssocID="{51C43CC9-BAD1-4530-8C39-8E0D85FC8BD1}" presName="compNode" presStyleCnt="0"/>
      <dgm:spPr/>
    </dgm:pt>
    <dgm:pt modelId="{689225AF-D153-4657-A25E-8463879EDDD3}" type="pres">
      <dgm:prSet presAssocID="{51C43CC9-BAD1-4530-8C39-8E0D85FC8BD1}" presName="bgRect" presStyleLbl="bgShp" presStyleIdx="2" presStyleCnt="3"/>
      <dgm:spPr/>
    </dgm:pt>
    <dgm:pt modelId="{BC72AD3E-247E-4A7B-8EE7-9A767A97A47E}" type="pres">
      <dgm:prSet presAssocID="{51C43CC9-BAD1-4530-8C39-8E0D85FC8B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FFF3DBC5-7C46-45B2-B1BB-E295157DD10D}" type="pres">
      <dgm:prSet presAssocID="{51C43CC9-BAD1-4530-8C39-8E0D85FC8BD1}" presName="spaceRect" presStyleCnt="0"/>
      <dgm:spPr/>
    </dgm:pt>
    <dgm:pt modelId="{5778214C-E452-4891-92E8-27D7331902EC}" type="pres">
      <dgm:prSet presAssocID="{51C43CC9-BAD1-4530-8C39-8E0D85FC8BD1}" presName="parTx" presStyleLbl="revTx" presStyleIdx="2" presStyleCnt="3">
        <dgm:presLayoutVars>
          <dgm:chMax val="0"/>
          <dgm:chPref val="0"/>
        </dgm:presLayoutVars>
      </dgm:prSet>
      <dgm:spPr/>
    </dgm:pt>
  </dgm:ptLst>
  <dgm:cxnLst>
    <dgm:cxn modelId="{42CA3220-430E-40B5-9D04-0A473398A95E}" type="presOf" srcId="{A17C25DD-28A8-4A00-B212-24BFFB61E00A}" destId="{A12ABA77-D016-496C-BC31-E800057CA365}" srcOrd="0" destOrd="0" presId="urn:microsoft.com/office/officeart/2018/2/layout/IconVerticalSolidList"/>
    <dgm:cxn modelId="{0510E73D-5E68-4895-ADBC-8DE6AE12BAE9}" type="presOf" srcId="{51C43CC9-BAD1-4530-8C39-8E0D85FC8BD1}" destId="{5778214C-E452-4891-92E8-27D7331902EC}" srcOrd="0" destOrd="0" presId="urn:microsoft.com/office/officeart/2018/2/layout/IconVerticalSolidList"/>
    <dgm:cxn modelId="{41D52058-357B-41F9-B2C1-4E928700107C}" srcId="{A17C25DD-28A8-4A00-B212-24BFFB61E00A}" destId="{03B6EB77-EDC0-4BD7-B419-C0D070629F1B}" srcOrd="0" destOrd="0" parTransId="{E46AEE55-EB62-4503-9C85-280D5013689E}" sibTransId="{0CD94B78-AED7-402C-8339-48831E62D1CF}"/>
    <dgm:cxn modelId="{245F4393-B285-4206-BD2F-0CB37AF434E9}" srcId="{A17C25DD-28A8-4A00-B212-24BFFB61E00A}" destId="{51855254-A479-4FAF-BB85-E94D4AE3B1AF}" srcOrd="1" destOrd="0" parTransId="{AEE11661-1642-49B7-895B-1F9B6C81F743}" sibTransId="{99592AA0-4303-4A02-A7FE-917F065F3A6B}"/>
    <dgm:cxn modelId="{5B8634BF-A53F-4798-AC9E-EB2E5809420F}" type="presOf" srcId="{51855254-A479-4FAF-BB85-E94D4AE3B1AF}" destId="{95E0224F-8358-4FD9-BD5C-9AC3E8A02BD0}" srcOrd="0" destOrd="0" presId="urn:microsoft.com/office/officeart/2018/2/layout/IconVerticalSolidList"/>
    <dgm:cxn modelId="{3CABC4CB-3E4D-4AA9-BF86-1FA830271630}" srcId="{A17C25DD-28A8-4A00-B212-24BFFB61E00A}" destId="{51C43CC9-BAD1-4530-8C39-8E0D85FC8BD1}" srcOrd="2" destOrd="0" parTransId="{F28DBE9F-0F77-4A31-8DF8-6D177B59850D}" sibTransId="{0ABA15C6-4974-47D4-A0FC-11D0FE534DEA}"/>
    <dgm:cxn modelId="{4DAC46F4-A35D-4844-8AEE-89CEC0BD4FFB}" type="presOf" srcId="{03B6EB77-EDC0-4BD7-B419-C0D070629F1B}" destId="{55103417-C83D-4602-A666-4AD9EFAC5FD9}" srcOrd="0" destOrd="0" presId="urn:microsoft.com/office/officeart/2018/2/layout/IconVerticalSolidList"/>
    <dgm:cxn modelId="{BC8C739B-CE2B-45C4-B330-4823CCBC4649}" type="presParOf" srcId="{A12ABA77-D016-496C-BC31-E800057CA365}" destId="{5C893EB3-79AF-4730-9752-A04F271609D1}" srcOrd="0" destOrd="0" presId="urn:microsoft.com/office/officeart/2018/2/layout/IconVerticalSolidList"/>
    <dgm:cxn modelId="{EAD35D97-CA40-40B3-BB09-BB41081E86E4}" type="presParOf" srcId="{5C893EB3-79AF-4730-9752-A04F271609D1}" destId="{1B55D8BC-D711-4836-9D34-1A590908E77B}" srcOrd="0" destOrd="0" presId="urn:microsoft.com/office/officeart/2018/2/layout/IconVerticalSolidList"/>
    <dgm:cxn modelId="{F2CB83D5-13AD-4084-B2BF-71F4976A7214}" type="presParOf" srcId="{5C893EB3-79AF-4730-9752-A04F271609D1}" destId="{911D247F-B7D4-4932-BACD-86B47687C827}" srcOrd="1" destOrd="0" presId="urn:microsoft.com/office/officeart/2018/2/layout/IconVerticalSolidList"/>
    <dgm:cxn modelId="{9BC00C69-0805-4E97-912B-DA542FBE473F}" type="presParOf" srcId="{5C893EB3-79AF-4730-9752-A04F271609D1}" destId="{B6BA45B9-1FA5-40A9-88FA-AFE5FC056D3A}" srcOrd="2" destOrd="0" presId="urn:microsoft.com/office/officeart/2018/2/layout/IconVerticalSolidList"/>
    <dgm:cxn modelId="{8822A110-14AE-4B6C-A871-CB451984D811}" type="presParOf" srcId="{5C893EB3-79AF-4730-9752-A04F271609D1}" destId="{55103417-C83D-4602-A666-4AD9EFAC5FD9}" srcOrd="3" destOrd="0" presId="urn:microsoft.com/office/officeart/2018/2/layout/IconVerticalSolidList"/>
    <dgm:cxn modelId="{F5F3D5E3-F15E-4C09-AEFF-48B506819CC7}" type="presParOf" srcId="{A12ABA77-D016-496C-BC31-E800057CA365}" destId="{6E5E9CF7-62E0-4225-BF64-02D8B68CE2CC}" srcOrd="1" destOrd="0" presId="urn:microsoft.com/office/officeart/2018/2/layout/IconVerticalSolidList"/>
    <dgm:cxn modelId="{6771ADDC-6C24-4835-9272-FD0F58519772}" type="presParOf" srcId="{A12ABA77-D016-496C-BC31-E800057CA365}" destId="{0E749BB3-F776-4943-BCDD-2F574D70DE82}" srcOrd="2" destOrd="0" presId="urn:microsoft.com/office/officeart/2018/2/layout/IconVerticalSolidList"/>
    <dgm:cxn modelId="{F4271969-C4CD-487C-9FF8-63C2D4DAA476}" type="presParOf" srcId="{0E749BB3-F776-4943-BCDD-2F574D70DE82}" destId="{A680BAEF-A3F9-4FE5-8496-0EC5A7D76003}" srcOrd="0" destOrd="0" presId="urn:microsoft.com/office/officeart/2018/2/layout/IconVerticalSolidList"/>
    <dgm:cxn modelId="{A44D4905-544F-4154-B881-E76F5B25A3F1}" type="presParOf" srcId="{0E749BB3-F776-4943-BCDD-2F574D70DE82}" destId="{6A488A4F-EBB6-46D5-B120-224F9E708310}" srcOrd="1" destOrd="0" presId="urn:microsoft.com/office/officeart/2018/2/layout/IconVerticalSolidList"/>
    <dgm:cxn modelId="{7F5B6DA2-6E6D-4C7B-8040-08F0B193912C}" type="presParOf" srcId="{0E749BB3-F776-4943-BCDD-2F574D70DE82}" destId="{EEF4E28B-FDDC-4CEC-8C10-4661DFB319FE}" srcOrd="2" destOrd="0" presId="urn:microsoft.com/office/officeart/2018/2/layout/IconVerticalSolidList"/>
    <dgm:cxn modelId="{5192FBB6-873B-46DA-89D4-CD9C2DE23E72}" type="presParOf" srcId="{0E749BB3-F776-4943-BCDD-2F574D70DE82}" destId="{95E0224F-8358-4FD9-BD5C-9AC3E8A02BD0}" srcOrd="3" destOrd="0" presId="urn:microsoft.com/office/officeart/2018/2/layout/IconVerticalSolidList"/>
    <dgm:cxn modelId="{62924E2F-3755-4ADF-A903-1D876B189B28}" type="presParOf" srcId="{A12ABA77-D016-496C-BC31-E800057CA365}" destId="{A5F67D20-EF7B-4926-B1B9-976CF76C5ADA}" srcOrd="3" destOrd="0" presId="urn:microsoft.com/office/officeart/2018/2/layout/IconVerticalSolidList"/>
    <dgm:cxn modelId="{6250669C-54A8-4D5F-8DF5-54F57C18670E}" type="presParOf" srcId="{A12ABA77-D016-496C-BC31-E800057CA365}" destId="{24346E01-EA56-468A-BBFC-533F180F203A}" srcOrd="4" destOrd="0" presId="urn:microsoft.com/office/officeart/2018/2/layout/IconVerticalSolidList"/>
    <dgm:cxn modelId="{77F1C161-EA0E-4D20-947E-F23484008F65}" type="presParOf" srcId="{24346E01-EA56-468A-BBFC-533F180F203A}" destId="{689225AF-D153-4657-A25E-8463879EDDD3}" srcOrd="0" destOrd="0" presId="urn:microsoft.com/office/officeart/2018/2/layout/IconVerticalSolidList"/>
    <dgm:cxn modelId="{336EB831-B8EA-45D3-924E-7E29F7AA95C2}" type="presParOf" srcId="{24346E01-EA56-468A-BBFC-533F180F203A}" destId="{BC72AD3E-247E-4A7B-8EE7-9A767A97A47E}" srcOrd="1" destOrd="0" presId="urn:microsoft.com/office/officeart/2018/2/layout/IconVerticalSolidList"/>
    <dgm:cxn modelId="{1FE81C8E-8938-435C-8298-1717AE4ABBD8}" type="presParOf" srcId="{24346E01-EA56-468A-BBFC-533F180F203A}" destId="{FFF3DBC5-7C46-45B2-B1BB-E295157DD10D}" srcOrd="2" destOrd="0" presId="urn:microsoft.com/office/officeart/2018/2/layout/IconVerticalSolidList"/>
    <dgm:cxn modelId="{9A6DFDD5-9758-49FC-8CB3-ED9FDC3101D5}" type="presParOf" srcId="{24346E01-EA56-468A-BBFC-533F180F203A}" destId="{5778214C-E452-4891-92E8-27D7331902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5170EE-F26A-4150-8AED-FDCBF9FF1A1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5973C60-34DC-49BE-AB56-683A166567C7}">
      <dgm:prSet custT="1"/>
      <dgm:spPr/>
      <dgm:t>
        <a:bodyPr/>
        <a:lstStyle/>
        <a:p>
          <a:pPr>
            <a:lnSpc>
              <a:spcPct val="100000"/>
            </a:lnSpc>
          </a:pPr>
          <a:r>
            <a:rPr lang="en-NZ" sz="2000" i="0" dirty="0"/>
            <a:t>A certain ethical set of ideals, principles, doctrines, myths, or symbols of a social movement, institution, class, or large group that explains how society should work, and offers some political and cultural blueprint for a certain social order. A political ideology largely concerns itself with how to allocate power and to what ends it should be used. </a:t>
          </a:r>
          <a:endParaRPr lang="en-US" sz="2000" i="0" dirty="0"/>
        </a:p>
      </dgm:t>
    </dgm:pt>
    <dgm:pt modelId="{B3E5253C-7247-4E91-BCAF-B2FF9A3DC89B}" type="parTrans" cxnId="{033AABAD-EFC0-4C89-AEEA-21DE6FB07AB9}">
      <dgm:prSet/>
      <dgm:spPr/>
      <dgm:t>
        <a:bodyPr/>
        <a:lstStyle/>
        <a:p>
          <a:endParaRPr lang="en-US"/>
        </a:p>
      </dgm:t>
    </dgm:pt>
    <dgm:pt modelId="{3BA236B6-8A13-4BBF-82AA-0EE020B1AFAE}" type="sibTrans" cxnId="{033AABAD-EFC0-4C89-AEEA-21DE6FB07AB9}">
      <dgm:prSet/>
      <dgm:spPr/>
      <dgm:t>
        <a:bodyPr/>
        <a:lstStyle/>
        <a:p>
          <a:endParaRPr lang="en-US"/>
        </a:p>
      </dgm:t>
    </dgm:pt>
    <dgm:pt modelId="{C18B6D07-E505-4C2D-8373-44591C8EF024}">
      <dgm:prSet custT="1"/>
      <dgm:spPr/>
      <dgm:t>
        <a:bodyPr/>
        <a:lstStyle/>
        <a:p>
          <a:pPr>
            <a:lnSpc>
              <a:spcPct val="100000"/>
            </a:lnSpc>
          </a:pPr>
          <a:r>
            <a:rPr lang="en-NZ" sz="2000" i="1" dirty="0"/>
            <a:t>May include two dimensions:</a:t>
          </a:r>
          <a:endParaRPr lang="en-US" sz="2000" dirty="0"/>
        </a:p>
      </dgm:t>
    </dgm:pt>
    <dgm:pt modelId="{60B3BEA1-692C-4CFA-B9C5-E7342350DC4D}" type="parTrans" cxnId="{49D6AD57-AF94-43B6-A828-D2F9CB162075}">
      <dgm:prSet/>
      <dgm:spPr/>
      <dgm:t>
        <a:bodyPr/>
        <a:lstStyle/>
        <a:p>
          <a:endParaRPr lang="en-US"/>
        </a:p>
      </dgm:t>
    </dgm:pt>
    <dgm:pt modelId="{0D6C9892-65C3-4AE2-8881-AE40A13C0B14}" type="sibTrans" cxnId="{49D6AD57-AF94-43B6-A828-D2F9CB162075}">
      <dgm:prSet/>
      <dgm:spPr/>
      <dgm:t>
        <a:bodyPr/>
        <a:lstStyle/>
        <a:p>
          <a:endParaRPr lang="en-US"/>
        </a:p>
      </dgm:t>
    </dgm:pt>
    <dgm:pt modelId="{F571EDEC-C063-4991-BDE7-3B8939309271}">
      <dgm:prSet custT="1"/>
      <dgm:spPr/>
      <dgm:t>
        <a:bodyPr/>
        <a:lstStyle/>
        <a:p>
          <a:pPr>
            <a:lnSpc>
              <a:spcPct val="100000"/>
            </a:lnSpc>
          </a:pPr>
          <a:r>
            <a:rPr lang="en-NZ" sz="2000" i="1" dirty="0"/>
            <a:t>Goals: how society should work</a:t>
          </a:r>
          <a:endParaRPr lang="en-US" sz="2000" dirty="0"/>
        </a:p>
      </dgm:t>
    </dgm:pt>
    <dgm:pt modelId="{E9C8D0D2-DD4D-43CC-9F44-E1955FE5D7BB}" type="parTrans" cxnId="{A1B56B4E-9CD0-4292-91CA-7118C50BA9EE}">
      <dgm:prSet/>
      <dgm:spPr/>
      <dgm:t>
        <a:bodyPr/>
        <a:lstStyle/>
        <a:p>
          <a:endParaRPr lang="en-US"/>
        </a:p>
      </dgm:t>
    </dgm:pt>
    <dgm:pt modelId="{82FD509D-17C7-4E93-8790-212401237131}" type="sibTrans" cxnId="{A1B56B4E-9CD0-4292-91CA-7118C50BA9EE}">
      <dgm:prSet/>
      <dgm:spPr/>
      <dgm:t>
        <a:bodyPr/>
        <a:lstStyle/>
        <a:p>
          <a:endParaRPr lang="en-US"/>
        </a:p>
      </dgm:t>
    </dgm:pt>
    <dgm:pt modelId="{9489A130-E357-46FB-B07E-8711687FF804}">
      <dgm:prSet custT="1"/>
      <dgm:spPr/>
      <dgm:t>
        <a:bodyPr/>
        <a:lstStyle/>
        <a:p>
          <a:pPr>
            <a:lnSpc>
              <a:spcPct val="100000"/>
            </a:lnSpc>
          </a:pPr>
          <a:r>
            <a:rPr lang="en-NZ" sz="2000" i="1" dirty="0"/>
            <a:t>Methods: the most appropriate ways to achieve the ideal arrangement</a:t>
          </a:r>
          <a:r>
            <a:rPr lang="en-NZ" sz="2000" dirty="0"/>
            <a:t>  	</a:t>
          </a:r>
          <a:r>
            <a:rPr lang="en-NZ" sz="1800" dirty="0"/>
            <a:t>		</a:t>
          </a:r>
          <a:endParaRPr lang="en-US" sz="1800" dirty="0"/>
        </a:p>
      </dgm:t>
    </dgm:pt>
    <dgm:pt modelId="{04F3DAB5-123D-43E2-B1B3-70EC76E88EF0}" type="parTrans" cxnId="{AD36A8BC-D82E-40C4-B529-EF244A2E17FA}">
      <dgm:prSet/>
      <dgm:spPr/>
      <dgm:t>
        <a:bodyPr/>
        <a:lstStyle/>
        <a:p>
          <a:endParaRPr lang="en-US"/>
        </a:p>
      </dgm:t>
    </dgm:pt>
    <dgm:pt modelId="{80AD8429-B57D-4C25-AEF6-276158F77146}" type="sibTrans" cxnId="{AD36A8BC-D82E-40C4-B529-EF244A2E17FA}">
      <dgm:prSet/>
      <dgm:spPr/>
      <dgm:t>
        <a:bodyPr/>
        <a:lstStyle/>
        <a:p>
          <a:endParaRPr lang="en-US"/>
        </a:p>
      </dgm:t>
    </dgm:pt>
    <dgm:pt modelId="{DAE10C6A-7297-4552-B5C3-D3A8A979EACE}" type="pres">
      <dgm:prSet presAssocID="{CC5170EE-F26A-4150-8AED-FDCBF9FF1A1C}" presName="root" presStyleCnt="0">
        <dgm:presLayoutVars>
          <dgm:dir/>
          <dgm:resizeHandles val="exact"/>
        </dgm:presLayoutVars>
      </dgm:prSet>
      <dgm:spPr/>
    </dgm:pt>
    <dgm:pt modelId="{6B81B7F7-0334-49C2-8908-CBBBEAF1A33E}" type="pres">
      <dgm:prSet presAssocID="{F5973C60-34DC-49BE-AB56-683A166567C7}" presName="compNode" presStyleCnt="0"/>
      <dgm:spPr/>
    </dgm:pt>
    <dgm:pt modelId="{C4AAAE03-E267-452D-9F10-750E5A100D3E}" type="pres">
      <dgm:prSet presAssocID="{F5973C60-34DC-49BE-AB56-683A166567C7}" presName="bgRect" presStyleLbl="bgShp" presStyleIdx="0" presStyleCnt="2"/>
      <dgm:spPr/>
    </dgm:pt>
    <dgm:pt modelId="{3E40F9DC-CBCA-4E59-AA07-CD144D2D5B31}" type="pres">
      <dgm:prSet presAssocID="{F5973C60-34DC-49BE-AB56-683A166567C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0E72406D-C498-4707-A273-9674801957C8}" type="pres">
      <dgm:prSet presAssocID="{F5973C60-34DC-49BE-AB56-683A166567C7}" presName="spaceRect" presStyleCnt="0"/>
      <dgm:spPr/>
    </dgm:pt>
    <dgm:pt modelId="{0F0DA3B1-1CB4-4A12-9444-D56DB21566BC}" type="pres">
      <dgm:prSet presAssocID="{F5973C60-34DC-49BE-AB56-683A166567C7}" presName="parTx" presStyleLbl="revTx" presStyleIdx="0" presStyleCnt="3">
        <dgm:presLayoutVars>
          <dgm:chMax val="0"/>
          <dgm:chPref val="0"/>
        </dgm:presLayoutVars>
      </dgm:prSet>
      <dgm:spPr/>
    </dgm:pt>
    <dgm:pt modelId="{48FFC368-00C6-4E9C-BA5A-869CDB04B9C6}" type="pres">
      <dgm:prSet presAssocID="{3BA236B6-8A13-4BBF-82AA-0EE020B1AFAE}" presName="sibTrans" presStyleCnt="0"/>
      <dgm:spPr/>
    </dgm:pt>
    <dgm:pt modelId="{5903E959-E8EA-4279-BE7A-87E0FB26487E}" type="pres">
      <dgm:prSet presAssocID="{C18B6D07-E505-4C2D-8373-44591C8EF024}" presName="compNode" presStyleCnt="0"/>
      <dgm:spPr/>
    </dgm:pt>
    <dgm:pt modelId="{BBB1B08C-3864-4EAA-B623-F11CE5FAB372}" type="pres">
      <dgm:prSet presAssocID="{C18B6D07-E505-4C2D-8373-44591C8EF024}" presName="bgRect" presStyleLbl="bgShp" presStyleIdx="1" presStyleCnt="2" custLinFactNeighborY="1506"/>
      <dgm:spPr/>
    </dgm:pt>
    <dgm:pt modelId="{73E658EC-DFE0-4D3F-8505-0845B317C208}" type="pres">
      <dgm:prSet presAssocID="{C18B6D07-E505-4C2D-8373-44591C8EF02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nching Diagram"/>
        </a:ext>
      </dgm:extLst>
    </dgm:pt>
    <dgm:pt modelId="{44E6A9B2-0474-498B-8E41-5294819C9834}" type="pres">
      <dgm:prSet presAssocID="{C18B6D07-E505-4C2D-8373-44591C8EF024}" presName="spaceRect" presStyleCnt="0"/>
      <dgm:spPr/>
    </dgm:pt>
    <dgm:pt modelId="{703C40FE-671F-474B-9DB2-A38E9C2252DA}" type="pres">
      <dgm:prSet presAssocID="{C18B6D07-E505-4C2D-8373-44591C8EF024}" presName="parTx" presStyleLbl="revTx" presStyleIdx="1" presStyleCnt="3">
        <dgm:presLayoutVars>
          <dgm:chMax val="0"/>
          <dgm:chPref val="0"/>
        </dgm:presLayoutVars>
      </dgm:prSet>
      <dgm:spPr/>
    </dgm:pt>
    <dgm:pt modelId="{1E6AAB4C-B5D6-4FFD-B8A4-A86F25FF1375}" type="pres">
      <dgm:prSet presAssocID="{C18B6D07-E505-4C2D-8373-44591C8EF024}" presName="desTx" presStyleLbl="revTx" presStyleIdx="2" presStyleCnt="3">
        <dgm:presLayoutVars/>
      </dgm:prSet>
      <dgm:spPr/>
    </dgm:pt>
  </dgm:ptLst>
  <dgm:cxnLst>
    <dgm:cxn modelId="{0D5FF339-B190-455C-B120-464CFE120C59}" type="presOf" srcId="{9489A130-E357-46FB-B07E-8711687FF804}" destId="{1E6AAB4C-B5D6-4FFD-B8A4-A86F25FF1375}" srcOrd="0" destOrd="1" presId="urn:microsoft.com/office/officeart/2018/2/layout/IconVerticalSolidList"/>
    <dgm:cxn modelId="{EA9D9164-04BC-47A3-827F-998A276EFE77}" type="presOf" srcId="{F5973C60-34DC-49BE-AB56-683A166567C7}" destId="{0F0DA3B1-1CB4-4A12-9444-D56DB21566BC}" srcOrd="0" destOrd="0" presId="urn:microsoft.com/office/officeart/2018/2/layout/IconVerticalSolidList"/>
    <dgm:cxn modelId="{A1B56B4E-9CD0-4292-91CA-7118C50BA9EE}" srcId="{C18B6D07-E505-4C2D-8373-44591C8EF024}" destId="{F571EDEC-C063-4991-BDE7-3B8939309271}" srcOrd="0" destOrd="0" parTransId="{E9C8D0D2-DD4D-43CC-9F44-E1955FE5D7BB}" sibTransId="{82FD509D-17C7-4E93-8790-212401237131}"/>
    <dgm:cxn modelId="{49D6AD57-AF94-43B6-A828-D2F9CB162075}" srcId="{CC5170EE-F26A-4150-8AED-FDCBF9FF1A1C}" destId="{C18B6D07-E505-4C2D-8373-44591C8EF024}" srcOrd="1" destOrd="0" parTransId="{60B3BEA1-692C-4CFA-B9C5-E7342350DC4D}" sibTransId="{0D6C9892-65C3-4AE2-8881-AE40A13C0B14}"/>
    <dgm:cxn modelId="{5E4066A2-6A7A-4ECC-8D33-CF41B9325E3C}" type="presOf" srcId="{F571EDEC-C063-4991-BDE7-3B8939309271}" destId="{1E6AAB4C-B5D6-4FFD-B8A4-A86F25FF1375}" srcOrd="0" destOrd="0" presId="urn:microsoft.com/office/officeart/2018/2/layout/IconVerticalSolidList"/>
    <dgm:cxn modelId="{033AABAD-EFC0-4C89-AEEA-21DE6FB07AB9}" srcId="{CC5170EE-F26A-4150-8AED-FDCBF9FF1A1C}" destId="{F5973C60-34DC-49BE-AB56-683A166567C7}" srcOrd="0" destOrd="0" parTransId="{B3E5253C-7247-4E91-BCAF-B2FF9A3DC89B}" sibTransId="{3BA236B6-8A13-4BBF-82AA-0EE020B1AFAE}"/>
    <dgm:cxn modelId="{AD36A8BC-D82E-40C4-B529-EF244A2E17FA}" srcId="{C18B6D07-E505-4C2D-8373-44591C8EF024}" destId="{9489A130-E357-46FB-B07E-8711687FF804}" srcOrd="1" destOrd="0" parTransId="{04F3DAB5-123D-43E2-B1B3-70EC76E88EF0}" sibTransId="{80AD8429-B57D-4C25-AEF6-276158F77146}"/>
    <dgm:cxn modelId="{6E18F6F3-B8FF-40CF-9768-6C9F0B293E5D}" type="presOf" srcId="{CC5170EE-F26A-4150-8AED-FDCBF9FF1A1C}" destId="{DAE10C6A-7297-4552-B5C3-D3A8A979EACE}" srcOrd="0" destOrd="0" presId="urn:microsoft.com/office/officeart/2018/2/layout/IconVerticalSolidList"/>
    <dgm:cxn modelId="{E2FD81F4-787D-467F-B8CB-1304203E636D}" type="presOf" srcId="{C18B6D07-E505-4C2D-8373-44591C8EF024}" destId="{703C40FE-671F-474B-9DB2-A38E9C2252DA}" srcOrd="0" destOrd="0" presId="urn:microsoft.com/office/officeart/2018/2/layout/IconVerticalSolidList"/>
    <dgm:cxn modelId="{EF39B38F-9CDE-4D2A-BC8B-3B448013AF13}" type="presParOf" srcId="{DAE10C6A-7297-4552-B5C3-D3A8A979EACE}" destId="{6B81B7F7-0334-49C2-8908-CBBBEAF1A33E}" srcOrd="0" destOrd="0" presId="urn:microsoft.com/office/officeart/2018/2/layout/IconVerticalSolidList"/>
    <dgm:cxn modelId="{510031D5-31F9-4567-8E3C-1E281BF08FC5}" type="presParOf" srcId="{6B81B7F7-0334-49C2-8908-CBBBEAF1A33E}" destId="{C4AAAE03-E267-452D-9F10-750E5A100D3E}" srcOrd="0" destOrd="0" presId="urn:microsoft.com/office/officeart/2018/2/layout/IconVerticalSolidList"/>
    <dgm:cxn modelId="{1538B88C-0F29-4753-979C-A0394A78E13D}" type="presParOf" srcId="{6B81B7F7-0334-49C2-8908-CBBBEAF1A33E}" destId="{3E40F9DC-CBCA-4E59-AA07-CD144D2D5B31}" srcOrd="1" destOrd="0" presId="urn:microsoft.com/office/officeart/2018/2/layout/IconVerticalSolidList"/>
    <dgm:cxn modelId="{412B3EAA-1D45-4AA7-AADB-4F11F78C8146}" type="presParOf" srcId="{6B81B7F7-0334-49C2-8908-CBBBEAF1A33E}" destId="{0E72406D-C498-4707-A273-9674801957C8}" srcOrd="2" destOrd="0" presId="urn:microsoft.com/office/officeart/2018/2/layout/IconVerticalSolidList"/>
    <dgm:cxn modelId="{165EA8B2-7819-4EEC-98E1-5C155C6E6EC2}" type="presParOf" srcId="{6B81B7F7-0334-49C2-8908-CBBBEAF1A33E}" destId="{0F0DA3B1-1CB4-4A12-9444-D56DB21566BC}" srcOrd="3" destOrd="0" presId="urn:microsoft.com/office/officeart/2018/2/layout/IconVerticalSolidList"/>
    <dgm:cxn modelId="{E98B4873-E15F-4997-B230-1E1C7B87E6DC}" type="presParOf" srcId="{DAE10C6A-7297-4552-B5C3-D3A8A979EACE}" destId="{48FFC368-00C6-4E9C-BA5A-869CDB04B9C6}" srcOrd="1" destOrd="0" presId="urn:microsoft.com/office/officeart/2018/2/layout/IconVerticalSolidList"/>
    <dgm:cxn modelId="{BF18CA25-B3DA-444A-8474-77303EA22822}" type="presParOf" srcId="{DAE10C6A-7297-4552-B5C3-D3A8A979EACE}" destId="{5903E959-E8EA-4279-BE7A-87E0FB26487E}" srcOrd="2" destOrd="0" presId="urn:microsoft.com/office/officeart/2018/2/layout/IconVerticalSolidList"/>
    <dgm:cxn modelId="{2E950ADF-DBA6-4530-84EC-AC9F53FA5DD0}" type="presParOf" srcId="{5903E959-E8EA-4279-BE7A-87E0FB26487E}" destId="{BBB1B08C-3864-4EAA-B623-F11CE5FAB372}" srcOrd="0" destOrd="0" presId="urn:microsoft.com/office/officeart/2018/2/layout/IconVerticalSolidList"/>
    <dgm:cxn modelId="{DF924D65-C398-43C6-A33D-5B9ED6940B9B}" type="presParOf" srcId="{5903E959-E8EA-4279-BE7A-87E0FB26487E}" destId="{73E658EC-DFE0-4D3F-8505-0845B317C208}" srcOrd="1" destOrd="0" presId="urn:microsoft.com/office/officeart/2018/2/layout/IconVerticalSolidList"/>
    <dgm:cxn modelId="{AF484557-4AF8-4350-B001-E5A7C1D882B1}" type="presParOf" srcId="{5903E959-E8EA-4279-BE7A-87E0FB26487E}" destId="{44E6A9B2-0474-498B-8E41-5294819C9834}" srcOrd="2" destOrd="0" presId="urn:microsoft.com/office/officeart/2018/2/layout/IconVerticalSolidList"/>
    <dgm:cxn modelId="{1EDB7253-FE0C-4217-9065-54C4326C514B}" type="presParOf" srcId="{5903E959-E8EA-4279-BE7A-87E0FB26487E}" destId="{703C40FE-671F-474B-9DB2-A38E9C2252DA}" srcOrd="3" destOrd="0" presId="urn:microsoft.com/office/officeart/2018/2/layout/IconVerticalSolidList"/>
    <dgm:cxn modelId="{AF4D0514-964A-4737-90EF-1D5254426AB4}" type="presParOf" srcId="{5903E959-E8EA-4279-BE7A-87E0FB26487E}" destId="{1E6AAB4C-B5D6-4FFD-B8A4-A86F25FF137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69CE99-2B75-4F20-9B3E-19E6A5173D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DC0E62-2A96-4E4A-8162-9BC58988D6EC}">
      <dgm:prSet/>
      <dgm:spPr/>
      <dgm:t>
        <a:bodyPr/>
        <a:lstStyle/>
        <a:p>
          <a:r>
            <a:rPr lang="en-NZ"/>
            <a:t>Justice</a:t>
          </a:r>
          <a:endParaRPr lang="en-US"/>
        </a:p>
      </dgm:t>
    </dgm:pt>
    <dgm:pt modelId="{8254EF3D-10AF-47E9-8B48-9DB29D2A0FA8}" type="parTrans" cxnId="{77629033-2754-4AF0-B0EF-5B38C26EF405}">
      <dgm:prSet/>
      <dgm:spPr/>
      <dgm:t>
        <a:bodyPr/>
        <a:lstStyle/>
        <a:p>
          <a:endParaRPr lang="en-US"/>
        </a:p>
      </dgm:t>
    </dgm:pt>
    <dgm:pt modelId="{2278B502-E58D-4F33-8238-3963FFA04CBF}" type="sibTrans" cxnId="{77629033-2754-4AF0-B0EF-5B38C26EF405}">
      <dgm:prSet/>
      <dgm:spPr/>
      <dgm:t>
        <a:bodyPr/>
        <a:lstStyle/>
        <a:p>
          <a:endParaRPr lang="en-US"/>
        </a:p>
      </dgm:t>
    </dgm:pt>
    <dgm:pt modelId="{21C67D27-7637-4CD3-9F86-ACCE72F9799F}">
      <dgm:prSet/>
      <dgm:spPr/>
      <dgm:t>
        <a:bodyPr/>
        <a:lstStyle/>
        <a:p>
          <a:r>
            <a:rPr lang="en-NZ"/>
            <a:t>Need</a:t>
          </a:r>
          <a:endParaRPr lang="en-US"/>
        </a:p>
      </dgm:t>
    </dgm:pt>
    <dgm:pt modelId="{CC2298D0-79C4-4B67-B7CF-26DA22A9FD30}" type="parTrans" cxnId="{8DD73337-E463-4A8C-8358-A1CE3AC7AFFD}">
      <dgm:prSet/>
      <dgm:spPr/>
      <dgm:t>
        <a:bodyPr/>
        <a:lstStyle/>
        <a:p>
          <a:endParaRPr lang="en-US"/>
        </a:p>
      </dgm:t>
    </dgm:pt>
    <dgm:pt modelId="{C0B6AC20-4F2C-4308-8294-C49C37205EC5}" type="sibTrans" cxnId="{8DD73337-E463-4A8C-8358-A1CE3AC7AFFD}">
      <dgm:prSet/>
      <dgm:spPr/>
      <dgm:t>
        <a:bodyPr/>
        <a:lstStyle/>
        <a:p>
          <a:endParaRPr lang="en-US"/>
        </a:p>
      </dgm:t>
    </dgm:pt>
    <dgm:pt modelId="{2632F16C-4700-4E29-B245-BB37A5F7BCB4}">
      <dgm:prSet/>
      <dgm:spPr/>
      <dgm:t>
        <a:bodyPr/>
        <a:lstStyle/>
        <a:p>
          <a:r>
            <a:rPr lang="en-NZ"/>
            <a:t>Risk</a:t>
          </a:r>
          <a:endParaRPr lang="en-US"/>
        </a:p>
      </dgm:t>
    </dgm:pt>
    <dgm:pt modelId="{BA48CEAF-E890-4929-AA08-6FA60595A157}" type="parTrans" cxnId="{61C15F9D-24BD-47C5-B698-2911A6397120}">
      <dgm:prSet/>
      <dgm:spPr/>
      <dgm:t>
        <a:bodyPr/>
        <a:lstStyle/>
        <a:p>
          <a:endParaRPr lang="en-US"/>
        </a:p>
      </dgm:t>
    </dgm:pt>
    <dgm:pt modelId="{F274316E-2EB3-4DD7-BA87-BF313B36C661}" type="sibTrans" cxnId="{61C15F9D-24BD-47C5-B698-2911A6397120}">
      <dgm:prSet/>
      <dgm:spPr/>
      <dgm:t>
        <a:bodyPr/>
        <a:lstStyle/>
        <a:p>
          <a:endParaRPr lang="en-US"/>
        </a:p>
      </dgm:t>
    </dgm:pt>
    <dgm:pt modelId="{5F9D9AC8-219B-4DDA-978F-674A2CDEC6EA}">
      <dgm:prSet/>
      <dgm:spPr/>
      <dgm:t>
        <a:bodyPr/>
        <a:lstStyle/>
        <a:p>
          <a:r>
            <a:rPr lang="en-NZ"/>
            <a:t>Equality</a:t>
          </a:r>
          <a:endParaRPr lang="en-US"/>
        </a:p>
      </dgm:t>
    </dgm:pt>
    <dgm:pt modelId="{A961E85D-41E3-4569-9085-5F24C0DD911A}" type="parTrans" cxnId="{C2A96618-3104-4013-B544-95EBA1606FF2}">
      <dgm:prSet/>
      <dgm:spPr/>
      <dgm:t>
        <a:bodyPr/>
        <a:lstStyle/>
        <a:p>
          <a:endParaRPr lang="en-US"/>
        </a:p>
      </dgm:t>
    </dgm:pt>
    <dgm:pt modelId="{4CBFAB3F-6FBB-4508-A25A-316E3B639C6B}" type="sibTrans" cxnId="{C2A96618-3104-4013-B544-95EBA1606FF2}">
      <dgm:prSet/>
      <dgm:spPr/>
      <dgm:t>
        <a:bodyPr/>
        <a:lstStyle/>
        <a:p>
          <a:endParaRPr lang="en-US"/>
        </a:p>
      </dgm:t>
    </dgm:pt>
    <dgm:pt modelId="{E7C3A147-87F8-40F2-A9CA-708A3E8344FC}">
      <dgm:prSet/>
      <dgm:spPr/>
      <dgm:t>
        <a:bodyPr/>
        <a:lstStyle/>
        <a:p>
          <a:r>
            <a:rPr lang="en-NZ"/>
            <a:t>Freedom</a:t>
          </a:r>
          <a:endParaRPr lang="en-US"/>
        </a:p>
      </dgm:t>
    </dgm:pt>
    <dgm:pt modelId="{5415D499-F677-4707-8D77-74E88807FEBF}" type="parTrans" cxnId="{7C4BD883-F7B2-4B7A-B557-0F0A35A77182}">
      <dgm:prSet/>
      <dgm:spPr/>
      <dgm:t>
        <a:bodyPr/>
        <a:lstStyle/>
        <a:p>
          <a:endParaRPr lang="en-US"/>
        </a:p>
      </dgm:t>
    </dgm:pt>
    <dgm:pt modelId="{1299884B-7968-41D2-9708-E96832B23B63}" type="sibTrans" cxnId="{7C4BD883-F7B2-4B7A-B557-0F0A35A77182}">
      <dgm:prSet/>
      <dgm:spPr/>
      <dgm:t>
        <a:bodyPr/>
        <a:lstStyle/>
        <a:p>
          <a:endParaRPr lang="en-US"/>
        </a:p>
      </dgm:t>
    </dgm:pt>
    <dgm:pt modelId="{E19ADE96-5124-4FAF-9685-6F98440CA8B5}">
      <dgm:prSet/>
      <dgm:spPr/>
      <dgm:t>
        <a:bodyPr/>
        <a:lstStyle/>
        <a:p>
          <a:r>
            <a:rPr lang="en-NZ"/>
            <a:t>Citizenship</a:t>
          </a:r>
          <a:endParaRPr lang="en-US"/>
        </a:p>
      </dgm:t>
    </dgm:pt>
    <dgm:pt modelId="{321DB94E-9483-42F5-93AF-A366F7C81849}" type="parTrans" cxnId="{9ADEE535-EB66-40A5-A140-1614D0F46620}">
      <dgm:prSet/>
      <dgm:spPr/>
      <dgm:t>
        <a:bodyPr/>
        <a:lstStyle/>
        <a:p>
          <a:endParaRPr lang="en-US"/>
        </a:p>
      </dgm:t>
    </dgm:pt>
    <dgm:pt modelId="{33504ABD-08FF-419B-A2C2-1416F07523F5}" type="sibTrans" cxnId="{9ADEE535-EB66-40A5-A140-1614D0F46620}">
      <dgm:prSet/>
      <dgm:spPr/>
      <dgm:t>
        <a:bodyPr/>
        <a:lstStyle/>
        <a:p>
          <a:endParaRPr lang="en-US"/>
        </a:p>
      </dgm:t>
    </dgm:pt>
    <dgm:pt modelId="{038257E4-8220-43F5-AACB-12B983653B2B}">
      <dgm:prSet/>
      <dgm:spPr/>
      <dgm:t>
        <a:bodyPr/>
        <a:lstStyle/>
        <a:p>
          <a:r>
            <a:rPr lang="en-NZ"/>
            <a:t>Sustainable Development</a:t>
          </a:r>
          <a:endParaRPr lang="en-US"/>
        </a:p>
      </dgm:t>
    </dgm:pt>
    <dgm:pt modelId="{B171640C-5D89-4897-BC1C-27FB2D5FFD46}" type="parTrans" cxnId="{5BCD5917-D944-4D37-A000-2A2E51B1E4BA}">
      <dgm:prSet/>
      <dgm:spPr/>
      <dgm:t>
        <a:bodyPr/>
        <a:lstStyle/>
        <a:p>
          <a:endParaRPr lang="en-US"/>
        </a:p>
      </dgm:t>
    </dgm:pt>
    <dgm:pt modelId="{BC626A7C-25B0-4DEE-87B5-05B430376AD8}" type="sibTrans" cxnId="{5BCD5917-D944-4D37-A000-2A2E51B1E4BA}">
      <dgm:prSet/>
      <dgm:spPr/>
      <dgm:t>
        <a:bodyPr/>
        <a:lstStyle/>
        <a:p>
          <a:endParaRPr lang="en-US"/>
        </a:p>
      </dgm:t>
    </dgm:pt>
    <dgm:pt modelId="{584B3E1E-A659-4C8F-9664-F2F9E64718DF}">
      <dgm:prSet/>
      <dgm:spPr/>
      <dgm:t>
        <a:bodyPr/>
        <a:lstStyle/>
        <a:p>
          <a:r>
            <a:rPr lang="en-NZ"/>
            <a:t>Resilience </a:t>
          </a:r>
          <a:endParaRPr lang="en-US"/>
        </a:p>
      </dgm:t>
    </dgm:pt>
    <dgm:pt modelId="{2DA9C222-3121-4E7C-B5AA-22A813AAAC5D}" type="parTrans" cxnId="{DFCDF791-C5AD-4BAA-99B9-14D60D0BEFA8}">
      <dgm:prSet/>
      <dgm:spPr/>
      <dgm:t>
        <a:bodyPr/>
        <a:lstStyle/>
        <a:p>
          <a:endParaRPr lang="en-US"/>
        </a:p>
      </dgm:t>
    </dgm:pt>
    <dgm:pt modelId="{1BE2FEAC-F4D0-4046-8100-BDB6D5520ECF}" type="sibTrans" cxnId="{DFCDF791-C5AD-4BAA-99B9-14D60D0BEFA8}">
      <dgm:prSet/>
      <dgm:spPr/>
      <dgm:t>
        <a:bodyPr/>
        <a:lstStyle/>
        <a:p>
          <a:endParaRPr lang="en-US"/>
        </a:p>
      </dgm:t>
    </dgm:pt>
    <dgm:pt modelId="{596CD25A-01EF-40D7-8925-1CDA409C162B}" type="pres">
      <dgm:prSet presAssocID="{A269CE99-2B75-4F20-9B3E-19E6A5173D6F}" presName="diagram" presStyleCnt="0">
        <dgm:presLayoutVars>
          <dgm:dir/>
          <dgm:resizeHandles val="exact"/>
        </dgm:presLayoutVars>
      </dgm:prSet>
      <dgm:spPr/>
    </dgm:pt>
    <dgm:pt modelId="{BF4CA932-FA67-47D7-924D-6A17447E5E8A}" type="pres">
      <dgm:prSet presAssocID="{4EDC0E62-2A96-4E4A-8162-9BC58988D6EC}" presName="node" presStyleLbl="node1" presStyleIdx="0" presStyleCnt="8">
        <dgm:presLayoutVars>
          <dgm:bulletEnabled val="1"/>
        </dgm:presLayoutVars>
      </dgm:prSet>
      <dgm:spPr/>
    </dgm:pt>
    <dgm:pt modelId="{93DA8014-1A0E-458A-8B20-3FF84CCC11B4}" type="pres">
      <dgm:prSet presAssocID="{2278B502-E58D-4F33-8238-3963FFA04CBF}" presName="sibTrans" presStyleCnt="0"/>
      <dgm:spPr/>
    </dgm:pt>
    <dgm:pt modelId="{E1E4E063-FCE0-4108-8E24-FF3B74611109}" type="pres">
      <dgm:prSet presAssocID="{21C67D27-7637-4CD3-9F86-ACCE72F9799F}" presName="node" presStyleLbl="node1" presStyleIdx="1" presStyleCnt="8">
        <dgm:presLayoutVars>
          <dgm:bulletEnabled val="1"/>
        </dgm:presLayoutVars>
      </dgm:prSet>
      <dgm:spPr/>
    </dgm:pt>
    <dgm:pt modelId="{FCF9F96A-EBC2-4E48-8AC2-A06457002F97}" type="pres">
      <dgm:prSet presAssocID="{C0B6AC20-4F2C-4308-8294-C49C37205EC5}" presName="sibTrans" presStyleCnt="0"/>
      <dgm:spPr/>
    </dgm:pt>
    <dgm:pt modelId="{0B66550A-B417-47FC-8B3F-3737B51D912D}" type="pres">
      <dgm:prSet presAssocID="{2632F16C-4700-4E29-B245-BB37A5F7BCB4}" presName="node" presStyleLbl="node1" presStyleIdx="2" presStyleCnt="8">
        <dgm:presLayoutVars>
          <dgm:bulletEnabled val="1"/>
        </dgm:presLayoutVars>
      </dgm:prSet>
      <dgm:spPr/>
    </dgm:pt>
    <dgm:pt modelId="{00C9F186-E995-4B9D-B643-76B8ADF7DBCE}" type="pres">
      <dgm:prSet presAssocID="{F274316E-2EB3-4DD7-BA87-BF313B36C661}" presName="sibTrans" presStyleCnt="0"/>
      <dgm:spPr/>
    </dgm:pt>
    <dgm:pt modelId="{20016B56-4089-43FA-A973-CECB3CD8838A}" type="pres">
      <dgm:prSet presAssocID="{5F9D9AC8-219B-4DDA-978F-674A2CDEC6EA}" presName="node" presStyleLbl="node1" presStyleIdx="3" presStyleCnt="8">
        <dgm:presLayoutVars>
          <dgm:bulletEnabled val="1"/>
        </dgm:presLayoutVars>
      </dgm:prSet>
      <dgm:spPr/>
    </dgm:pt>
    <dgm:pt modelId="{970669FD-2249-46A0-9293-BB785A20FFDF}" type="pres">
      <dgm:prSet presAssocID="{4CBFAB3F-6FBB-4508-A25A-316E3B639C6B}" presName="sibTrans" presStyleCnt="0"/>
      <dgm:spPr/>
    </dgm:pt>
    <dgm:pt modelId="{4C1D9947-4B8F-4391-8C20-2ACEC4B56FA2}" type="pres">
      <dgm:prSet presAssocID="{E7C3A147-87F8-40F2-A9CA-708A3E8344FC}" presName="node" presStyleLbl="node1" presStyleIdx="4" presStyleCnt="8">
        <dgm:presLayoutVars>
          <dgm:bulletEnabled val="1"/>
        </dgm:presLayoutVars>
      </dgm:prSet>
      <dgm:spPr/>
    </dgm:pt>
    <dgm:pt modelId="{C0ECE72C-ABE5-4AC6-9A54-F935B28E86D1}" type="pres">
      <dgm:prSet presAssocID="{1299884B-7968-41D2-9708-E96832B23B63}" presName="sibTrans" presStyleCnt="0"/>
      <dgm:spPr/>
    </dgm:pt>
    <dgm:pt modelId="{2DBFA772-073A-4A9B-9968-162203AFCCDD}" type="pres">
      <dgm:prSet presAssocID="{E19ADE96-5124-4FAF-9685-6F98440CA8B5}" presName="node" presStyleLbl="node1" presStyleIdx="5" presStyleCnt="8">
        <dgm:presLayoutVars>
          <dgm:bulletEnabled val="1"/>
        </dgm:presLayoutVars>
      </dgm:prSet>
      <dgm:spPr/>
    </dgm:pt>
    <dgm:pt modelId="{A74ED6CE-7FE0-4B9F-B43F-A4286ECD09B8}" type="pres">
      <dgm:prSet presAssocID="{33504ABD-08FF-419B-A2C2-1416F07523F5}" presName="sibTrans" presStyleCnt="0"/>
      <dgm:spPr/>
    </dgm:pt>
    <dgm:pt modelId="{875E905A-685E-4643-B39C-BF3E21518FEB}" type="pres">
      <dgm:prSet presAssocID="{038257E4-8220-43F5-AACB-12B983653B2B}" presName="node" presStyleLbl="node1" presStyleIdx="6" presStyleCnt="8">
        <dgm:presLayoutVars>
          <dgm:bulletEnabled val="1"/>
        </dgm:presLayoutVars>
      </dgm:prSet>
      <dgm:spPr/>
    </dgm:pt>
    <dgm:pt modelId="{2AC4A818-91A2-4712-9C0A-0901B7674026}" type="pres">
      <dgm:prSet presAssocID="{BC626A7C-25B0-4DEE-87B5-05B430376AD8}" presName="sibTrans" presStyleCnt="0"/>
      <dgm:spPr/>
    </dgm:pt>
    <dgm:pt modelId="{6D1B5BEF-9DEC-4588-8EB2-4907FCC80F59}" type="pres">
      <dgm:prSet presAssocID="{584B3E1E-A659-4C8F-9664-F2F9E64718DF}" presName="node" presStyleLbl="node1" presStyleIdx="7" presStyleCnt="8">
        <dgm:presLayoutVars>
          <dgm:bulletEnabled val="1"/>
        </dgm:presLayoutVars>
      </dgm:prSet>
      <dgm:spPr/>
    </dgm:pt>
  </dgm:ptLst>
  <dgm:cxnLst>
    <dgm:cxn modelId="{D349180B-9078-43A2-BC9C-446499784FE4}" type="presOf" srcId="{E7C3A147-87F8-40F2-A9CA-708A3E8344FC}" destId="{4C1D9947-4B8F-4391-8C20-2ACEC4B56FA2}" srcOrd="0" destOrd="0" presId="urn:microsoft.com/office/officeart/2005/8/layout/default"/>
    <dgm:cxn modelId="{5BCD5917-D944-4D37-A000-2A2E51B1E4BA}" srcId="{A269CE99-2B75-4F20-9B3E-19E6A5173D6F}" destId="{038257E4-8220-43F5-AACB-12B983653B2B}" srcOrd="6" destOrd="0" parTransId="{B171640C-5D89-4897-BC1C-27FB2D5FFD46}" sibTransId="{BC626A7C-25B0-4DEE-87B5-05B430376AD8}"/>
    <dgm:cxn modelId="{C2A96618-3104-4013-B544-95EBA1606FF2}" srcId="{A269CE99-2B75-4F20-9B3E-19E6A5173D6F}" destId="{5F9D9AC8-219B-4DDA-978F-674A2CDEC6EA}" srcOrd="3" destOrd="0" parTransId="{A961E85D-41E3-4569-9085-5F24C0DD911A}" sibTransId="{4CBFAB3F-6FBB-4508-A25A-316E3B639C6B}"/>
    <dgm:cxn modelId="{49ABAB1D-A21B-43FB-90F9-2568FE738F67}" type="presOf" srcId="{4EDC0E62-2A96-4E4A-8162-9BC58988D6EC}" destId="{BF4CA932-FA67-47D7-924D-6A17447E5E8A}" srcOrd="0" destOrd="0" presId="urn:microsoft.com/office/officeart/2005/8/layout/default"/>
    <dgm:cxn modelId="{28744F2E-9F1F-4EF1-A931-14A79B5BBC6B}" type="presOf" srcId="{2632F16C-4700-4E29-B245-BB37A5F7BCB4}" destId="{0B66550A-B417-47FC-8B3F-3737B51D912D}" srcOrd="0" destOrd="0" presId="urn:microsoft.com/office/officeart/2005/8/layout/default"/>
    <dgm:cxn modelId="{77629033-2754-4AF0-B0EF-5B38C26EF405}" srcId="{A269CE99-2B75-4F20-9B3E-19E6A5173D6F}" destId="{4EDC0E62-2A96-4E4A-8162-9BC58988D6EC}" srcOrd="0" destOrd="0" parTransId="{8254EF3D-10AF-47E9-8B48-9DB29D2A0FA8}" sibTransId="{2278B502-E58D-4F33-8238-3963FFA04CBF}"/>
    <dgm:cxn modelId="{9ADEE535-EB66-40A5-A140-1614D0F46620}" srcId="{A269CE99-2B75-4F20-9B3E-19E6A5173D6F}" destId="{E19ADE96-5124-4FAF-9685-6F98440CA8B5}" srcOrd="5" destOrd="0" parTransId="{321DB94E-9483-42F5-93AF-A366F7C81849}" sibTransId="{33504ABD-08FF-419B-A2C2-1416F07523F5}"/>
    <dgm:cxn modelId="{8DD73337-E463-4A8C-8358-A1CE3AC7AFFD}" srcId="{A269CE99-2B75-4F20-9B3E-19E6A5173D6F}" destId="{21C67D27-7637-4CD3-9F86-ACCE72F9799F}" srcOrd="1" destOrd="0" parTransId="{CC2298D0-79C4-4B67-B7CF-26DA22A9FD30}" sibTransId="{C0B6AC20-4F2C-4308-8294-C49C37205EC5}"/>
    <dgm:cxn modelId="{4F428374-F25A-4971-8C3D-8C2400E769D5}" type="presOf" srcId="{038257E4-8220-43F5-AACB-12B983653B2B}" destId="{875E905A-685E-4643-B39C-BF3E21518FEB}" srcOrd="0" destOrd="0" presId="urn:microsoft.com/office/officeart/2005/8/layout/default"/>
    <dgm:cxn modelId="{3AD75D7A-FDE9-4223-9ADA-B4173E254739}" type="presOf" srcId="{584B3E1E-A659-4C8F-9664-F2F9E64718DF}" destId="{6D1B5BEF-9DEC-4588-8EB2-4907FCC80F59}" srcOrd="0" destOrd="0" presId="urn:microsoft.com/office/officeart/2005/8/layout/default"/>
    <dgm:cxn modelId="{7C4BD883-F7B2-4B7A-B557-0F0A35A77182}" srcId="{A269CE99-2B75-4F20-9B3E-19E6A5173D6F}" destId="{E7C3A147-87F8-40F2-A9CA-708A3E8344FC}" srcOrd="4" destOrd="0" parTransId="{5415D499-F677-4707-8D77-74E88807FEBF}" sibTransId="{1299884B-7968-41D2-9708-E96832B23B63}"/>
    <dgm:cxn modelId="{DFCDF791-C5AD-4BAA-99B9-14D60D0BEFA8}" srcId="{A269CE99-2B75-4F20-9B3E-19E6A5173D6F}" destId="{584B3E1E-A659-4C8F-9664-F2F9E64718DF}" srcOrd="7" destOrd="0" parTransId="{2DA9C222-3121-4E7C-B5AA-22A813AAAC5D}" sibTransId="{1BE2FEAC-F4D0-4046-8100-BDB6D5520ECF}"/>
    <dgm:cxn modelId="{52350D95-CD82-4D44-A1F3-C7581B7DBBF9}" type="presOf" srcId="{A269CE99-2B75-4F20-9B3E-19E6A5173D6F}" destId="{596CD25A-01EF-40D7-8925-1CDA409C162B}" srcOrd="0" destOrd="0" presId="urn:microsoft.com/office/officeart/2005/8/layout/default"/>
    <dgm:cxn modelId="{61C15F9D-24BD-47C5-B698-2911A6397120}" srcId="{A269CE99-2B75-4F20-9B3E-19E6A5173D6F}" destId="{2632F16C-4700-4E29-B245-BB37A5F7BCB4}" srcOrd="2" destOrd="0" parTransId="{BA48CEAF-E890-4929-AA08-6FA60595A157}" sibTransId="{F274316E-2EB3-4DD7-BA87-BF313B36C661}"/>
    <dgm:cxn modelId="{1FFA2AA5-E418-4EC2-AABF-8E2409780FAA}" type="presOf" srcId="{21C67D27-7637-4CD3-9F86-ACCE72F9799F}" destId="{E1E4E063-FCE0-4108-8E24-FF3B74611109}" srcOrd="0" destOrd="0" presId="urn:microsoft.com/office/officeart/2005/8/layout/default"/>
    <dgm:cxn modelId="{43D4FFD6-A940-4425-99A3-8B1E7B20DD77}" type="presOf" srcId="{5F9D9AC8-219B-4DDA-978F-674A2CDEC6EA}" destId="{20016B56-4089-43FA-A973-CECB3CD8838A}" srcOrd="0" destOrd="0" presId="urn:microsoft.com/office/officeart/2005/8/layout/default"/>
    <dgm:cxn modelId="{B1DCD2DC-7C36-42F4-997F-355B7A7686E1}" type="presOf" srcId="{E19ADE96-5124-4FAF-9685-6F98440CA8B5}" destId="{2DBFA772-073A-4A9B-9968-162203AFCCDD}" srcOrd="0" destOrd="0" presId="urn:microsoft.com/office/officeart/2005/8/layout/default"/>
    <dgm:cxn modelId="{EAC4FCF4-FFFB-4A61-8280-B736281C39D1}" type="presParOf" srcId="{596CD25A-01EF-40D7-8925-1CDA409C162B}" destId="{BF4CA932-FA67-47D7-924D-6A17447E5E8A}" srcOrd="0" destOrd="0" presId="urn:microsoft.com/office/officeart/2005/8/layout/default"/>
    <dgm:cxn modelId="{D6A51311-0F6F-4A3A-AA17-33C0CE0CCDEB}" type="presParOf" srcId="{596CD25A-01EF-40D7-8925-1CDA409C162B}" destId="{93DA8014-1A0E-458A-8B20-3FF84CCC11B4}" srcOrd="1" destOrd="0" presId="urn:microsoft.com/office/officeart/2005/8/layout/default"/>
    <dgm:cxn modelId="{44ECA37E-2F14-4655-8C48-A07CD06163F3}" type="presParOf" srcId="{596CD25A-01EF-40D7-8925-1CDA409C162B}" destId="{E1E4E063-FCE0-4108-8E24-FF3B74611109}" srcOrd="2" destOrd="0" presId="urn:microsoft.com/office/officeart/2005/8/layout/default"/>
    <dgm:cxn modelId="{B4C18FD1-BA5E-4CB6-832C-BEC252AA9A18}" type="presParOf" srcId="{596CD25A-01EF-40D7-8925-1CDA409C162B}" destId="{FCF9F96A-EBC2-4E48-8AC2-A06457002F97}" srcOrd="3" destOrd="0" presId="urn:microsoft.com/office/officeart/2005/8/layout/default"/>
    <dgm:cxn modelId="{3F178D03-BE48-41B2-9545-777B6055E63B}" type="presParOf" srcId="{596CD25A-01EF-40D7-8925-1CDA409C162B}" destId="{0B66550A-B417-47FC-8B3F-3737B51D912D}" srcOrd="4" destOrd="0" presId="urn:microsoft.com/office/officeart/2005/8/layout/default"/>
    <dgm:cxn modelId="{B54630FA-0AEE-4C78-80AC-CC683DB5DF71}" type="presParOf" srcId="{596CD25A-01EF-40D7-8925-1CDA409C162B}" destId="{00C9F186-E995-4B9D-B643-76B8ADF7DBCE}" srcOrd="5" destOrd="0" presId="urn:microsoft.com/office/officeart/2005/8/layout/default"/>
    <dgm:cxn modelId="{08E813C9-6EBE-4A9C-8039-E92443CB68CE}" type="presParOf" srcId="{596CD25A-01EF-40D7-8925-1CDA409C162B}" destId="{20016B56-4089-43FA-A973-CECB3CD8838A}" srcOrd="6" destOrd="0" presId="urn:microsoft.com/office/officeart/2005/8/layout/default"/>
    <dgm:cxn modelId="{74A3B524-55B9-4CF8-A97A-B8935385562B}" type="presParOf" srcId="{596CD25A-01EF-40D7-8925-1CDA409C162B}" destId="{970669FD-2249-46A0-9293-BB785A20FFDF}" srcOrd="7" destOrd="0" presId="urn:microsoft.com/office/officeart/2005/8/layout/default"/>
    <dgm:cxn modelId="{0475920E-98AA-41BF-8279-00960A7F6DDB}" type="presParOf" srcId="{596CD25A-01EF-40D7-8925-1CDA409C162B}" destId="{4C1D9947-4B8F-4391-8C20-2ACEC4B56FA2}" srcOrd="8" destOrd="0" presId="urn:microsoft.com/office/officeart/2005/8/layout/default"/>
    <dgm:cxn modelId="{6EA136EA-CF67-4074-A4BC-83E431E06251}" type="presParOf" srcId="{596CD25A-01EF-40D7-8925-1CDA409C162B}" destId="{C0ECE72C-ABE5-4AC6-9A54-F935B28E86D1}" srcOrd="9" destOrd="0" presId="urn:microsoft.com/office/officeart/2005/8/layout/default"/>
    <dgm:cxn modelId="{F128E6E1-7FB2-4E39-B051-6A34B23551C6}" type="presParOf" srcId="{596CD25A-01EF-40D7-8925-1CDA409C162B}" destId="{2DBFA772-073A-4A9B-9968-162203AFCCDD}" srcOrd="10" destOrd="0" presId="urn:microsoft.com/office/officeart/2005/8/layout/default"/>
    <dgm:cxn modelId="{23E5610B-C6A1-4D23-A27F-C506A0834FBB}" type="presParOf" srcId="{596CD25A-01EF-40D7-8925-1CDA409C162B}" destId="{A74ED6CE-7FE0-4B9F-B43F-A4286ECD09B8}" srcOrd="11" destOrd="0" presId="urn:microsoft.com/office/officeart/2005/8/layout/default"/>
    <dgm:cxn modelId="{741501BD-399C-40EA-828B-2B82087D07F3}" type="presParOf" srcId="{596CD25A-01EF-40D7-8925-1CDA409C162B}" destId="{875E905A-685E-4643-B39C-BF3E21518FEB}" srcOrd="12" destOrd="0" presId="urn:microsoft.com/office/officeart/2005/8/layout/default"/>
    <dgm:cxn modelId="{0EF69911-DC88-4209-AD07-2B1414C9AB4D}" type="presParOf" srcId="{596CD25A-01EF-40D7-8925-1CDA409C162B}" destId="{2AC4A818-91A2-4712-9C0A-0901B7674026}" srcOrd="13" destOrd="0" presId="urn:microsoft.com/office/officeart/2005/8/layout/default"/>
    <dgm:cxn modelId="{E57FC8D3-0F4E-476A-9E3C-F9A0652315F0}" type="presParOf" srcId="{596CD25A-01EF-40D7-8925-1CDA409C162B}" destId="{6D1B5BEF-9DEC-4588-8EB2-4907FCC80F5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1D177C-ACE0-423F-9575-F045DE30D3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BB9F448-02A9-4153-B25B-102959B969A8}">
      <dgm:prSet/>
      <dgm:spPr/>
      <dgm:t>
        <a:bodyPr/>
        <a:lstStyle/>
        <a:p>
          <a:pPr algn="ctr"/>
          <a:r>
            <a:rPr lang="en-US" dirty="0"/>
            <a:t>Are we responsible for one another, as citizens, as taxpayers, as employees/employers, as family/whānau, or as members of an iwi or community?</a:t>
          </a:r>
        </a:p>
      </dgm:t>
    </dgm:pt>
    <dgm:pt modelId="{29D2EF68-8E7D-44E1-82BF-D45D799DE265}" type="parTrans" cxnId="{0F611F9A-FC51-41C2-87F0-00F96C1A480B}">
      <dgm:prSet/>
      <dgm:spPr/>
      <dgm:t>
        <a:bodyPr/>
        <a:lstStyle/>
        <a:p>
          <a:pPr algn="ctr"/>
          <a:endParaRPr lang="en-US"/>
        </a:p>
      </dgm:t>
    </dgm:pt>
    <dgm:pt modelId="{0B1CBFFD-ECC6-48CA-8B78-715287156127}" type="sibTrans" cxnId="{0F611F9A-FC51-41C2-87F0-00F96C1A480B}">
      <dgm:prSet/>
      <dgm:spPr/>
      <dgm:t>
        <a:bodyPr/>
        <a:lstStyle/>
        <a:p>
          <a:pPr algn="ctr"/>
          <a:endParaRPr lang="en-US"/>
        </a:p>
      </dgm:t>
    </dgm:pt>
    <dgm:pt modelId="{24812305-D465-4827-BF53-E05716E23FB1}">
      <dgm:prSet/>
      <dgm:spPr/>
      <dgm:t>
        <a:bodyPr/>
        <a:lstStyle/>
        <a:p>
          <a:pPr algn="ctr"/>
          <a:r>
            <a:rPr lang="en-US"/>
            <a:t>If we are responsible, what form should this take: financial support, protection, or care?</a:t>
          </a:r>
        </a:p>
      </dgm:t>
    </dgm:pt>
    <dgm:pt modelId="{7894DFFC-EBA9-4216-A345-3C4F368F6CB7}" type="parTrans" cxnId="{9AE6C60A-3E3C-48FF-8ECF-BFD5B6B7B40D}">
      <dgm:prSet/>
      <dgm:spPr/>
      <dgm:t>
        <a:bodyPr/>
        <a:lstStyle/>
        <a:p>
          <a:pPr algn="ctr"/>
          <a:endParaRPr lang="en-US"/>
        </a:p>
      </dgm:t>
    </dgm:pt>
    <dgm:pt modelId="{8D39B2BA-12C9-4154-A995-D59802F505D4}" type="sibTrans" cxnId="{9AE6C60A-3E3C-48FF-8ECF-BFD5B6B7B40D}">
      <dgm:prSet/>
      <dgm:spPr/>
      <dgm:t>
        <a:bodyPr/>
        <a:lstStyle/>
        <a:p>
          <a:pPr algn="ctr"/>
          <a:endParaRPr lang="en-US"/>
        </a:p>
      </dgm:t>
    </dgm:pt>
    <dgm:pt modelId="{329E8B5E-1DFD-4A49-A516-3CEDE6390552}">
      <dgm:prSet/>
      <dgm:spPr/>
      <dgm:t>
        <a:bodyPr/>
        <a:lstStyle/>
        <a:p>
          <a:pPr algn="ctr"/>
          <a:r>
            <a:rPr lang="en-US"/>
            <a:t>Who should provide support or protection: the state, the market, the family, or charities? </a:t>
          </a:r>
          <a:r>
            <a:rPr lang="en-NZ"/>
            <a:t>(Victoria University)</a:t>
          </a:r>
          <a:endParaRPr lang="en-US"/>
        </a:p>
      </dgm:t>
    </dgm:pt>
    <dgm:pt modelId="{8C5A81F4-6897-4442-930E-CC69A673CFA8}" type="parTrans" cxnId="{FE92A6EA-8939-4B6B-A572-951FF27A6EF3}">
      <dgm:prSet/>
      <dgm:spPr/>
      <dgm:t>
        <a:bodyPr/>
        <a:lstStyle/>
        <a:p>
          <a:pPr algn="ctr"/>
          <a:endParaRPr lang="en-US"/>
        </a:p>
      </dgm:t>
    </dgm:pt>
    <dgm:pt modelId="{CC82FAD7-2606-442B-907B-2CA37FA17FD1}" type="sibTrans" cxnId="{FE92A6EA-8939-4B6B-A572-951FF27A6EF3}">
      <dgm:prSet/>
      <dgm:spPr/>
      <dgm:t>
        <a:bodyPr/>
        <a:lstStyle/>
        <a:p>
          <a:pPr algn="ctr"/>
          <a:endParaRPr lang="en-US"/>
        </a:p>
      </dgm:t>
    </dgm:pt>
    <dgm:pt modelId="{152E083F-9446-4465-9E27-CC2C67CD5FFA}">
      <dgm:prSet/>
      <dgm:spPr>
        <a:solidFill>
          <a:schemeClr val="accent3">
            <a:lumMod val="75000"/>
          </a:schemeClr>
        </a:solidFill>
      </dgm:spPr>
      <dgm:t>
        <a:bodyPr/>
        <a:lstStyle/>
        <a:p>
          <a:pPr algn="ctr"/>
          <a:r>
            <a:rPr lang="en-US"/>
            <a:t>Different ideologies answer these questions differently</a:t>
          </a:r>
        </a:p>
      </dgm:t>
    </dgm:pt>
    <dgm:pt modelId="{15369CD9-ED0B-4AE8-B463-8CB20746CB13}" type="parTrans" cxnId="{07453678-18C4-49C6-B9C9-3D91B2C28DA2}">
      <dgm:prSet/>
      <dgm:spPr/>
      <dgm:t>
        <a:bodyPr/>
        <a:lstStyle/>
        <a:p>
          <a:pPr algn="ctr"/>
          <a:endParaRPr lang="en-US"/>
        </a:p>
      </dgm:t>
    </dgm:pt>
    <dgm:pt modelId="{0A693090-2361-4A6D-9E73-287CA1D8AFE2}" type="sibTrans" cxnId="{07453678-18C4-49C6-B9C9-3D91B2C28DA2}">
      <dgm:prSet/>
      <dgm:spPr/>
      <dgm:t>
        <a:bodyPr/>
        <a:lstStyle/>
        <a:p>
          <a:pPr algn="ctr"/>
          <a:endParaRPr lang="en-US"/>
        </a:p>
      </dgm:t>
    </dgm:pt>
    <dgm:pt modelId="{92BAFC0A-E9D2-47AB-91AE-56DD381C00A6}" type="pres">
      <dgm:prSet presAssocID="{6B1D177C-ACE0-423F-9575-F045DE30D3B1}" presName="linear" presStyleCnt="0">
        <dgm:presLayoutVars>
          <dgm:animLvl val="lvl"/>
          <dgm:resizeHandles val="exact"/>
        </dgm:presLayoutVars>
      </dgm:prSet>
      <dgm:spPr/>
    </dgm:pt>
    <dgm:pt modelId="{4906D1C9-7F23-4E38-9DBE-93A04245F9DE}" type="pres">
      <dgm:prSet presAssocID="{7BB9F448-02A9-4153-B25B-102959B969A8}" presName="parentText" presStyleLbl="node1" presStyleIdx="0" presStyleCnt="4">
        <dgm:presLayoutVars>
          <dgm:chMax val="0"/>
          <dgm:bulletEnabled val="1"/>
        </dgm:presLayoutVars>
      </dgm:prSet>
      <dgm:spPr/>
    </dgm:pt>
    <dgm:pt modelId="{5E43BF9E-CF99-49F1-9FE9-AE792C154E12}" type="pres">
      <dgm:prSet presAssocID="{0B1CBFFD-ECC6-48CA-8B78-715287156127}" presName="spacer" presStyleCnt="0"/>
      <dgm:spPr/>
    </dgm:pt>
    <dgm:pt modelId="{65ED31D5-4913-48D8-80D1-0ADF3AE3E1E2}" type="pres">
      <dgm:prSet presAssocID="{24812305-D465-4827-BF53-E05716E23FB1}" presName="parentText" presStyleLbl="node1" presStyleIdx="1" presStyleCnt="4">
        <dgm:presLayoutVars>
          <dgm:chMax val="0"/>
          <dgm:bulletEnabled val="1"/>
        </dgm:presLayoutVars>
      </dgm:prSet>
      <dgm:spPr/>
    </dgm:pt>
    <dgm:pt modelId="{A71EB4E3-3560-4C5F-8858-1C728D2869EC}" type="pres">
      <dgm:prSet presAssocID="{8D39B2BA-12C9-4154-A995-D59802F505D4}" presName="spacer" presStyleCnt="0"/>
      <dgm:spPr/>
    </dgm:pt>
    <dgm:pt modelId="{0E24C117-ACC7-44C8-9D5F-1FB27DF30C17}" type="pres">
      <dgm:prSet presAssocID="{329E8B5E-1DFD-4A49-A516-3CEDE6390552}" presName="parentText" presStyleLbl="node1" presStyleIdx="2" presStyleCnt="4">
        <dgm:presLayoutVars>
          <dgm:chMax val="0"/>
          <dgm:bulletEnabled val="1"/>
        </dgm:presLayoutVars>
      </dgm:prSet>
      <dgm:spPr/>
    </dgm:pt>
    <dgm:pt modelId="{1A393FEE-961B-455C-A76E-8CCBEE263FDA}" type="pres">
      <dgm:prSet presAssocID="{CC82FAD7-2606-442B-907B-2CA37FA17FD1}" presName="spacer" presStyleCnt="0"/>
      <dgm:spPr/>
    </dgm:pt>
    <dgm:pt modelId="{DC4892C0-BA56-4F9B-A2AD-398082DEA28C}" type="pres">
      <dgm:prSet presAssocID="{152E083F-9446-4465-9E27-CC2C67CD5FFA}" presName="parentText" presStyleLbl="node1" presStyleIdx="3" presStyleCnt="4">
        <dgm:presLayoutVars>
          <dgm:chMax val="0"/>
          <dgm:bulletEnabled val="1"/>
        </dgm:presLayoutVars>
      </dgm:prSet>
      <dgm:spPr/>
    </dgm:pt>
  </dgm:ptLst>
  <dgm:cxnLst>
    <dgm:cxn modelId="{9AE6C60A-3E3C-48FF-8ECF-BFD5B6B7B40D}" srcId="{6B1D177C-ACE0-423F-9575-F045DE30D3B1}" destId="{24812305-D465-4827-BF53-E05716E23FB1}" srcOrd="1" destOrd="0" parTransId="{7894DFFC-EBA9-4216-A345-3C4F368F6CB7}" sibTransId="{8D39B2BA-12C9-4154-A995-D59802F505D4}"/>
    <dgm:cxn modelId="{9C5B7E4E-43B2-47D0-8AD9-8554782324C6}" type="presOf" srcId="{6B1D177C-ACE0-423F-9575-F045DE30D3B1}" destId="{92BAFC0A-E9D2-47AB-91AE-56DD381C00A6}" srcOrd="0" destOrd="0" presId="urn:microsoft.com/office/officeart/2005/8/layout/vList2"/>
    <dgm:cxn modelId="{07453678-18C4-49C6-B9C9-3D91B2C28DA2}" srcId="{6B1D177C-ACE0-423F-9575-F045DE30D3B1}" destId="{152E083F-9446-4465-9E27-CC2C67CD5FFA}" srcOrd="3" destOrd="0" parTransId="{15369CD9-ED0B-4AE8-B463-8CB20746CB13}" sibTransId="{0A693090-2361-4A6D-9E73-287CA1D8AFE2}"/>
    <dgm:cxn modelId="{0F611F9A-FC51-41C2-87F0-00F96C1A480B}" srcId="{6B1D177C-ACE0-423F-9575-F045DE30D3B1}" destId="{7BB9F448-02A9-4153-B25B-102959B969A8}" srcOrd="0" destOrd="0" parTransId="{29D2EF68-8E7D-44E1-82BF-D45D799DE265}" sibTransId="{0B1CBFFD-ECC6-48CA-8B78-715287156127}"/>
    <dgm:cxn modelId="{66CCAFB3-DAC3-45EB-B3A3-07CBF07A1FD0}" type="presOf" srcId="{152E083F-9446-4465-9E27-CC2C67CD5FFA}" destId="{DC4892C0-BA56-4F9B-A2AD-398082DEA28C}" srcOrd="0" destOrd="0" presId="urn:microsoft.com/office/officeart/2005/8/layout/vList2"/>
    <dgm:cxn modelId="{251C0CC8-DD7D-465F-B17A-F878FFAE1DEB}" type="presOf" srcId="{24812305-D465-4827-BF53-E05716E23FB1}" destId="{65ED31D5-4913-48D8-80D1-0ADF3AE3E1E2}" srcOrd="0" destOrd="0" presId="urn:microsoft.com/office/officeart/2005/8/layout/vList2"/>
    <dgm:cxn modelId="{2FF260CA-3286-4C88-BC94-8D7A0947CBED}" type="presOf" srcId="{329E8B5E-1DFD-4A49-A516-3CEDE6390552}" destId="{0E24C117-ACC7-44C8-9D5F-1FB27DF30C17}" srcOrd="0" destOrd="0" presId="urn:microsoft.com/office/officeart/2005/8/layout/vList2"/>
    <dgm:cxn modelId="{EAC46FDC-B6D5-46B5-8C37-54224D03C94A}" type="presOf" srcId="{7BB9F448-02A9-4153-B25B-102959B969A8}" destId="{4906D1C9-7F23-4E38-9DBE-93A04245F9DE}" srcOrd="0" destOrd="0" presId="urn:microsoft.com/office/officeart/2005/8/layout/vList2"/>
    <dgm:cxn modelId="{FE92A6EA-8939-4B6B-A572-951FF27A6EF3}" srcId="{6B1D177C-ACE0-423F-9575-F045DE30D3B1}" destId="{329E8B5E-1DFD-4A49-A516-3CEDE6390552}" srcOrd="2" destOrd="0" parTransId="{8C5A81F4-6897-4442-930E-CC69A673CFA8}" sibTransId="{CC82FAD7-2606-442B-907B-2CA37FA17FD1}"/>
    <dgm:cxn modelId="{0C4F2F93-BEA9-4278-86CC-15D7B3BA8586}" type="presParOf" srcId="{92BAFC0A-E9D2-47AB-91AE-56DD381C00A6}" destId="{4906D1C9-7F23-4E38-9DBE-93A04245F9DE}" srcOrd="0" destOrd="0" presId="urn:microsoft.com/office/officeart/2005/8/layout/vList2"/>
    <dgm:cxn modelId="{3EB8749F-E5D3-4C1F-A9F5-AF00E98D660F}" type="presParOf" srcId="{92BAFC0A-E9D2-47AB-91AE-56DD381C00A6}" destId="{5E43BF9E-CF99-49F1-9FE9-AE792C154E12}" srcOrd="1" destOrd="0" presId="urn:microsoft.com/office/officeart/2005/8/layout/vList2"/>
    <dgm:cxn modelId="{D28AB7F4-02F6-4F8B-BA2C-9253455C71B4}" type="presParOf" srcId="{92BAFC0A-E9D2-47AB-91AE-56DD381C00A6}" destId="{65ED31D5-4913-48D8-80D1-0ADF3AE3E1E2}" srcOrd="2" destOrd="0" presId="urn:microsoft.com/office/officeart/2005/8/layout/vList2"/>
    <dgm:cxn modelId="{0078E568-6861-4A7C-8760-97E98757412B}" type="presParOf" srcId="{92BAFC0A-E9D2-47AB-91AE-56DD381C00A6}" destId="{A71EB4E3-3560-4C5F-8858-1C728D2869EC}" srcOrd="3" destOrd="0" presId="urn:microsoft.com/office/officeart/2005/8/layout/vList2"/>
    <dgm:cxn modelId="{DAA46FDD-9ABC-4E91-9997-BB37E4711FE8}" type="presParOf" srcId="{92BAFC0A-E9D2-47AB-91AE-56DD381C00A6}" destId="{0E24C117-ACC7-44C8-9D5F-1FB27DF30C17}" srcOrd="4" destOrd="0" presId="urn:microsoft.com/office/officeart/2005/8/layout/vList2"/>
    <dgm:cxn modelId="{E658B8F9-3C84-47A9-9B16-B52EE07E07E6}" type="presParOf" srcId="{92BAFC0A-E9D2-47AB-91AE-56DD381C00A6}" destId="{1A393FEE-961B-455C-A76E-8CCBEE263FDA}" srcOrd="5" destOrd="0" presId="urn:microsoft.com/office/officeart/2005/8/layout/vList2"/>
    <dgm:cxn modelId="{D4B27889-4CC6-4686-919A-89716347E2E9}" type="presParOf" srcId="{92BAFC0A-E9D2-47AB-91AE-56DD381C00A6}" destId="{DC4892C0-BA56-4F9B-A2AD-398082DEA28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1A44CA-7E64-478B-80B3-13D8DBC462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A5A777F-CD77-49BA-AD46-CFECBEABCB62}">
      <dgm:prSet custT="1"/>
      <dgm:spPr/>
      <dgm:t>
        <a:bodyPr/>
        <a:lstStyle/>
        <a:p>
          <a:r>
            <a:rPr lang="en-US" sz="2400" dirty="0"/>
            <a:t>The terms left and right wing, and </a:t>
          </a:r>
          <a:r>
            <a:rPr lang="en-US" sz="2400" dirty="0" err="1"/>
            <a:t>centre</a:t>
          </a:r>
          <a:r>
            <a:rPr lang="en-US" sz="2400" dirty="0"/>
            <a:t>, </a:t>
          </a:r>
          <a:r>
            <a:rPr lang="en-US" sz="2400" dirty="0" err="1"/>
            <a:t>centre</a:t>
          </a:r>
          <a:r>
            <a:rPr lang="en-US" sz="2400" dirty="0"/>
            <a:t>-right, and </a:t>
          </a:r>
          <a:r>
            <a:rPr lang="en-US" sz="2400" dirty="0" err="1"/>
            <a:t>centre</a:t>
          </a:r>
          <a:r>
            <a:rPr lang="en-US" sz="2400" dirty="0"/>
            <a:t>-left are often used to describe political ideologies, positions, parties, and individual politicians</a:t>
          </a:r>
        </a:p>
      </dgm:t>
    </dgm:pt>
    <dgm:pt modelId="{8580CA7C-E75F-41A7-A9C8-4A2072207858}" type="parTrans" cxnId="{C6907C9E-760C-417F-9F3C-98A54C5A0ADA}">
      <dgm:prSet/>
      <dgm:spPr/>
      <dgm:t>
        <a:bodyPr/>
        <a:lstStyle/>
        <a:p>
          <a:endParaRPr lang="en-US"/>
        </a:p>
      </dgm:t>
    </dgm:pt>
    <dgm:pt modelId="{ADED5547-AD4E-47A2-806B-3126C8017CA7}" type="sibTrans" cxnId="{C6907C9E-760C-417F-9F3C-98A54C5A0ADA}">
      <dgm:prSet/>
      <dgm:spPr/>
      <dgm:t>
        <a:bodyPr/>
        <a:lstStyle/>
        <a:p>
          <a:endParaRPr lang="en-US"/>
        </a:p>
      </dgm:t>
    </dgm:pt>
    <dgm:pt modelId="{2928985B-8400-44A3-83A0-AADBEA0A7287}">
      <dgm:prSet custT="1"/>
      <dgm:spPr/>
      <dgm:t>
        <a:bodyPr/>
        <a:lstStyle/>
        <a:p>
          <a:r>
            <a:rPr lang="en-NZ" sz="2000" b="1" dirty="0"/>
            <a:t>You may have heard the terms ‘left wing’ and ‘right wing’ before - a politician might be accused of being ‘too left wing’, or a newspaper might be known as a ‘right-wing publication’. Both of these terms refer to the political spectrum.</a:t>
          </a:r>
          <a:endParaRPr lang="en-US" sz="2000" dirty="0"/>
        </a:p>
      </dgm:t>
    </dgm:pt>
    <dgm:pt modelId="{6126DC55-9B68-4B75-B92D-9DA12417526F}" type="parTrans" cxnId="{BB888D07-BB15-4C62-B70E-DE6401CFFB2F}">
      <dgm:prSet/>
      <dgm:spPr/>
      <dgm:t>
        <a:bodyPr/>
        <a:lstStyle/>
        <a:p>
          <a:endParaRPr lang="en-US"/>
        </a:p>
      </dgm:t>
    </dgm:pt>
    <dgm:pt modelId="{AC5022F7-8C4B-4B4D-B80E-919279F7C78E}" type="sibTrans" cxnId="{BB888D07-BB15-4C62-B70E-DE6401CFFB2F}">
      <dgm:prSet/>
      <dgm:spPr/>
      <dgm:t>
        <a:bodyPr/>
        <a:lstStyle/>
        <a:p>
          <a:endParaRPr lang="en-US"/>
        </a:p>
      </dgm:t>
    </dgm:pt>
    <dgm:pt modelId="{1CAAB873-4D61-42C5-9696-C21403E7D4B0}">
      <dgm:prSet custT="1"/>
      <dgm:spPr/>
      <dgm:t>
        <a:bodyPr/>
        <a:lstStyle/>
        <a:p>
          <a:r>
            <a:rPr lang="en-NZ" sz="2000" b="1" dirty="0"/>
            <a:t>In a nutshell: </a:t>
          </a:r>
          <a:r>
            <a:rPr lang="en-NZ" sz="2000" dirty="0"/>
            <a:t>Think of the political spectrum as a scale with two opposite ends - the left and the right. </a:t>
          </a:r>
          <a:endParaRPr lang="en-US" sz="2000" dirty="0"/>
        </a:p>
      </dgm:t>
    </dgm:pt>
    <dgm:pt modelId="{1EF96D54-BE9B-41E4-86A0-782227D81657}" type="parTrans" cxnId="{536D3DB8-2860-4605-BE3F-44E1AA126A94}">
      <dgm:prSet/>
      <dgm:spPr/>
      <dgm:t>
        <a:bodyPr/>
        <a:lstStyle/>
        <a:p>
          <a:endParaRPr lang="en-US"/>
        </a:p>
      </dgm:t>
    </dgm:pt>
    <dgm:pt modelId="{9F5971EF-56E3-473D-87B0-35E758B3CE57}" type="sibTrans" cxnId="{536D3DB8-2860-4605-BE3F-44E1AA126A94}">
      <dgm:prSet/>
      <dgm:spPr/>
      <dgm:t>
        <a:bodyPr/>
        <a:lstStyle/>
        <a:p>
          <a:endParaRPr lang="en-US"/>
        </a:p>
      </dgm:t>
    </dgm:pt>
    <dgm:pt modelId="{10E2B1A8-8248-4B4E-AF97-E81D24C6CE08}">
      <dgm:prSet custT="1"/>
      <dgm:spPr/>
      <dgm:t>
        <a:bodyPr/>
        <a:lstStyle/>
        <a:p>
          <a:r>
            <a:rPr lang="en-NZ" sz="2000" dirty="0"/>
            <a:t>Each end represents a group of principles, and those on the left tend to oppose those on the right. </a:t>
          </a:r>
          <a:endParaRPr lang="en-US" sz="2000" dirty="0"/>
        </a:p>
      </dgm:t>
    </dgm:pt>
    <dgm:pt modelId="{A62C9BEE-FB32-44F1-83C0-A6124A72622F}" type="parTrans" cxnId="{A71C61E7-2109-4B3C-B0CB-63D9840C58A3}">
      <dgm:prSet/>
      <dgm:spPr/>
      <dgm:t>
        <a:bodyPr/>
        <a:lstStyle/>
        <a:p>
          <a:endParaRPr lang="en-US"/>
        </a:p>
      </dgm:t>
    </dgm:pt>
    <dgm:pt modelId="{7016FB69-6981-454D-8F1B-5E2866AD1FD1}" type="sibTrans" cxnId="{A71C61E7-2109-4B3C-B0CB-63D9840C58A3}">
      <dgm:prSet/>
      <dgm:spPr/>
      <dgm:t>
        <a:bodyPr/>
        <a:lstStyle/>
        <a:p>
          <a:endParaRPr lang="en-US"/>
        </a:p>
      </dgm:t>
    </dgm:pt>
    <dgm:pt modelId="{0407BC73-614F-4F04-8C66-C97E9AD4DAF5}">
      <dgm:prSet custT="1"/>
      <dgm:spPr/>
      <dgm:t>
        <a:bodyPr/>
        <a:lstStyle/>
        <a:p>
          <a:r>
            <a:rPr lang="en-NZ" sz="2000" dirty="0"/>
            <a:t>Most of these principles are about the best way to organise society in order for people to thrive.</a:t>
          </a:r>
          <a:endParaRPr lang="en-US" sz="2000" dirty="0"/>
        </a:p>
      </dgm:t>
    </dgm:pt>
    <dgm:pt modelId="{7A88F8C1-F64D-4DD0-B207-774AF424583E}" type="parTrans" cxnId="{F77D30A2-DB05-4194-B3A7-84E94C3A6AC6}">
      <dgm:prSet/>
      <dgm:spPr/>
      <dgm:t>
        <a:bodyPr/>
        <a:lstStyle/>
        <a:p>
          <a:endParaRPr lang="en-US"/>
        </a:p>
      </dgm:t>
    </dgm:pt>
    <dgm:pt modelId="{74BDA2BB-3E8D-43B2-9EE7-AFEF5504AE35}" type="sibTrans" cxnId="{F77D30A2-DB05-4194-B3A7-84E94C3A6AC6}">
      <dgm:prSet/>
      <dgm:spPr/>
      <dgm:t>
        <a:bodyPr/>
        <a:lstStyle/>
        <a:p>
          <a:endParaRPr lang="en-US"/>
        </a:p>
      </dgm:t>
    </dgm:pt>
    <dgm:pt modelId="{78A4C8F1-8B0F-4CC0-95B0-5CCE02647AE6}" type="pres">
      <dgm:prSet presAssocID="{A01A44CA-7E64-478B-80B3-13D8DBC462D3}" presName="linear" presStyleCnt="0">
        <dgm:presLayoutVars>
          <dgm:animLvl val="lvl"/>
          <dgm:resizeHandles val="exact"/>
        </dgm:presLayoutVars>
      </dgm:prSet>
      <dgm:spPr/>
    </dgm:pt>
    <dgm:pt modelId="{7DE333CA-D682-46BB-95C3-C2EBBBB8524E}" type="pres">
      <dgm:prSet presAssocID="{FA5A777F-CD77-49BA-AD46-CFECBEABCB62}" presName="parentText" presStyleLbl="node1" presStyleIdx="0" presStyleCnt="5">
        <dgm:presLayoutVars>
          <dgm:chMax val="0"/>
          <dgm:bulletEnabled val="1"/>
        </dgm:presLayoutVars>
      </dgm:prSet>
      <dgm:spPr/>
    </dgm:pt>
    <dgm:pt modelId="{BB6285F8-F666-4D87-87DE-444E74FECD33}" type="pres">
      <dgm:prSet presAssocID="{ADED5547-AD4E-47A2-806B-3126C8017CA7}" presName="spacer" presStyleCnt="0"/>
      <dgm:spPr/>
    </dgm:pt>
    <dgm:pt modelId="{33BC1A05-D07D-4C19-8757-05E14E80945F}" type="pres">
      <dgm:prSet presAssocID="{2928985B-8400-44A3-83A0-AADBEA0A7287}" presName="parentText" presStyleLbl="node1" presStyleIdx="1" presStyleCnt="5">
        <dgm:presLayoutVars>
          <dgm:chMax val="0"/>
          <dgm:bulletEnabled val="1"/>
        </dgm:presLayoutVars>
      </dgm:prSet>
      <dgm:spPr/>
    </dgm:pt>
    <dgm:pt modelId="{57C64148-3182-4597-9C82-214270086CD4}" type="pres">
      <dgm:prSet presAssocID="{AC5022F7-8C4B-4B4D-B80E-919279F7C78E}" presName="spacer" presStyleCnt="0"/>
      <dgm:spPr/>
    </dgm:pt>
    <dgm:pt modelId="{55468FCF-6F01-469D-992D-CB7B7F63EDD2}" type="pres">
      <dgm:prSet presAssocID="{1CAAB873-4D61-42C5-9696-C21403E7D4B0}" presName="parentText" presStyleLbl="node1" presStyleIdx="2" presStyleCnt="5">
        <dgm:presLayoutVars>
          <dgm:chMax val="0"/>
          <dgm:bulletEnabled val="1"/>
        </dgm:presLayoutVars>
      </dgm:prSet>
      <dgm:spPr/>
    </dgm:pt>
    <dgm:pt modelId="{A02EC256-BE11-4262-8B46-8F08718C0044}" type="pres">
      <dgm:prSet presAssocID="{9F5971EF-56E3-473D-87B0-35E758B3CE57}" presName="spacer" presStyleCnt="0"/>
      <dgm:spPr/>
    </dgm:pt>
    <dgm:pt modelId="{A14ABFF7-40DF-4636-8D16-E1988E1A020C}" type="pres">
      <dgm:prSet presAssocID="{10E2B1A8-8248-4B4E-AF97-E81D24C6CE08}" presName="parentText" presStyleLbl="node1" presStyleIdx="3" presStyleCnt="5">
        <dgm:presLayoutVars>
          <dgm:chMax val="0"/>
          <dgm:bulletEnabled val="1"/>
        </dgm:presLayoutVars>
      </dgm:prSet>
      <dgm:spPr/>
    </dgm:pt>
    <dgm:pt modelId="{F2D55D2A-D459-4C14-A065-2B345D308867}" type="pres">
      <dgm:prSet presAssocID="{7016FB69-6981-454D-8F1B-5E2866AD1FD1}" presName="spacer" presStyleCnt="0"/>
      <dgm:spPr/>
    </dgm:pt>
    <dgm:pt modelId="{7004801A-A9FF-43C6-BDF6-A2716FA3D88E}" type="pres">
      <dgm:prSet presAssocID="{0407BC73-614F-4F04-8C66-C97E9AD4DAF5}" presName="parentText" presStyleLbl="node1" presStyleIdx="4" presStyleCnt="5">
        <dgm:presLayoutVars>
          <dgm:chMax val="0"/>
          <dgm:bulletEnabled val="1"/>
        </dgm:presLayoutVars>
      </dgm:prSet>
      <dgm:spPr/>
    </dgm:pt>
  </dgm:ptLst>
  <dgm:cxnLst>
    <dgm:cxn modelId="{5F3B6604-D34F-455A-BC19-CD9FDFDB3288}" type="presOf" srcId="{1CAAB873-4D61-42C5-9696-C21403E7D4B0}" destId="{55468FCF-6F01-469D-992D-CB7B7F63EDD2}" srcOrd="0" destOrd="0" presId="urn:microsoft.com/office/officeart/2005/8/layout/vList2"/>
    <dgm:cxn modelId="{BB888D07-BB15-4C62-B70E-DE6401CFFB2F}" srcId="{A01A44CA-7E64-478B-80B3-13D8DBC462D3}" destId="{2928985B-8400-44A3-83A0-AADBEA0A7287}" srcOrd="1" destOrd="0" parTransId="{6126DC55-9B68-4B75-B92D-9DA12417526F}" sibTransId="{AC5022F7-8C4B-4B4D-B80E-919279F7C78E}"/>
    <dgm:cxn modelId="{0C490A1D-0CFB-4D63-8739-ED67B4AD456F}" type="presOf" srcId="{0407BC73-614F-4F04-8C66-C97E9AD4DAF5}" destId="{7004801A-A9FF-43C6-BDF6-A2716FA3D88E}" srcOrd="0" destOrd="0" presId="urn:microsoft.com/office/officeart/2005/8/layout/vList2"/>
    <dgm:cxn modelId="{37C3119B-F4D3-4E28-9A1F-7060BA14D8DB}" type="presOf" srcId="{FA5A777F-CD77-49BA-AD46-CFECBEABCB62}" destId="{7DE333CA-D682-46BB-95C3-C2EBBBB8524E}" srcOrd="0" destOrd="0" presId="urn:microsoft.com/office/officeart/2005/8/layout/vList2"/>
    <dgm:cxn modelId="{C6907C9E-760C-417F-9F3C-98A54C5A0ADA}" srcId="{A01A44CA-7E64-478B-80B3-13D8DBC462D3}" destId="{FA5A777F-CD77-49BA-AD46-CFECBEABCB62}" srcOrd="0" destOrd="0" parTransId="{8580CA7C-E75F-41A7-A9C8-4A2072207858}" sibTransId="{ADED5547-AD4E-47A2-806B-3126C8017CA7}"/>
    <dgm:cxn modelId="{F77D30A2-DB05-4194-B3A7-84E94C3A6AC6}" srcId="{A01A44CA-7E64-478B-80B3-13D8DBC462D3}" destId="{0407BC73-614F-4F04-8C66-C97E9AD4DAF5}" srcOrd="4" destOrd="0" parTransId="{7A88F8C1-F64D-4DD0-B207-774AF424583E}" sibTransId="{74BDA2BB-3E8D-43B2-9EE7-AFEF5504AE35}"/>
    <dgm:cxn modelId="{C841FCA7-2574-4434-B498-15C64D6E09A6}" type="presOf" srcId="{2928985B-8400-44A3-83A0-AADBEA0A7287}" destId="{33BC1A05-D07D-4C19-8757-05E14E80945F}" srcOrd="0" destOrd="0" presId="urn:microsoft.com/office/officeart/2005/8/layout/vList2"/>
    <dgm:cxn modelId="{CDD9B9B5-7FF4-47BC-826C-F9A04B814B0E}" type="presOf" srcId="{A01A44CA-7E64-478B-80B3-13D8DBC462D3}" destId="{78A4C8F1-8B0F-4CC0-95B0-5CCE02647AE6}" srcOrd="0" destOrd="0" presId="urn:microsoft.com/office/officeart/2005/8/layout/vList2"/>
    <dgm:cxn modelId="{536D3DB8-2860-4605-BE3F-44E1AA126A94}" srcId="{A01A44CA-7E64-478B-80B3-13D8DBC462D3}" destId="{1CAAB873-4D61-42C5-9696-C21403E7D4B0}" srcOrd="2" destOrd="0" parTransId="{1EF96D54-BE9B-41E4-86A0-782227D81657}" sibTransId="{9F5971EF-56E3-473D-87B0-35E758B3CE57}"/>
    <dgm:cxn modelId="{A71C61E7-2109-4B3C-B0CB-63D9840C58A3}" srcId="{A01A44CA-7E64-478B-80B3-13D8DBC462D3}" destId="{10E2B1A8-8248-4B4E-AF97-E81D24C6CE08}" srcOrd="3" destOrd="0" parTransId="{A62C9BEE-FB32-44F1-83C0-A6124A72622F}" sibTransId="{7016FB69-6981-454D-8F1B-5E2866AD1FD1}"/>
    <dgm:cxn modelId="{FF529EEA-38A7-4DE6-8FD1-C839E7BA803B}" type="presOf" srcId="{10E2B1A8-8248-4B4E-AF97-E81D24C6CE08}" destId="{A14ABFF7-40DF-4636-8D16-E1988E1A020C}" srcOrd="0" destOrd="0" presId="urn:microsoft.com/office/officeart/2005/8/layout/vList2"/>
    <dgm:cxn modelId="{E180C1DA-6028-49D6-BF6F-8F4F6D3B7E9F}" type="presParOf" srcId="{78A4C8F1-8B0F-4CC0-95B0-5CCE02647AE6}" destId="{7DE333CA-D682-46BB-95C3-C2EBBBB8524E}" srcOrd="0" destOrd="0" presId="urn:microsoft.com/office/officeart/2005/8/layout/vList2"/>
    <dgm:cxn modelId="{21AE208A-B575-44DE-944D-F18C5FAB06FA}" type="presParOf" srcId="{78A4C8F1-8B0F-4CC0-95B0-5CCE02647AE6}" destId="{BB6285F8-F666-4D87-87DE-444E74FECD33}" srcOrd="1" destOrd="0" presId="urn:microsoft.com/office/officeart/2005/8/layout/vList2"/>
    <dgm:cxn modelId="{6AB219E9-78B3-4838-83D4-EFB6977BEDA0}" type="presParOf" srcId="{78A4C8F1-8B0F-4CC0-95B0-5CCE02647AE6}" destId="{33BC1A05-D07D-4C19-8757-05E14E80945F}" srcOrd="2" destOrd="0" presId="urn:microsoft.com/office/officeart/2005/8/layout/vList2"/>
    <dgm:cxn modelId="{14DC05BE-FF1F-4D1F-B19D-E3C201606ED0}" type="presParOf" srcId="{78A4C8F1-8B0F-4CC0-95B0-5CCE02647AE6}" destId="{57C64148-3182-4597-9C82-214270086CD4}" srcOrd="3" destOrd="0" presId="urn:microsoft.com/office/officeart/2005/8/layout/vList2"/>
    <dgm:cxn modelId="{B7DD6657-787A-4E14-9BFA-72727D38FC46}" type="presParOf" srcId="{78A4C8F1-8B0F-4CC0-95B0-5CCE02647AE6}" destId="{55468FCF-6F01-469D-992D-CB7B7F63EDD2}" srcOrd="4" destOrd="0" presId="urn:microsoft.com/office/officeart/2005/8/layout/vList2"/>
    <dgm:cxn modelId="{AEECB136-F473-4778-A273-0EE3FDA4D0FD}" type="presParOf" srcId="{78A4C8F1-8B0F-4CC0-95B0-5CCE02647AE6}" destId="{A02EC256-BE11-4262-8B46-8F08718C0044}" srcOrd="5" destOrd="0" presId="urn:microsoft.com/office/officeart/2005/8/layout/vList2"/>
    <dgm:cxn modelId="{1757A6B0-4DB7-4800-8901-443DDF581922}" type="presParOf" srcId="{78A4C8F1-8B0F-4CC0-95B0-5CCE02647AE6}" destId="{A14ABFF7-40DF-4636-8D16-E1988E1A020C}" srcOrd="6" destOrd="0" presId="urn:microsoft.com/office/officeart/2005/8/layout/vList2"/>
    <dgm:cxn modelId="{1AED2AD5-61B4-4ED9-BDFA-743C1D7719FB}" type="presParOf" srcId="{78A4C8F1-8B0F-4CC0-95B0-5CCE02647AE6}" destId="{F2D55D2A-D459-4C14-A065-2B345D308867}" srcOrd="7" destOrd="0" presId="urn:microsoft.com/office/officeart/2005/8/layout/vList2"/>
    <dgm:cxn modelId="{FDB51C97-B534-475D-8879-08C18C2C1F0A}" type="presParOf" srcId="{78A4C8F1-8B0F-4CC0-95B0-5CCE02647AE6}" destId="{7004801A-A9FF-43C6-BDF6-A2716FA3D88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F387F-D090-4FA7-A39B-860AC08C6889}">
      <dsp:nvSpPr>
        <dsp:cNvPr id="0" name=""/>
        <dsp:cNvSpPr/>
      </dsp:nvSpPr>
      <dsp:spPr>
        <a:xfrm rot="5400000">
          <a:off x="-601579" y="1805610"/>
          <a:ext cx="2813574" cy="339137"/>
        </a:xfrm>
        <a:prstGeom prst="rect">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BB19A90-6713-4120-9B53-DDC91A9487D7}">
      <dsp:nvSpPr>
        <dsp:cNvPr id="0" name=""/>
        <dsp:cNvSpPr/>
      </dsp:nvSpPr>
      <dsp:spPr>
        <a:xfrm>
          <a:off x="45285" y="9436"/>
          <a:ext cx="3768189" cy="226091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b="1" kern="1200"/>
            <a:t>What is Democracy?</a:t>
          </a:r>
          <a:endParaRPr lang="en-US" sz="1900" kern="1200"/>
        </a:p>
      </dsp:txBody>
      <dsp:txXfrm>
        <a:off x="111505" y="75656"/>
        <a:ext cx="3635749" cy="2128473"/>
      </dsp:txXfrm>
    </dsp:sp>
    <dsp:sp modelId="{D496F545-6123-430F-8568-BBCA99A6D21A}">
      <dsp:nvSpPr>
        <dsp:cNvPr id="0" name=""/>
        <dsp:cNvSpPr/>
      </dsp:nvSpPr>
      <dsp:spPr>
        <a:xfrm rot="20806673">
          <a:off x="730249" y="2517709"/>
          <a:ext cx="6129346" cy="339137"/>
        </a:xfrm>
        <a:prstGeom prst="rect">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DCB6E5-606C-407F-AE18-52BA052941D8}">
      <dsp:nvSpPr>
        <dsp:cNvPr id="0" name=""/>
        <dsp:cNvSpPr/>
      </dsp:nvSpPr>
      <dsp:spPr>
        <a:xfrm>
          <a:off x="45285" y="2835578"/>
          <a:ext cx="3768189" cy="226091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t>The word democracy comes from the Greek words "demos", meaning people, and "kratos" meaning power; so democracy can be thought of as "power of the people": a way of governing which depends on the will of the people.</a:t>
          </a:r>
          <a:endParaRPr lang="en-US" sz="1900" kern="1200"/>
        </a:p>
      </dsp:txBody>
      <dsp:txXfrm>
        <a:off x="111505" y="2901798"/>
        <a:ext cx="3635749" cy="2128473"/>
      </dsp:txXfrm>
    </dsp:sp>
    <dsp:sp modelId="{83F5FFCE-2067-482E-9E02-7F7B926A989B}">
      <dsp:nvSpPr>
        <dsp:cNvPr id="0" name=""/>
        <dsp:cNvSpPr/>
      </dsp:nvSpPr>
      <dsp:spPr>
        <a:xfrm>
          <a:off x="5056978" y="3377"/>
          <a:ext cx="5691097" cy="509311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t>There are so many different models of democratic government around the world that it is sometimes easier to understand the idea of democracy in terms of what it definitely is not. </a:t>
          </a:r>
        </a:p>
        <a:p>
          <a:pPr marL="0" lvl="0" indent="0" algn="ctr" defTabSz="1066800">
            <a:lnSpc>
              <a:spcPct val="90000"/>
            </a:lnSpc>
            <a:spcBef>
              <a:spcPct val="0"/>
            </a:spcBef>
            <a:spcAft>
              <a:spcPct val="35000"/>
            </a:spcAft>
            <a:buNone/>
          </a:pPr>
          <a:r>
            <a:rPr lang="en-NZ" sz="2400" kern="1200" dirty="0"/>
            <a:t>Democracy, then, is not autocracy or dictatorship, where one person rules; and it is not oligarchy, where a small segment of society rules. Properly understood, democracy should not even be "rule of the majority", if that means that minorities' interests are ignored completely. A democracy, at least in theory, is government on behalf of all the people, according to their "will".</a:t>
          </a:r>
          <a:endParaRPr lang="en-US" sz="2400" kern="1200" dirty="0"/>
        </a:p>
      </dsp:txBody>
      <dsp:txXfrm>
        <a:off x="5206150" y="152549"/>
        <a:ext cx="5392753" cy="4794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5D8BC-D711-4836-9D34-1A590908E77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D247F-B7D4-4932-BACD-86B47687C827}">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03417-C83D-4602-A666-4AD9EFAC5FD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ctr" defTabSz="933450">
            <a:lnSpc>
              <a:spcPct val="100000"/>
            </a:lnSpc>
            <a:spcBef>
              <a:spcPct val="0"/>
            </a:spcBef>
            <a:spcAft>
              <a:spcPct val="35000"/>
            </a:spcAft>
            <a:buNone/>
          </a:pPr>
          <a:r>
            <a:rPr lang="en-NZ" sz="2100" i="1" kern="1200" dirty="0"/>
            <a:t>A system of ideas and ideals, especially one which forms the basis of economic or political theory and policy </a:t>
          </a:r>
          <a:r>
            <a:rPr lang="en-NZ" sz="2100" kern="1200" dirty="0"/>
            <a:t>				</a:t>
          </a:r>
          <a:endParaRPr lang="en-US" sz="2100" kern="1200" dirty="0"/>
        </a:p>
      </dsp:txBody>
      <dsp:txXfrm>
        <a:off x="1435590" y="531"/>
        <a:ext cx="9080009" cy="1242935"/>
      </dsp:txXfrm>
    </dsp:sp>
    <dsp:sp modelId="{A680BAEF-A3F9-4FE5-8496-0EC5A7D76003}">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88A4F-EBB6-46D5-B120-224F9E70831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0224F-8358-4FD9-BD5C-9AC3E8A02BD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ctr" defTabSz="933450">
            <a:lnSpc>
              <a:spcPct val="100000"/>
            </a:lnSpc>
            <a:spcBef>
              <a:spcPct val="0"/>
            </a:spcBef>
            <a:spcAft>
              <a:spcPct val="35000"/>
            </a:spcAft>
            <a:buNone/>
          </a:pPr>
          <a:r>
            <a:rPr lang="en-NZ" sz="2100" i="1" kern="1200" dirty="0"/>
            <a:t>a world view, a system of values, attitudes and beliefs which an individual, group or society holds to be true or important ; these are shared by a culture or society about how that society should function </a:t>
          </a:r>
          <a:endParaRPr lang="en-US" sz="2100" kern="1200" dirty="0"/>
        </a:p>
      </dsp:txBody>
      <dsp:txXfrm>
        <a:off x="1435590" y="1554201"/>
        <a:ext cx="9080009" cy="1242935"/>
      </dsp:txXfrm>
    </dsp:sp>
    <dsp:sp modelId="{689225AF-D153-4657-A25E-8463879EDDD3}">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2AD3E-247E-4A7B-8EE7-9A767A97A47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8214C-E452-4891-92E8-27D7331902E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ctr" defTabSz="933450">
            <a:lnSpc>
              <a:spcPct val="100000"/>
            </a:lnSpc>
            <a:spcBef>
              <a:spcPct val="0"/>
            </a:spcBef>
            <a:spcAft>
              <a:spcPct val="35000"/>
            </a:spcAft>
            <a:buNone/>
          </a:pPr>
          <a:r>
            <a:rPr lang="en-NZ" sz="2100" i="1" kern="1200" dirty="0"/>
            <a:t>a set of conscious and/or unconscious ideas .  .  . a comprehensive normative vision, a way of looking at things .  .  . a set of ideas proposed by the dominant class of a society to all members of this society </a:t>
          </a:r>
          <a:endParaRPr lang="en-US" sz="2100" kern="1200" dirty="0"/>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AAE03-E267-452D-9F10-750E5A100D3E}">
      <dsp:nvSpPr>
        <dsp:cNvPr id="0" name=""/>
        <dsp:cNvSpPr/>
      </dsp:nvSpPr>
      <dsp:spPr>
        <a:xfrm>
          <a:off x="0" y="349649"/>
          <a:ext cx="10515600" cy="1972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0F9DC-CBCA-4E59-AA07-CD144D2D5B31}">
      <dsp:nvSpPr>
        <dsp:cNvPr id="0" name=""/>
        <dsp:cNvSpPr/>
      </dsp:nvSpPr>
      <dsp:spPr>
        <a:xfrm>
          <a:off x="596687" y="793466"/>
          <a:ext cx="1085947" cy="10848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DA3B1-1CB4-4A12-9444-D56DB21566BC}">
      <dsp:nvSpPr>
        <dsp:cNvPr id="0" name=""/>
        <dsp:cNvSpPr/>
      </dsp:nvSpPr>
      <dsp:spPr>
        <a:xfrm>
          <a:off x="2279322" y="349649"/>
          <a:ext cx="8231818" cy="197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963" tIns="208963" rIns="208963" bIns="208963" numCol="1" spcCol="1270" anchor="ctr" anchorCtr="0">
          <a:noAutofit/>
        </a:bodyPr>
        <a:lstStyle/>
        <a:p>
          <a:pPr marL="0" lvl="0" indent="0" algn="l" defTabSz="889000">
            <a:lnSpc>
              <a:spcPct val="100000"/>
            </a:lnSpc>
            <a:spcBef>
              <a:spcPct val="0"/>
            </a:spcBef>
            <a:spcAft>
              <a:spcPct val="35000"/>
            </a:spcAft>
            <a:buNone/>
          </a:pPr>
          <a:r>
            <a:rPr lang="en-NZ" sz="2000" i="0" kern="1200" dirty="0"/>
            <a:t>A certain ethical set of ideals, principles, doctrines, myths, or symbols of a social movement, institution, class, or large group that explains how society should work, and offers some political and cultural blueprint for a certain social order. A political ideology largely concerns itself with how to allocate power and to what ends it should be used. </a:t>
          </a:r>
          <a:endParaRPr lang="en-US" sz="2000" i="0" kern="1200" dirty="0"/>
        </a:p>
      </dsp:txBody>
      <dsp:txXfrm>
        <a:off x="2279322" y="349649"/>
        <a:ext cx="8231818" cy="1974449"/>
      </dsp:txXfrm>
    </dsp:sp>
    <dsp:sp modelId="{BBB1B08C-3864-4EAA-B623-F11CE5FAB372}">
      <dsp:nvSpPr>
        <dsp:cNvPr id="0" name=""/>
        <dsp:cNvSpPr/>
      </dsp:nvSpPr>
      <dsp:spPr>
        <a:xfrm>
          <a:off x="0" y="2729891"/>
          <a:ext cx="10515600" cy="1972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E658EC-DFE0-4D3F-8505-0845B317C208}">
      <dsp:nvSpPr>
        <dsp:cNvPr id="0" name=""/>
        <dsp:cNvSpPr/>
      </dsp:nvSpPr>
      <dsp:spPr>
        <a:xfrm>
          <a:off x="596687" y="3144002"/>
          <a:ext cx="1085947" cy="10848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C40FE-671F-474B-9DB2-A38E9C2252DA}">
      <dsp:nvSpPr>
        <dsp:cNvPr id="0" name=""/>
        <dsp:cNvSpPr/>
      </dsp:nvSpPr>
      <dsp:spPr>
        <a:xfrm>
          <a:off x="2279322" y="2700184"/>
          <a:ext cx="4732020" cy="197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963" tIns="208963" rIns="208963" bIns="208963" numCol="1" spcCol="1270" anchor="ctr" anchorCtr="0">
          <a:noAutofit/>
        </a:bodyPr>
        <a:lstStyle/>
        <a:p>
          <a:pPr marL="0" lvl="0" indent="0" algn="l" defTabSz="889000">
            <a:lnSpc>
              <a:spcPct val="100000"/>
            </a:lnSpc>
            <a:spcBef>
              <a:spcPct val="0"/>
            </a:spcBef>
            <a:spcAft>
              <a:spcPct val="35000"/>
            </a:spcAft>
            <a:buNone/>
          </a:pPr>
          <a:r>
            <a:rPr lang="en-NZ" sz="2000" i="1" kern="1200" dirty="0"/>
            <a:t>May include two dimensions:</a:t>
          </a:r>
          <a:endParaRPr lang="en-US" sz="2000" kern="1200" dirty="0"/>
        </a:p>
      </dsp:txBody>
      <dsp:txXfrm>
        <a:off x="2279322" y="2700184"/>
        <a:ext cx="4732020" cy="1974449"/>
      </dsp:txXfrm>
    </dsp:sp>
    <dsp:sp modelId="{1E6AAB4C-B5D6-4FFD-B8A4-A86F25FF1375}">
      <dsp:nvSpPr>
        <dsp:cNvPr id="0" name=""/>
        <dsp:cNvSpPr/>
      </dsp:nvSpPr>
      <dsp:spPr>
        <a:xfrm>
          <a:off x="7011342" y="2700184"/>
          <a:ext cx="3499798" cy="197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963" tIns="208963" rIns="208963" bIns="208963" numCol="1" spcCol="1270" anchor="ctr" anchorCtr="0">
          <a:noAutofit/>
        </a:bodyPr>
        <a:lstStyle/>
        <a:p>
          <a:pPr marL="0" lvl="0" indent="0" algn="l" defTabSz="889000">
            <a:lnSpc>
              <a:spcPct val="100000"/>
            </a:lnSpc>
            <a:spcBef>
              <a:spcPct val="0"/>
            </a:spcBef>
            <a:spcAft>
              <a:spcPct val="35000"/>
            </a:spcAft>
            <a:buNone/>
          </a:pPr>
          <a:r>
            <a:rPr lang="en-NZ" sz="2000" i="1" kern="1200" dirty="0"/>
            <a:t>Goals: how society should work</a:t>
          </a:r>
          <a:endParaRPr lang="en-US" sz="2000" kern="1200" dirty="0"/>
        </a:p>
        <a:p>
          <a:pPr marL="0" lvl="0" indent="0" algn="l" defTabSz="889000">
            <a:lnSpc>
              <a:spcPct val="100000"/>
            </a:lnSpc>
            <a:spcBef>
              <a:spcPct val="0"/>
            </a:spcBef>
            <a:spcAft>
              <a:spcPct val="35000"/>
            </a:spcAft>
            <a:buNone/>
          </a:pPr>
          <a:r>
            <a:rPr lang="en-NZ" sz="2000" i="1" kern="1200" dirty="0"/>
            <a:t>Methods: the most appropriate ways to achieve the ideal arrangement</a:t>
          </a:r>
          <a:r>
            <a:rPr lang="en-NZ" sz="2000" kern="1200" dirty="0"/>
            <a:t>  	</a:t>
          </a:r>
          <a:r>
            <a:rPr lang="en-NZ" sz="1800" kern="1200" dirty="0"/>
            <a:t>		</a:t>
          </a:r>
          <a:endParaRPr lang="en-US" sz="1800" kern="1200" dirty="0"/>
        </a:p>
      </dsp:txBody>
      <dsp:txXfrm>
        <a:off x="7011342" y="2700184"/>
        <a:ext cx="3499798" cy="1974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CA932-FA67-47D7-924D-6A17447E5E8A}">
      <dsp:nvSpPr>
        <dsp:cNvPr id="0" name=""/>
        <dsp:cNvSpPr/>
      </dsp:nvSpPr>
      <dsp:spPr>
        <a:xfrm>
          <a:off x="3080"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Justice</a:t>
          </a:r>
          <a:endParaRPr lang="en-US" sz="3100" kern="1200"/>
        </a:p>
      </dsp:txBody>
      <dsp:txXfrm>
        <a:off x="3080" y="587032"/>
        <a:ext cx="2444055" cy="1466433"/>
      </dsp:txXfrm>
    </dsp:sp>
    <dsp:sp modelId="{E1E4E063-FCE0-4108-8E24-FF3B74611109}">
      <dsp:nvSpPr>
        <dsp:cNvPr id="0" name=""/>
        <dsp:cNvSpPr/>
      </dsp:nvSpPr>
      <dsp:spPr>
        <a:xfrm>
          <a:off x="2691541"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Need</a:t>
          </a:r>
          <a:endParaRPr lang="en-US" sz="3100" kern="1200"/>
        </a:p>
      </dsp:txBody>
      <dsp:txXfrm>
        <a:off x="2691541" y="587032"/>
        <a:ext cx="2444055" cy="1466433"/>
      </dsp:txXfrm>
    </dsp:sp>
    <dsp:sp modelId="{0B66550A-B417-47FC-8B3F-3737B51D912D}">
      <dsp:nvSpPr>
        <dsp:cNvPr id="0" name=""/>
        <dsp:cNvSpPr/>
      </dsp:nvSpPr>
      <dsp:spPr>
        <a:xfrm>
          <a:off x="5380002"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Risk</a:t>
          </a:r>
          <a:endParaRPr lang="en-US" sz="3100" kern="1200"/>
        </a:p>
      </dsp:txBody>
      <dsp:txXfrm>
        <a:off x="5380002" y="587032"/>
        <a:ext cx="2444055" cy="1466433"/>
      </dsp:txXfrm>
    </dsp:sp>
    <dsp:sp modelId="{20016B56-4089-43FA-A973-CECB3CD8838A}">
      <dsp:nvSpPr>
        <dsp:cNvPr id="0" name=""/>
        <dsp:cNvSpPr/>
      </dsp:nvSpPr>
      <dsp:spPr>
        <a:xfrm>
          <a:off x="8068463" y="58703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Equality</a:t>
          </a:r>
          <a:endParaRPr lang="en-US" sz="3100" kern="1200"/>
        </a:p>
      </dsp:txBody>
      <dsp:txXfrm>
        <a:off x="8068463" y="587032"/>
        <a:ext cx="2444055" cy="1466433"/>
      </dsp:txXfrm>
    </dsp:sp>
    <dsp:sp modelId="{4C1D9947-4B8F-4391-8C20-2ACEC4B56FA2}">
      <dsp:nvSpPr>
        <dsp:cNvPr id="0" name=""/>
        <dsp:cNvSpPr/>
      </dsp:nvSpPr>
      <dsp:spPr>
        <a:xfrm>
          <a:off x="3080"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Freedom</a:t>
          </a:r>
          <a:endParaRPr lang="en-US" sz="3100" kern="1200"/>
        </a:p>
      </dsp:txBody>
      <dsp:txXfrm>
        <a:off x="3080" y="2297871"/>
        <a:ext cx="2444055" cy="1466433"/>
      </dsp:txXfrm>
    </dsp:sp>
    <dsp:sp modelId="{2DBFA772-073A-4A9B-9968-162203AFCCDD}">
      <dsp:nvSpPr>
        <dsp:cNvPr id="0" name=""/>
        <dsp:cNvSpPr/>
      </dsp:nvSpPr>
      <dsp:spPr>
        <a:xfrm>
          <a:off x="2691541"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Citizenship</a:t>
          </a:r>
          <a:endParaRPr lang="en-US" sz="3100" kern="1200"/>
        </a:p>
      </dsp:txBody>
      <dsp:txXfrm>
        <a:off x="2691541" y="2297871"/>
        <a:ext cx="2444055" cy="1466433"/>
      </dsp:txXfrm>
    </dsp:sp>
    <dsp:sp modelId="{875E905A-685E-4643-B39C-BF3E21518FEB}">
      <dsp:nvSpPr>
        <dsp:cNvPr id="0" name=""/>
        <dsp:cNvSpPr/>
      </dsp:nvSpPr>
      <dsp:spPr>
        <a:xfrm>
          <a:off x="5380002"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Sustainable Development</a:t>
          </a:r>
          <a:endParaRPr lang="en-US" sz="3100" kern="1200"/>
        </a:p>
      </dsp:txBody>
      <dsp:txXfrm>
        <a:off x="5380002" y="2297871"/>
        <a:ext cx="2444055" cy="1466433"/>
      </dsp:txXfrm>
    </dsp:sp>
    <dsp:sp modelId="{6D1B5BEF-9DEC-4588-8EB2-4907FCC80F59}">
      <dsp:nvSpPr>
        <dsp:cNvPr id="0" name=""/>
        <dsp:cNvSpPr/>
      </dsp:nvSpPr>
      <dsp:spPr>
        <a:xfrm>
          <a:off x="8068463" y="2297871"/>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Resilience </a:t>
          </a:r>
          <a:endParaRPr lang="en-US" sz="3100" kern="1200"/>
        </a:p>
      </dsp:txBody>
      <dsp:txXfrm>
        <a:off x="8068463" y="2297871"/>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6D1C9-7F23-4E38-9DBE-93A04245F9DE}">
      <dsp:nvSpPr>
        <dsp:cNvPr id="0" name=""/>
        <dsp:cNvSpPr/>
      </dsp:nvSpPr>
      <dsp:spPr>
        <a:xfrm>
          <a:off x="0" y="278948"/>
          <a:ext cx="10803194"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Are we responsible for one another, as citizens, as taxpayers, as employees/employers, as family/whānau, or as members of an iwi or community?</a:t>
          </a:r>
        </a:p>
      </dsp:txBody>
      <dsp:txXfrm>
        <a:off x="46606" y="325554"/>
        <a:ext cx="10709982" cy="861507"/>
      </dsp:txXfrm>
    </dsp:sp>
    <dsp:sp modelId="{65ED31D5-4913-48D8-80D1-0ADF3AE3E1E2}">
      <dsp:nvSpPr>
        <dsp:cNvPr id="0" name=""/>
        <dsp:cNvSpPr/>
      </dsp:nvSpPr>
      <dsp:spPr>
        <a:xfrm>
          <a:off x="0" y="1302788"/>
          <a:ext cx="10803194"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If we are responsible, what form should this take: financial support, protection, or care?</a:t>
          </a:r>
        </a:p>
      </dsp:txBody>
      <dsp:txXfrm>
        <a:off x="46606" y="1349394"/>
        <a:ext cx="10709982" cy="861507"/>
      </dsp:txXfrm>
    </dsp:sp>
    <dsp:sp modelId="{0E24C117-ACC7-44C8-9D5F-1FB27DF30C17}">
      <dsp:nvSpPr>
        <dsp:cNvPr id="0" name=""/>
        <dsp:cNvSpPr/>
      </dsp:nvSpPr>
      <dsp:spPr>
        <a:xfrm>
          <a:off x="0" y="2326628"/>
          <a:ext cx="10803194"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Who should provide support or protection: the state, the market, the family, or charities? </a:t>
          </a:r>
          <a:r>
            <a:rPr lang="en-NZ" sz="2400" kern="1200"/>
            <a:t>(Victoria University)</a:t>
          </a:r>
          <a:endParaRPr lang="en-US" sz="2400" kern="1200"/>
        </a:p>
      </dsp:txBody>
      <dsp:txXfrm>
        <a:off x="46606" y="2373234"/>
        <a:ext cx="10709982" cy="861507"/>
      </dsp:txXfrm>
    </dsp:sp>
    <dsp:sp modelId="{DC4892C0-BA56-4F9B-A2AD-398082DEA28C}">
      <dsp:nvSpPr>
        <dsp:cNvPr id="0" name=""/>
        <dsp:cNvSpPr/>
      </dsp:nvSpPr>
      <dsp:spPr>
        <a:xfrm>
          <a:off x="0" y="3350468"/>
          <a:ext cx="10803194" cy="954719"/>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Different ideologies answer these questions differently</a:t>
          </a:r>
        </a:p>
      </dsp:txBody>
      <dsp:txXfrm>
        <a:off x="46606" y="3397074"/>
        <a:ext cx="10709982" cy="861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333CA-D682-46BB-95C3-C2EBBBB8524E}">
      <dsp:nvSpPr>
        <dsp:cNvPr id="0" name=""/>
        <dsp:cNvSpPr/>
      </dsp:nvSpPr>
      <dsp:spPr>
        <a:xfrm>
          <a:off x="0" y="126"/>
          <a:ext cx="11049000" cy="1008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terms left and right wing, and </a:t>
          </a:r>
          <a:r>
            <a:rPr lang="en-US" sz="2400" kern="1200" dirty="0" err="1"/>
            <a:t>centre</a:t>
          </a:r>
          <a:r>
            <a:rPr lang="en-US" sz="2400" kern="1200" dirty="0"/>
            <a:t>, </a:t>
          </a:r>
          <a:r>
            <a:rPr lang="en-US" sz="2400" kern="1200" dirty="0" err="1"/>
            <a:t>centre</a:t>
          </a:r>
          <a:r>
            <a:rPr lang="en-US" sz="2400" kern="1200" dirty="0"/>
            <a:t>-right, and </a:t>
          </a:r>
          <a:r>
            <a:rPr lang="en-US" sz="2400" kern="1200" dirty="0" err="1"/>
            <a:t>centre</a:t>
          </a:r>
          <a:r>
            <a:rPr lang="en-US" sz="2400" kern="1200" dirty="0"/>
            <a:t>-left are often used to describe political ideologies, positions, parties, and individual politicians</a:t>
          </a:r>
        </a:p>
      </dsp:txBody>
      <dsp:txXfrm>
        <a:off x="49234" y="49360"/>
        <a:ext cx="10950532" cy="910090"/>
      </dsp:txXfrm>
    </dsp:sp>
    <dsp:sp modelId="{33BC1A05-D07D-4C19-8757-05E14E80945F}">
      <dsp:nvSpPr>
        <dsp:cNvPr id="0" name=""/>
        <dsp:cNvSpPr/>
      </dsp:nvSpPr>
      <dsp:spPr>
        <a:xfrm>
          <a:off x="0" y="1021777"/>
          <a:ext cx="11049000" cy="1008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b="1" kern="1200" dirty="0"/>
            <a:t>You may have heard the terms ‘left wing’ and ‘right wing’ before - a politician might be accused of being ‘too left wing’, or a newspaper might be known as a ‘right-wing publication’. Both of these terms refer to the political spectrum.</a:t>
          </a:r>
          <a:endParaRPr lang="en-US" sz="2000" kern="1200" dirty="0"/>
        </a:p>
      </dsp:txBody>
      <dsp:txXfrm>
        <a:off x="49234" y="1071011"/>
        <a:ext cx="10950532" cy="910090"/>
      </dsp:txXfrm>
    </dsp:sp>
    <dsp:sp modelId="{55468FCF-6F01-469D-992D-CB7B7F63EDD2}">
      <dsp:nvSpPr>
        <dsp:cNvPr id="0" name=""/>
        <dsp:cNvSpPr/>
      </dsp:nvSpPr>
      <dsp:spPr>
        <a:xfrm>
          <a:off x="0" y="2043428"/>
          <a:ext cx="11049000" cy="1008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b="1" kern="1200" dirty="0"/>
            <a:t>In a nutshell: </a:t>
          </a:r>
          <a:r>
            <a:rPr lang="en-NZ" sz="2000" kern="1200" dirty="0"/>
            <a:t>Think of the political spectrum as a scale with two opposite ends - the left and the right. </a:t>
          </a:r>
          <a:endParaRPr lang="en-US" sz="2000" kern="1200" dirty="0"/>
        </a:p>
      </dsp:txBody>
      <dsp:txXfrm>
        <a:off x="49234" y="2092662"/>
        <a:ext cx="10950532" cy="910090"/>
      </dsp:txXfrm>
    </dsp:sp>
    <dsp:sp modelId="{A14ABFF7-40DF-4636-8D16-E1988E1A020C}">
      <dsp:nvSpPr>
        <dsp:cNvPr id="0" name=""/>
        <dsp:cNvSpPr/>
      </dsp:nvSpPr>
      <dsp:spPr>
        <a:xfrm>
          <a:off x="0" y="3065079"/>
          <a:ext cx="11049000" cy="1008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dirty="0"/>
            <a:t>Each end represents a group of principles, and those on the left tend to oppose those on the right. </a:t>
          </a:r>
          <a:endParaRPr lang="en-US" sz="2000" kern="1200" dirty="0"/>
        </a:p>
      </dsp:txBody>
      <dsp:txXfrm>
        <a:off x="49234" y="3114313"/>
        <a:ext cx="10950532" cy="910090"/>
      </dsp:txXfrm>
    </dsp:sp>
    <dsp:sp modelId="{7004801A-A9FF-43C6-BDF6-A2716FA3D88E}">
      <dsp:nvSpPr>
        <dsp:cNvPr id="0" name=""/>
        <dsp:cNvSpPr/>
      </dsp:nvSpPr>
      <dsp:spPr>
        <a:xfrm>
          <a:off x="0" y="4086729"/>
          <a:ext cx="11049000" cy="10085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dirty="0"/>
            <a:t>Most of these principles are about the best way to organise society in order for people to thrive.</a:t>
          </a:r>
          <a:endParaRPr lang="en-US" sz="2000" kern="1200" dirty="0"/>
        </a:p>
      </dsp:txBody>
      <dsp:txXfrm>
        <a:off x="49234" y="4135963"/>
        <a:ext cx="10950532" cy="91009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11FB2-1AF7-48A2-85E6-42AECD1644CE}" type="datetimeFigureOut">
              <a:rPr lang="en-NZ" smtClean="0"/>
              <a:t>13/10/2023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A44EF-A1DB-43FF-90F1-0A8E61C0BE6C}" type="slidenum">
              <a:rPr lang="en-NZ" smtClean="0"/>
              <a:t>‹#›</a:t>
            </a:fld>
            <a:endParaRPr lang="en-NZ"/>
          </a:p>
        </p:txBody>
      </p:sp>
    </p:spTree>
    <p:extLst>
      <p:ext uri="{BB962C8B-B14F-4D97-AF65-F5344CB8AC3E}">
        <p14:creationId xmlns:p14="http://schemas.microsoft.com/office/powerpoint/2010/main" val="1366557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024042-E2A7-47DC-A139-116C407F1E5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46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E52B-0F61-497C-BA9A-17FEF062BD6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94CD7BBD-5AD7-4E53-A59A-63BA368C281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320EDEA-3FA3-4709-BB7D-690A051C6D2C}"/>
              </a:ext>
            </a:extLst>
          </p:cNvPr>
          <p:cNvSpPr>
            <a:spLocks noGrp="1"/>
          </p:cNvSpPr>
          <p:nvPr>
            <p:ph type="dt" sz="half" idx="10"/>
          </p:nvPr>
        </p:nvSpPr>
        <p:spPr/>
        <p:txBody>
          <a:bodyPr/>
          <a:lstStyle/>
          <a:p>
            <a:fld id="{6FD548BB-0C57-40F1-9595-73615B84D641}" type="datetimeFigureOut">
              <a:rPr lang="en-NZ" smtClean="0"/>
              <a:t>13/10/2023</a:t>
            </a:fld>
            <a:endParaRPr lang="en-NZ" dirty="0"/>
          </a:p>
        </p:txBody>
      </p:sp>
      <p:sp>
        <p:nvSpPr>
          <p:cNvPr id="5" name="Footer Placeholder 4">
            <a:extLst>
              <a:ext uri="{FF2B5EF4-FFF2-40B4-BE49-F238E27FC236}">
                <a16:creationId xmlns:a16="http://schemas.microsoft.com/office/drawing/2014/main" id="{66FC730E-7352-4354-9A11-CA783FC53D3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DCF39EA6-FE85-4B39-B1CE-E5D3F1809943}"/>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53356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D05A-4F93-4AD1-B452-1ABB1337D2B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BE03933-10F6-4523-A94E-C56C9BF9B3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FB3FAAD-2FE5-4853-A3AD-C06C8DF1CDE6}"/>
              </a:ext>
            </a:extLst>
          </p:cNvPr>
          <p:cNvSpPr>
            <a:spLocks noGrp="1"/>
          </p:cNvSpPr>
          <p:nvPr>
            <p:ph type="dt" sz="half" idx="10"/>
          </p:nvPr>
        </p:nvSpPr>
        <p:spPr/>
        <p:txBody>
          <a:bodyPr/>
          <a:lstStyle/>
          <a:p>
            <a:fld id="{6FD548BB-0C57-40F1-9595-73615B84D641}" type="datetimeFigureOut">
              <a:rPr lang="en-NZ" smtClean="0"/>
              <a:t>13/10/2023</a:t>
            </a:fld>
            <a:endParaRPr lang="en-NZ" dirty="0"/>
          </a:p>
        </p:txBody>
      </p:sp>
      <p:sp>
        <p:nvSpPr>
          <p:cNvPr id="5" name="Footer Placeholder 4">
            <a:extLst>
              <a:ext uri="{FF2B5EF4-FFF2-40B4-BE49-F238E27FC236}">
                <a16:creationId xmlns:a16="http://schemas.microsoft.com/office/drawing/2014/main" id="{D61C8510-8943-4983-83B3-1A16CF3303B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C86C03E6-88C8-4319-B423-B28CF6ECEE9F}"/>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224403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CCDA0F-6B6D-46C3-BAA6-C6051D4D86F4}"/>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A5DE0600-A2A6-483F-9211-330916CF11CE}"/>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E79D030-D135-4367-A772-07E8711F8E83}"/>
              </a:ext>
            </a:extLst>
          </p:cNvPr>
          <p:cNvSpPr>
            <a:spLocks noGrp="1"/>
          </p:cNvSpPr>
          <p:nvPr>
            <p:ph type="dt" sz="half" idx="10"/>
          </p:nvPr>
        </p:nvSpPr>
        <p:spPr/>
        <p:txBody>
          <a:bodyPr/>
          <a:lstStyle/>
          <a:p>
            <a:fld id="{6FD548BB-0C57-40F1-9595-73615B84D641}" type="datetimeFigureOut">
              <a:rPr lang="en-NZ" smtClean="0"/>
              <a:t>13/10/2023</a:t>
            </a:fld>
            <a:endParaRPr lang="en-NZ" dirty="0"/>
          </a:p>
        </p:txBody>
      </p:sp>
      <p:sp>
        <p:nvSpPr>
          <p:cNvPr id="5" name="Footer Placeholder 4">
            <a:extLst>
              <a:ext uri="{FF2B5EF4-FFF2-40B4-BE49-F238E27FC236}">
                <a16:creationId xmlns:a16="http://schemas.microsoft.com/office/drawing/2014/main" id="{49980A91-8124-4230-BC7B-2B7411F7412D}"/>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B90D7E95-C575-4F9E-B034-1DEFE17551E9}"/>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14233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Content Placeholder 11"/>
          <p:cNvSpPr>
            <a:spLocks noGrp="1"/>
          </p:cNvSpPr>
          <p:nvPr>
            <p:ph sz="quarter" idx="14"/>
          </p:nvPr>
        </p:nvSpPr>
        <p:spPr>
          <a:xfrm>
            <a:off x="6534912"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469901"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9D1FB8AC-F6CD-4418-A34D-BED9AA424D18}" type="datetimeFigureOut">
              <a:rPr lang="en-NZ" smtClean="0"/>
              <a:pPr/>
              <a:t>13/10/2023</a:t>
            </a:fld>
            <a:endParaRPr lang="en-NZ"/>
          </a:p>
        </p:txBody>
      </p:sp>
      <p:sp>
        <p:nvSpPr>
          <p:cNvPr id="25" name="Slide Number Placeholder 24"/>
          <p:cNvSpPr>
            <a:spLocks noGrp="1"/>
          </p:cNvSpPr>
          <p:nvPr>
            <p:ph type="sldNum" sz="quarter" idx="16"/>
          </p:nvPr>
        </p:nvSpPr>
        <p:spPr/>
        <p:txBody>
          <a:bodyPr/>
          <a:lstStyle/>
          <a:p>
            <a:fld id="{03C2D535-738C-4113-AE04-6B422910A531}" type="slidenum">
              <a:rPr lang="en-NZ" smtClean="0"/>
              <a:pPr/>
              <a:t>‹#›</a:t>
            </a:fld>
            <a:endParaRPr lang="en-NZ"/>
          </a:p>
        </p:txBody>
      </p:sp>
      <p:sp>
        <p:nvSpPr>
          <p:cNvPr id="26" name="Footer Placeholder 25"/>
          <p:cNvSpPr>
            <a:spLocks noGrp="1"/>
          </p:cNvSpPr>
          <p:nvPr>
            <p:ph type="ftr" sz="quarter" idx="17"/>
          </p:nvPr>
        </p:nvSpPr>
        <p:spPr/>
        <p:txBody>
          <a:bodyPr/>
          <a:lstStyle/>
          <a:p>
            <a:endParaRPr lang="en-NZ"/>
          </a:p>
        </p:txBody>
      </p:sp>
    </p:spTree>
    <p:extLst>
      <p:ext uri="{BB962C8B-B14F-4D97-AF65-F5344CB8AC3E}">
        <p14:creationId xmlns:p14="http://schemas.microsoft.com/office/powerpoint/2010/main" val="2919122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Content Placeholder 30"/>
          <p:cNvSpPr>
            <a:spLocks noGrp="1"/>
          </p:cNvSpPr>
          <p:nvPr>
            <p:ph sz="quarter" idx="13"/>
          </p:nvPr>
        </p:nvSpPr>
        <p:spPr>
          <a:xfrm>
            <a:off x="469901" y="1463040"/>
            <a:ext cx="1024128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9D1FB8AC-F6CD-4418-A34D-BED9AA424D18}" type="datetimeFigureOut">
              <a:rPr lang="en-NZ" smtClean="0"/>
              <a:pPr/>
              <a:t>13/10/2023</a:t>
            </a:fld>
            <a:endParaRPr lang="en-NZ"/>
          </a:p>
        </p:txBody>
      </p:sp>
      <p:sp>
        <p:nvSpPr>
          <p:cNvPr id="19" name="Slide Number Placeholder 18"/>
          <p:cNvSpPr>
            <a:spLocks noGrp="1"/>
          </p:cNvSpPr>
          <p:nvPr>
            <p:ph type="sldNum" sz="quarter" idx="15"/>
          </p:nvPr>
        </p:nvSpPr>
        <p:spPr/>
        <p:txBody>
          <a:bodyPr/>
          <a:lstStyle/>
          <a:p>
            <a:fld id="{03C2D535-738C-4113-AE04-6B422910A531}" type="slidenum">
              <a:rPr lang="en-NZ" smtClean="0"/>
              <a:pPr/>
              <a:t>‹#›</a:t>
            </a:fld>
            <a:endParaRPr lang="en-NZ"/>
          </a:p>
        </p:txBody>
      </p:sp>
      <p:sp>
        <p:nvSpPr>
          <p:cNvPr id="21" name="Footer Placeholder 20"/>
          <p:cNvSpPr>
            <a:spLocks noGrp="1"/>
          </p:cNvSpPr>
          <p:nvPr>
            <p:ph type="ftr" sz="quarter" idx="16"/>
          </p:nvPr>
        </p:nvSpPr>
        <p:spPr/>
        <p:txBody>
          <a:bodyPr/>
          <a:lstStyle/>
          <a:p>
            <a:endParaRPr lang="en-NZ"/>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6683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BF8CD5-ED11-4113-A27B-4A164779C0F6}" type="datetimeFigureOut">
              <a:rPr lang="en-NZ" smtClean="0"/>
              <a:t>13/10/2023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7403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F8CD5-ED11-4113-A27B-4A164779C0F6}" type="datetimeFigureOut">
              <a:rPr lang="en-NZ" smtClean="0"/>
              <a:t>13/10/2023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3536923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F8CD5-ED11-4113-A27B-4A164779C0F6}" type="datetimeFigureOut">
              <a:rPr lang="en-NZ" smtClean="0"/>
              <a:t>13/10/2023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55572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BF8CD5-ED11-4113-A27B-4A164779C0F6}" type="datetimeFigureOut">
              <a:rPr lang="en-NZ" smtClean="0"/>
              <a:t>13/10/2023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4209005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BF8CD5-ED11-4113-A27B-4A164779C0F6}" type="datetimeFigureOut">
              <a:rPr lang="en-NZ" smtClean="0"/>
              <a:t>13/10/2023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585970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BF8CD5-ED11-4113-A27B-4A164779C0F6}" type="datetimeFigureOut">
              <a:rPr lang="en-NZ" smtClean="0"/>
              <a:t>13/10/2023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76559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43C1-91A0-475E-99B6-62CB99088A0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EB96583-3315-41DD-AFDB-AAD56163D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2C408E3-69D5-47A7-AE9F-C975BAC9EF80}"/>
              </a:ext>
            </a:extLst>
          </p:cNvPr>
          <p:cNvSpPr>
            <a:spLocks noGrp="1"/>
          </p:cNvSpPr>
          <p:nvPr>
            <p:ph type="dt" sz="half" idx="10"/>
          </p:nvPr>
        </p:nvSpPr>
        <p:spPr/>
        <p:txBody>
          <a:bodyPr/>
          <a:lstStyle/>
          <a:p>
            <a:fld id="{6FD548BB-0C57-40F1-9595-73615B84D641}" type="datetimeFigureOut">
              <a:rPr lang="en-NZ" smtClean="0"/>
              <a:t>13/10/2023</a:t>
            </a:fld>
            <a:endParaRPr lang="en-NZ" dirty="0"/>
          </a:p>
        </p:txBody>
      </p:sp>
      <p:sp>
        <p:nvSpPr>
          <p:cNvPr id="5" name="Footer Placeholder 4">
            <a:extLst>
              <a:ext uri="{FF2B5EF4-FFF2-40B4-BE49-F238E27FC236}">
                <a16:creationId xmlns:a16="http://schemas.microsoft.com/office/drawing/2014/main" id="{7C94AE37-DC75-418E-8679-B29EF39310F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E2A6F16-FA1E-4D79-A553-23CF426DBD32}"/>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4095382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F8CD5-ED11-4113-A27B-4A164779C0F6}" type="datetimeFigureOut">
              <a:rPr lang="en-NZ" smtClean="0"/>
              <a:t>13/10/2023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4290296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F8CD5-ED11-4113-A27B-4A164779C0F6}" type="datetimeFigureOut">
              <a:rPr lang="en-NZ" smtClean="0"/>
              <a:t>13/10/2023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19771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69BF8CD5-ED11-4113-A27B-4A164779C0F6}" type="datetimeFigureOut">
              <a:rPr lang="en-NZ" smtClean="0"/>
              <a:t>13/10/2023</a:t>
            </a:fld>
            <a:endParaRPr lang="en-NZ"/>
          </a:p>
        </p:txBody>
      </p:sp>
      <p:sp>
        <p:nvSpPr>
          <p:cNvPr id="6" name="Footer Placeholder 5"/>
          <p:cNvSpPr>
            <a:spLocks noGrp="1"/>
          </p:cNvSpPr>
          <p:nvPr>
            <p:ph type="ftr" sz="quarter" idx="11"/>
          </p:nvPr>
        </p:nvSpPr>
        <p:spPr>
          <a:xfrm>
            <a:off x="590396" y="6041362"/>
            <a:ext cx="3295413" cy="365125"/>
          </a:xfrm>
        </p:spPr>
        <p:txBody>
          <a:bodyPr/>
          <a:lstStyle/>
          <a:p>
            <a:endParaRPr lang="en-NZ"/>
          </a:p>
        </p:txBody>
      </p:sp>
      <p:sp>
        <p:nvSpPr>
          <p:cNvPr id="7" name="Slide Number Placeholder 6"/>
          <p:cNvSpPr>
            <a:spLocks noGrp="1"/>
          </p:cNvSpPr>
          <p:nvPr>
            <p:ph type="sldNum" sz="quarter" idx="12"/>
          </p:nvPr>
        </p:nvSpPr>
        <p:spPr>
          <a:xfrm>
            <a:off x="4862689" y="5915888"/>
            <a:ext cx="1062155" cy="490599"/>
          </a:xfrm>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4249918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BF8CD5-ED11-4113-A27B-4A164779C0F6}" type="datetimeFigureOut">
              <a:rPr lang="en-NZ" smtClean="0"/>
              <a:t>13/10/2023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670601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69BF8CD5-ED11-4113-A27B-4A164779C0F6}" type="datetimeFigureOut">
              <a:rPr lang="en-NZ" smtClean="0"/>
              <a:t>13/10/2023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3552085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69BF8CD5-ED11-4113-A27B-4A164779C0F6}" type="datetimeFigureOut">
              <a:rPr lang="en-NZ" smtClean="0"/>
              <a:t>13/10/2023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874206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F8CD5-ED11-4113-A27B-4A164779C0F6}" type="datetimeFigureOut">
              <a:rPr lang="en-NZ" smtClean="0"/>
              <a:t>13/10/2023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784382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F8CD5-ED11-4113-A27B-4A164779C0F6}" type="datetimeFigureOut">
              <a:rPr lang="en-NZ" smtClean="0"/>
              <a:t>13/10/2023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DE15027-F650-4CF4-BB90-E65AF254334A}" type="slidenum">
              <a:rPr lang="en-NZ" smtClean="0"/>
              <a:t>‹#›</a:t>
            </a:fld>
            <a:endParaRPr lang="en-NZ"/>
          </a:p>
        </p:txBody>
      </p:sp>
    </p:spTree>
    <p:extLst>
      <p:ext uri="{BB962C8B-B14F-4D97-AF65-F5344CB8AC3E}">
        <p14:creationId xmlns:p14="http://schemas.microsoft.com/office/powerpoint/2010/main" val="379360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8560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F359-6CA6-4392-9F98-6EEB30DC737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87C549DD-DB80-49E1-AD3D-BCFE934BA76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39B986F-7DA5-490A-9A77-859DBA2EA9D3}"/>
              </a:ext>
            </a:extLst>
          </p:cNvPr>
          <p:cNvSpPr>
            <a:spLocks noGrp="1"/>
          </p:cNvSpPr>
          <p:nvPr>
            <p:ph type="dt" sz="half" idx="10"/>
          </p:nvPr>
        </p:nvSpPr>
        <p:spPr/>
        <p:txBody>
          <a:bodyPr/>
          <a:lstStyle/>
          <a:p>
            <a:fld id="{761C05CC-F8CA-4576-A8A5-350E32983643}" type="datetimeFigureOut">
              <a:rPr lang="en-NZ" smtClean="0"/>
              <a:t>13/10/2023</a:t>
            </a:fld>
            <a:endParaRPr lang="en-NZ"/>
          </a:p>
        </p:txBody>
      </p:sp>
      <p:sp>
        <p:nvSpPr>
          <p:cNvPr id="5" name="Footer Placeholder 4">
            <a:extLst>
              <a:ext uri="{FF2B5EF4-FFF2-40B4-BE49-F238E27FC236}">
                <a16:creationId xmlns:a16="http://schemas.microsoft.com/office/drawing/2014/main" id="{BF871497-04C7-44C3-935E-4D944995810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98BE384-D1DF-461A-90DF-BA71E880F8E9}"/>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104445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0706-6EEA-4B7D-A0FD-49E0A0D60883}"/>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22442C2-0212-434D-9EC6-F9B5F2A255B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2A8927-96FF-4AF4-9068-3D588812805D}"/>
              </a:ext>
            </a:extLst>
          </p:cNvPr>
          <p:cNvSpPr>
            <a:spLocks noGrp="1"/>
          </p:cNvSpPr>
          <p:nvPr>
            <p:ph type="dt" sz="half" idx="10"/>
          </p:nvPr>
        </p:nvSpPr>
        <p:spPr/>
        <p:txBody>
          <a:bodyPr/>
          <a:lstStyle/>
          <a:p>
            <a:fld id="{6FD548BB-0C57-40F1-9595-73615B84D641}" type="datetimeFigureOut">
              <a:rPr lang="en-NZ" smtClean="0"/>
              <a:t>13/10/2023</a:t>
            </a:fld>
            <a:endParaRPr lang="en-NZ" dirty="0"/>
          </a:p>
        </p:txBody>
      </p:sp>
      <p:sp>
        <p:nvSpPr>
          <p:cNvPr id="5" name="Footer Placeholder 4">
            <a:extLst>
              <a:ext uri="{FF2B5EF4-FFF2-40B4-BE49-F238E27FC236}">
                <a16:creationId xmlns:a16="http://schemas.microsoft.com/office/drawing/2014/main" id="{D5053C85-F285-4707-B00F-48252340B46B}"/>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0FB665AD-10FE-4A81-B9BB-4D3D6A702485}"/>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204492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C3B7-C2A6-4CDC-947E-4128A5091F8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5939C57-771E-415D-B301-46B764B2A4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94D9296-4883-41CB-B979-3066CC23A614}"/>
              </a:ext>
            </a:extLst>
          </p:cNvPr>
          <p:cNvSpPr>
            <a:spLocks noGrp="1"/>
          </p:cNvSpPr>
          <p:nvPr>
            <p:ph type="dt" sz="half" idx="10"/>
          </p:nvPr>
        </p:nvSpPr>
        <p:spPr/>
        <p:txBody>
          <a:bodyPr/>
          <a:lstStyle/>
          <a:p>
            <a:fld id="{761C05CC-F8CA-4576-A8A5-350E32983643}" type="datetimeFigureOut">
              <a:rPr lang="en-NZ" smtClean="0"/>
              <a:t>13/10/2023</a:t>
            </a:fld>
            <a:endParaRPr lang="en-NZ"/>
          </a:p>
        </p:txBody>
      </p:sp>
      <p:sp>
        <p:nvSpPr>
          <p:cNvPr id="5" name="Footer Placeholder 4">
            <a:extLst>
              <a:ext uri="{FF2B5EF4-FFF2-40B4-BE49-F238E27FC236}">
                <a16:creationId xmlns:a16="http://schemas.microsoft.com/office/drawing/2014/main" id="{05B18651-1A47-4200-8AE5-C0331F68241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97243EF-856E-4668-97DF-14BEA122E0B0}"/>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3958485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002D-AC41-467F-906C-AE533A4CE832}"/>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8EFE30EE-F2C5-4A3A-B793-E07CCF99C79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ECD7DB-06AD-4788-95F2-828F7566D347}"/>
              </a:ext>
            </a:extLst>
          </p:cNvPr>
          <p:cNvSpPr>
            <a:spLocks noGrp="1"/>
          </p:cNvSpPr>
          <p:nvPr>
            <p:ph type="dt" sz="half" idx="10"/>
          </p:nvPr>
        </p:nvSpPr>
        <p:spPr/>
        <p:txBody>
          <a:bodyPr/>
          <a:lstStyle/>
          <a:p>
            <a:fld id="{761C05CC-F8CA-4576-A8A5-350E32983643}" type="datetimeFigureOut">
              <a:rPr lang="en-NZ" smtClean="0"/>
              <a:t>13/10/2023</a:t>
            </a:fld>
            <a:endParaRPr lang="en-NZ"/>
          </a:p>
        </p:txBody>
      </p:sp>
      <p:sp>
        <p:nvSpPr>
          <p:cNvPr id="5" name="Footer Placeholder 4">
            <a:extLst>
              <a:ext uri="{FF2B5EF4-FFF2-40B4-BE49-F238E27FC236}">
                <a16:creationId xmlns:a16="http://schemas.microsoft.com/office/drawing/2014/main" id="{3FFA7A2B-517D-426C-B0B5-73C24BD4F4C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BCA646E-A3DD-45CF-9DAC-E6CCE58BD529}"/>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1539332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0924-C3AB-4339-AE10-BFC2FA01159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DE80996-49F7-47CC-BD5D-FF1E13DA54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5FB60A7B-6B6E-4B4B-B1DE-83DBF6D804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6AE309A-440F-4C61-80C7-AAEA0DF92777}"/>
              </a:ext>
            </a:extLst>
          </p:cNvPr>
          <p:cNvSpPr>
            <a:spLocks noGrp="1"/>
          </p:cNvSpPr>
          <p:nvPr>
            <p:ph type="dt" sz="half" idx="10"/>
          </p:nvPr>
        </p:nvSpPr>
        <p:spPr/>
        <p:txBody>
          <a:bodyPr/>
          <a:lstStyle/>
          <a:p>
            <a:fld id="{761C05CC-F8CA-4576-A8A5-350E32983643}" type="datetimeFigureOut">
              <a:rPr lang="en-NZ" smtClean="0"/>
              <a:t>13/10/2023</a:t>
            </a:fld>
            <a:endParaRPr lang="en-NZ"/>
          </a:p>
        </p:txBody>
      </p:sp>
      <p:sp>
        <p:nvSpPr>
          <p:cNvPr id="6" name="Footer Placeholder 5">
            <a:extLst>
              <a:ext uri="{FF2B5EF4-FFF2-40B4-BE49-F238E27FC236}">
                <a16:creationId xmlns:a16="http://schemas.microsoft.com/office/drawing/2014/main" id="{25EC1750-101A-4678-BFC9-3D0E4340672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AC3DCE5-8CFE-48D2-89C8-D360FD477D6C}"/>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2353732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8EBE-B140-4983-98ED-17737832BB1F}"/>
              </a:ext>
            </a:extLst>
          </p:cNvPr>
          <p:cNvSpPr>
            <a:spLocks noGrp="1"/>
          </p:cNvSpPr>
          <p:nvPr>
            <p:ph type="title"/>
          </p:nvPr>
        </p:nvSpPr>
        <p:spPr>
          <a:xfrm>
            <a:off x="839788" y="365127"/>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A183DBD-3531-4A53-B1A6-E7594A50FC12}"/>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7568E-1C93-41BB-B805-9D58A478E84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3F37707-CAEF-4B11-9A5F-13ED476F0B0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06554-35B6-4FC4-B047-658C595B5CA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367B80B-2524-41F4-9546-C726CAB18E48}"/>
              </a:ext>
            </a:extLst>
          </p:cNvPr>
          <p:cNvSpPr>
            <a:spLocks noGrp="1"/>
          </p:cNvSpPr>
          <p:nvPr>
            <p:ph type="dt" sz="half" idx="10"/>
          </p:nvPr>
        </p:nvSpPr>
        <p:spPr/>
        <p:txBody>
          <a:bodyPr/>
          <a:lstStyle/>
          <a:p>
            <a:fld id="{761C05CC-F8CA-4576-A8A5-350E32983643}" type="datetimeFigureOut">
              <a:rPr lang="en-NZ" smtClean="0"/>
              <a:t>13/10/2023</a:t>
            </a:fld>
            <a:endParaRPr lang="en-NZ"/>
          </a:p>
        </p:txBody>
      </p:sp>
      <p:sp>
        <p:nvSpPr>
          <p:cNvPr id="8" name="Footer Placeholder 7">
            <a:extLst>
              <a:ext uri="{FF2B5EF4-FFF2-40B4-BE49-F238E27FC236}">
                <a16:creationId xmlns:a16="http://schemas.microsoft.com/office/drawing/2014/main" id="{23D053E4-7264-406A-913E-9D27C8FB0D75}"/>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AFE67A8-4FAB-40DE-8643-226AD0B93949}"/>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1667632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9894-5A7E-4E7E-9ED9-5AB43A603BB9}"/>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517F9836-415C-4191-BDD3-835835984CFE}"/>
              </a:ext>
            </a:extLst>
          </p:cNvPr>
          <p:cNvSpPr>
            <a:spLocks noGrp="1"/>
          </p:cNvSpPr>
          <p:nvPr>
            <p:ph type="dt" sz="half" idx="10"/>
          </p:nvPr>
        </p:nvSpPr>
        <p:spPr/>
        <p:txBody>
          <a:bodyPr/>
          <a:lstStyle/>
          <a:p>
            <a:fld id="{761C05CC-F8CA-4576-A8A5-350E32983643}" type="datetimeFigureOut">
              <a:rPr lang="en-NZ" smtClean="0"/>
              <a:t>13/10/2023</a:t>
            </a:fld>
            <a:endParaRPr lang="en-NZ"/>
          </a:p>
        </p:txBody>
      </p:sp>
      <p:sp>
        <p:nvSpPr>
          <p:cNvPr id="4" name="Footer Placeholder 3">
            <a:extLst>
              <a:ext uri="{FF2B5EF4-FFF2-40B4-BE49-F238E27FC236}">
                <a16:creationId xmlns:a16="http://schemas.microsoft.com/office/drawing/2014/main" id="{63BCF61C-CEA1-4BD4-BA80-8ABF74E4405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B6EBD1B-E478-4E10-B81B-897803C971AD}"/>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470194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C47FA9-FC88-4B8D-A737-2C780547590F}"/>
              </a:ext>
            </a:extLst>
          </p:cNvPr>
          <p:cNvSpPr>
            <a:spLocks noGrp="1"/>
          </p:cNvSpPr>
          <p:nvPr>
            <p:ph type="dt" sz="half" idx="10"/>
          </p:nvPr>
        </p:nvSpPr>
        <p:spPr/>
        <p:txBody>
          <a:bodyPr/>
          <a:lstStyle/>
          <a:p>
            <a:fld id="{761C05CC-F8CA-4576-A8A5-350E32983643}" type="datetimeFigureOut">
              <a:rPr lang="en-NZ" smtClean="0"/>
              <a:t>13/10/2023</a:t>
            </a:fld>
            <a:endParaRPr lang="en-NZ"/>
          </a:p>
        </p:txBody>
      </p:sp>
      <p:sp>
        <p:nvSpPr>
          <p:cNvPr id="3" name="Footer Placeholder 2">
            <a:extLst>
              <a:ext uri="{FF2B5EF4-FFF2-40B4-BE49-F238E27FC236}">
                <a16:creationId xmlns:a16="http://schemas.microsoft.com/office/drawing/2014/main" id="{F1E6DC09-63E9-4E33-92C3-C23B08DB2D33}"/>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9BC9DD1C-5C89-4FE5-AAF1-76BE4C440EB4}"/>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376496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D061-2E27-4B2B-AA3A-8420563A6EA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0A4A8D3-048F-44B0-98F1-97A16F210A7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8C51AE5-8F74-49FE-A97D-85C7EF24B20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D18A1EE-0DC8-4A4F-803D-DF5395985157}"/>
              </a:ext>
            </a:extLst>
          </p:cNvPr>
          <p:cNvSpPr>
            <a:spLocks noGrp="1"/>
          </p:cNvSpPr>
          <p:nvPr>
            <p:ph type="dt" sz="half" idx="10"/>
          </p:nvPr>
        </p:nvSpPr>
        <p:spPr/>
        <p:txBody>
          <a:bodyPr/>
          <a:lstStyle/>
          <a:p>
            <a:fld id="{761C05CC-F8CA-4576-A8A5-350E32983643}" type="datetimeFigureOut">
              <a:rPr lang="en-NZ" smtClean="0"/>
              <a:t>13/10/2023</a:t>
            </a:fld>
            <a:endParaRPr lang="en-NZ"/>
          </a:p>
        </p:txBody>
      </p:sp>
      <p:sp>
        <p:nvSpPr>
          <p:cNvPr id="6" name="Footer Placeholder 5">
            <a:extLst>
              <a:ext uri="{FF2B5EF4-FFF2-40B4-BE49-F238E27FC236}">
                <a16:creationId xmlns:a16="http://schemas.microsoft.com/office/drawing/2014/main" id="{DF9B30CA-30BF-42D8-A9BC-6712ACDFA17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FC4C2B8-610D-4B81-BD36-0B3649B38D32}"/>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4050226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A5E3-55AC-46B0-8953-F3AAF7B6CB2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996786B5-E1B1-48FC-8CB0-8B41E757B01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a:extLst>
              <a:ext uri="{FF2B5EF4-FFF2-40B4-BE49-F238E27FC236}">
                <a16:creationId xmlns:a16="http://schemas.microsoft.com/office/drawing/2014/main" id="{630B53A3-C234-43F3-9711-53D1396A68D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4C8166-3D25-4D95-8073-3F4B31923BF8}"/>
              </a:ext>
            </a:extLst>
          </p:cNvPr>
          <p:cNvSpPr>
            <a:spLocks noGrp="1"/>
          </p:cNvSpPr>
          <p:nvPr>
            <p:ph type="dt" sz="half" idx="10"/>
          </p:nvPr>
        </p:nvSpPr>
        <p:spPr/>
        <p:txBody>
          <a:bodyPr/>
          <a:lstStyle/>
          <a:p>
            <a:fld id="{761C05CC-F8CA-4576-A8A5-350E32983643}" type="datetimeFigureOut">
              <a:rPr lang="en-NZ" smtClean="0"/>
              <a:t>13/10/2023</a:t>
            </a:fld>
            <a:endParaRPr lang="en-NZ"/>
          </a:p>
        </p:txBody>
      </p:sp>
      <p:sp>
        <p:nvSpPr>
          <p:cNvPr id="6" name="Footer Placeholder 5">
            <a:extLst>
              <a:ext uri="{FF2B5EF4-FFF2-40B4-BE49-F238E27FC236}">
                <a16:creationId xmlns:a16="http://schemas.microsoft.com/office/drawing/2014/main" id="{90AE628F-C994-49A9-9375-40DF7803FA1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1ABF01A-70E9-4583-93C4-BB9CC1518AF7}"/>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11695245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082D-1336-46AB-BAEB-7202522BE48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D1E7262-3738-4BEE-B32B-E21F00978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1C095C5-C781-4081-B93B-0FD74E514106}"/>
              </a:ext>
            </a:extLst>
          </p:cNvPr>
          <p:cNvSpPr>
            <a:spLocks noGrp="1"/>
          </p:cNvSpPr>
          <p:nvPr>
            <p:ph type="dt" sz="half" idx="10"/>
          </p:nvPr>
        </p:nvSpPr>
        <p:spPr/>
        <p:txBody>
          <a:bodyPr/>
          <a:lstStyle/>
          <a:p>
            <a:fld id="{761C05CC-F8CA-4576-A8A5-350E32983643}" type="datetimeFigureOut">
              <a:rPr lang="en-NZ" smtClean="0"/>
              <a:t>13/10/2023</a:t>
            </a:fld>
            <a:endParaRPr lang="en-NZ"/>
          </a:p>
        </p:txBody>
      </p:sp>
      <p:sp>
        <p:nvSpPr>
          <p:cNvPr id="5" name="Footer Placeholder 4">
            <a:extLst>
              <a:ext uri="{FF2B5EF4-FFF2-40B4-BE49-F238E27FC236}">
                <a16:creationId xmlns:a16="http://schemas.microsoft.com/office/drawing/2014/main" id="{5464C53E-8894-492D-A97D-74831513AD3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EF2274F-A8EC-4F6F-845D-8FEC97DC1576}"/>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3950177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F8D94-AB29-4933-87F6-7E5B169E89F7}"/>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0A73AFD-8556-474A-8521-87AAF75E493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BAF884E-9003-463E-9F40-E8FEDF0D06B0}"/>
              </a:ext>
            </a:extLst>
          </p:cNvPr>
          <p:cNvSpPr>
            <a:spLocks noGrp="1"/>
          </p:cNvSpPr>
          <p:nvPr>
            <p:ph type="dt" sz="half" idx="10"/>
          </p:nvPr>
        </p:nvSpPr>
        <p:spPr/>
        <p:txBody>
          <a:bodyPr/>
          <a:lstStyle/>
          <a:p>
            <a:fld id="{761C05CC-F8CA-4576-A8A5-350E32983643}" type="datetimeFigureOut">
              <a:rPr lang="en-NZ" smtClean="0"/>
              <a:t>13/10/2023</a:t>
            </a:fld>
            <a:endParaRPr lang="en-NZ"/>
          </a:p>
        </p:txBody>
      </p:sp>
      <p:sp>
        <p:nvSpPr>
          <p:cNvPr id="5" name="Footer Placeholder 4">
            <a:extLst>
              <a:ext uri="{FF2B5EF4-FFF2-40B4-BE49-F238E27FC236}">
                <a16:creationId xmlns:a16="http://schemas.microsoft.com/office/drawing/2014/main" id="{6F0951B5-3FA3-44A9-93A3-C3044211F8C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382951E-3630-4546-95AA-383A5A2B8F43}"/>
              </a:ext>
            </a:extLst>
          </p:cNvPr>
          <p:cNvSpPr>
            <a:spLocks noGrp="1"/>
          </p:cNvSpPr>
          <p:nvPr>
            <p:ph type="sldNum" sz="quarter" idx="12"/>
          </p:nvPr>
        </p:nvSpPr>
        <p:spPr/>
        <p:txBody>
          <a:bodyPr/>
          <a:lstStyle/>
          <a:p>
            <a:fld id="{0ABC7379-DABC-4837-A014-E1EB9B034089}" type="slidenum">
              <a:rPr lang="en-NZ" smtClean="0"/>
              <a:t>‹#›</a:t>
            </a:fld>
            <a:endParaRPr lang="en-NZ"/>
          </a:p>
        </p:txBody>
      </p:sp>
    </p:spTree>
    <p:extLst>
      <p:ext uri="{BB962C8B-B14F-4D97-AF65-F5344CB8AC3E}">
        <p14:creationId xmlns:p14="http://schemas.microsoft.com/office/powerpoint/2010/main" val="142591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ED25-0C0E-49AD-950F-1160AAEBF56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842EC6B-6D68-4C31-B471-7F7E84FA5D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A073F5E-B86C-4552-9FFF-76DBD44BBE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E7BB1DAE-88B0-4037-95C1-6F4D2CBD64B8}"/>
              </a:ext>
            </a:extLst>
          </p:cNvPr>
          <p:cNvSpPr>
            <a:spLocks noGrp="1"/>
          </p:cNvSpPr>
          <p:nvPr>
            <p:ph type="dt" sz="half" idx="10"/>
          </p:nvPr>
        </p:nvSpPr>
        <p:spPr/>
        <p:txBody>
          <a:bodyPr/>
          <a:lstStyle/>
          <a:p>
            <a:fld id="{6FD548BB-0C57-40F1-9595-73615B84D641}" type="datetimeFigureOut">
              <a:rPr lang="en-NZ" smtClean="0"/>
              <a:t>13/10/2023</a:t>
            </a:fld>
            <a:endParaRPr lang="en-NZ" dirty="0"/>
          </a:p>
        </p:txBody>
      </p:sp>
      <p:sp>
        <p:nvSpPr>
          <p:cNvPr id="6" name="Footer Placeholder 5">
            <a:extLst>
              <a:ext uri="{FF2B5EF4-FFF2-40B4-BE49-F238E27FC236}">
                <a16:creationId xmlns:a16="http://schemas.microsoft.com/office/drawing/2014/main" id="{BB8C2918-3ED7-402A-AB98-C14538F94179}"/>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24B0347C-67CC-4B8F-BF2D-0827B5E5854D}"/>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1359647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716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A80D-6451-4221-AF15-790FCE42A3C3}"/>
              </a:ext>
            </a:extLst>
          </p:cNvPr>
          <p:cNvSpPr>
            <a:spLocks noGrp="1"/>
          </p:cNvSpPr>
          <p:nvPr>
            <p:ph type="title"/>
          </p:nvPr>
        </p:nvSpPr>
        <p:spPr>
          <a:xfrm>
            <a:off x="839788" y="365127"/>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098F2FF-90A6-4586-A336-55187048C95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88246D-1BBB-441F-9B92-0FF9D068BF6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00D6AA-C9CF-4C97-90E0-7332D690D3E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AF90D38-8DE8-464F-A51C-B69304EE344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0E465B8-04EE-467E-95F1-65DC21EE2E94}"/>
              </a:ext>
            </a:extLst>
          </p:cNvPr>
          <p:cNvSpPr>
            <a:spLocks noGrp="1"/>
          </p:cNvSpPr>
          <p:nvPr>
            <p:ph type="dt" sz="half" idx="10"/>
          </p:nvPr>
        </p:nvSpPr>
        <p:spPr/>
        <p:txBody>
          <a:bodyPr/>
          <a:lstStyle/>
          <a:p>
            <a:fld id="{6FD548BB-0C57-40F1-9595-73615B84D641}" type="datetimeFigureOut">
              <a:rPr lang="en-NZ" smtClean="0"/>
              <a:t>13/10/2023</a:t>
            </a:fld>
            <a:endParaRPr lang="en-NZ" dirty="0"/>
          </a:p>
        </p:txBody>
      </p:sp>
      <p:sp>
        <p:nvSpPr>
          <p:cNvPr id="8" name="Footer Placeholder 7">
            <a:extLst>
              <a:ext uri="{FF2B5EF4-FFF2-40B4-BE49-F238E27FC236}">
                <a16:creationId xmlns:a16="http://schemas.microsoft.com/office/drawing/2014/main" id="{D700B200-FEE6-4DA4-9776-144500E88E17}"/>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E2BEA595-708C-46B7-89E8-C7A933FCE6B2}"/>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358020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3098-79FA-4110-9503-38509253A81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34D5B6B-F027-40C3-B04F-604FFB544081}"/>
              </a:ext>
            </a:extLst>
          </p:cNvPr>
          <p:cNvSpPr>
            <a:spLocks noGrp="1"/>
          </p:cNvSpPr>
          <p:nvPr>
            <p:ph type="dt" sz="half" idx="10"/>
          </p:nvPr>
        </p:nvSpPr>
        <p:spPr/>
        <p:txBody>
          <a:bodyPr/>
          <a:lstStyle/>
          <a:p>
            <a:fld id="{6FD548BB-0C57-40F1-9595-73615B84D641}" type="datetimeFigureOut">
              <a:rPr lang="en-NZ" smtClean="0"/>
              <a:t>13/10/2023</a:t>
            </a:fld>
            <a:endParaRPr lang="en-NZ" dirty="0"/>
          </a:p>
        </p:txBody>
      </p:sp>
      <p:sp>
        <p:nvSpPr>
          <p:cNvPr id="4" name="Footer Placeholder 3">
            <a:extLst>
              <a:ext uri="{FF2B5EF4-FFF2-40B4-BE49-F238E27FC236}">
                <a16:creationId xmlns:a16="http://schemas.microsoft.com/office/drawing/2014/main" id="{0E319CB2-C767-42A9-88C3-1CC4E450F0BA}"/>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0D5C8B39-F4D2-4094-80FC-99242EC4487A}"/>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2288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60FB4-CBE6-47F5-95D6-3ED42A0E2877}"/>
              </a:ext>
            </a:extLst>
          </p:cNvPr>
          <p:cNvSpPr>
            <a:spLocks noGrp="1"/>
          </p:cNvSpPr>
          <p:nvPr>
            <p:ph type="dt" sz="half" idx="10"/>
          </p:nvPr>
        </p:nvSpPr>
        <p:spPr/>
        <p:txBody>
          <a:bodyPr/>
          <a:lstStyle/>
          <a:p>
            <a:fld id="{6FD548BB-0C57-40F1-9595-73615B84D641}" type="datetimeFigureOut">
              <a:rPr lang="en-NZ" smtClean="0"/>
              <a:t>13/10/2023</a:t>
            </a:fld>
            <a:endParaRPr lang="en-NZ" dirty="0"/>
          </a:p>
        </p:txBody>
      </p:sp>
      <p:sp>
        <p:nvSpPr>
          <p:cNvPr id="3" name="Footer Placeholder 2">
            <a:extLst>
              <a:ext uri="{FF2B5EF4-FFF2-40B4-BE49-F238E27FC236}">
                <a16:creationId xmlns:a16="http://schemas.microsoft.com/office/drawing/2014/main" id="{6012CF3E-CBF0-49A5-9F4E-82754BED5516}"/>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65965ECC-BAB7-4B11-ACCA-BB82EF7AD16E}"/>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351301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26B9-1FB3-442A-9EEA-AACC0FB94B6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C3E6DCF-7F2A-4AF3-8BA0-942C861D60A1}"/>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B9BDACA-841A-4CF6-B0DA-51F59D29CD4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4FF702E-04C9-4980-B687-F09C0CC546A9}"/>
              </a:ext>
            </a:extLst>
          </p:cNvPr>
          <p:cNvSpPr>
            <a:spLocks noGrp="1"/>
          </p:cNvSpPr>
          <p:nvPr>
            <p:ph type="dt" sz="half" idx="10"/>
          </p:nvPr>
        </p:nvSpPr>
        <p:spPr/>
        <p:txBody>
          <a:bodyPr/>
          <a:lstStyle/>
          <a:p>
            <a:fld id="{6FD548BB-0C57-40F1-9595-73615B84D641}" type="datetimeFigureOut">
              <a:rPr lang="en-NZ" smtClean="0"/>
              <a:t>13/10/2023</a:t>
            </a:fld>
            <a:endParaRPr lang="en-NZ" dirty="0"/>
          </a:p>
        </p:txBody>
      </p:sp>
      <p:sp>
        <p:nvSpPr>
          <p:cNvPr id="6" name="Footer Placeholder 5">
            <a:extLst>
              <a:ext uri="{FF2B5EF4-FFF2-40B4-BE49-F238E27FC236}">
                <a16:creationId xmlns:a16="http://schemas.microsoft.com/office/drawing/2014/main" id="{06B20B1C-1CC8-4A4B-95C9-25B0A8F16A9A}"/>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B7D42BCD-F9F9-4308-87A9-F3644628926D}"/>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332080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D470-9676-4292-BEB4-6E1DB134B46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A848A24-25E9-4C06-A0B9-359714DD1766}"/>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a:extLst>
              <a:ext uri="{FF2B5EF4-FFF2-40B4-BE49-F238E27FC236}">
                <a16:creationId xmlns:a16="http://schemas.microsoft.com/office/drawing/2014/main" id="{66B5FD84-A1EE-453F-9AA0-72773A21DDE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9AB63B3-7C39-47EF-807C-7E914254A7E6}"/>
              </a:ext>
            </a:extLst>
          </p:cNvPr>
          <p:cNvSpPr>
            <a:spLocks noGrp="1"/>
          </p:cNvSpPr>
          <p:nvPr>
            <p:ph type="dt" sz="half" idx="10"/>
          </p:nvPr>
        </p:nvSpPr>
        <p:spPr/>
        <p:txBody>
          <a:bodyPr/>
          <a:lstStyle/>
          <a:p>
            <a:fld id="{6FD548BB-0C57-40F1-9595-73615B84D641}" type="datetimeFigureOut">
              <a:rPr lang="en-NZ" smtClean="0"/>
              <a:t>13/10/2023</a:t>
            </a:fld>
            <a:endParaRPr lang="en-NZ" dirty="0"/>
          </a:p>
        </p:txBody>
      </p:sp>
      <p:sp>
        <p:nvSpPr>
          <p:cNvPr id="6" name="Footer Placeholder 5">
            <a:extLst>
              <a:ext uri="{FF2B5EF4-FFF2-40B4-BE49-F238E27FC236}">
                <a16:creationId xmlns:a16="http://schemas.microsoft.com/office/drawing/2014/main" id="{67D6D286-34EF-4DFA-B9C7-F62F2DD6FC3F}"/>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973C09B0-1FF9-44F9-AEC2-9C3E446990FD}"/>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417720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57A7B-3264-48DB-9D3D-B04408BD330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7574271-F067-47B2-BB96-EFA4EF7EF8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40FCC3D-E57A-40FC-AAE1-83C441C2128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D548BB-0C57-40F1-9595-73615B84D641}" type="datetimeFigureOut">
              <a:rPr lang="en-NZ" smtClean="0"/>
              <a:t>13/10/2023</a:t>
            </a:fld>
            <a:endParaRPr lang="en-NZ" dirty="0"/>
          </a:p>
        </p:txBody>
      </p:sp>
      <p:sp>
        <p:nvSpPr>
          <p:cNvPr id="5" name="Footer Placeholder 4">
            <a:extLst>
              <a:ext uri="{FF2B5EF4-FFF2-40B4-BE49-F238E27FC236}">
                <a16:creationId xmlns:a16="http://schemas.microsoft.com/office/drawing/2014/main" id="{E9734238-9513-4482-A13E-8EE402839C1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3DF08CE3-AB50-46CD-BC20-ED26253D9E3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FF06EF-DFDD-4909-BAAA-E159D45F6349}" type="slidenum">
              <a:rPr lang="en-NZ" smtClean="0"/>
              <a:t>‹#›</a:t>
            </a:fld>
            <a:endParaRPr lang="en-NZ" dirty="0"/>
          </a:p>
        </p:txBody>
      </p:sp>
    </p:spTree>
    <p:extLst>
      <p:ext uri="{BB962C8B-B14F-4D97-AF65-F5344CB8AC3E}">
        <p14:creationId xmlns:p14="http://schemas.microsoft.com/office/powerpoint/2010/main" val="9342519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NZ"/>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9BF8CD5-ED11-4113-A27B-4A164779C0F6}" type="datetimeFigureOut">
              <a:rPr lang="en-NZ" smtClean="0"/>
              <a:t>13/10/2023</a:t>
            </a:fld>
            <a:endParaRPr lang="en-NZ"/>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DE15027-F650-4CF4-BB90-E65AF254334A}" type="slidenum">
              <a:rPr lang="en-NZ" smtClean="0"/>
              <a:t>‹#›</a:t>
            </a:fld>
            <a:endParaRPr lang="en-NZ"/>
          </a:p>
        </p:txBody>
      </p:sp>
    </p:spTree>
    <p:extLst>
      <p:ext uri="{BB962C8B-B14F-4D97-AF65-F5344CB8AC3E}">
        <p14:creationId xmlns:p14="http://schemas.microsoft.com/office/powerpoint/2010/main" val="2047527273"/>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EF29A1-0391-4BFD-B1BF-ECCBFEE3CA3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FB717B9-E14F-4D0F-ABCE-D9F3B99BD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82CC2F0-307B-4930-890A-FDEA96C9FF6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1C05CC-F8CA-4576-A8A5-350E32983643}" type="datetimeFigureOut">
              <a:rPr lang="en-NZ" smtClean="0"/>
              <a:t>13/10/2023</a:t>
            </a:fld>
            <a:endParaRPr lang="en-NZ"/>
          </a:p>
        </p:txBody>
      </p:sp>
      <p:sp>
        <p:nvSpPr>
          <p:cNvPr id="5" name="Footer Placeholder 4">
            <a:extLst>
              <a:ext uri="{FF2B5EF4-FFF2-40B4-BE49-F238E27FC236}">
                <a16:creationId xmlns:a16="http://schemas.microsoft.com/office/drawing/2014/main" id="{84CC3CD4-E528-44A1-929E-C7EFCE50736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4B66713-BB4E-4576-95B2-C45F8A77876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BC7379-DABC-4837-A014-E1EB9B034089}" type="slidenum">
              <a:rPr lang="en-NZ" smtClean="0"/>
              <a:t>‹#›</a:t>
            </a:fld>
            <a:endParaRPr lang="en-NZ"/>
          </a:p>
        </p:txBody>
      </p:sp>
    </p:spTree>
    <p:extLst>
      <p:ext uri="{BB962C8B-B14F-4D97-AF65-F5344CB8AC3E}">
        <p14:creationId xmlns:p14="http://schemas.microsoft.com/office/powerpoint/2010/main" val="41006210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0.xml"/><Relationship Id="rId1" Type="http://schemas.openxmlformats.org/officeDocument/2006/relationships/video" Target="https://www.youtube.com/embed/t668hYDgPwI?feature=oembed"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www.politicalcompass.org/tes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5u3UCz0TM5Q"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votecompass.tvnz.co.nz/nz2023" TargetMode="External"/><Relationship Id="rId2" Type="http://schemas.openxmlformats.org/officeDocument/2006/relationships/hyperlink" Target="https://1news.co.nz/VoteCompas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One in a crowd">
            <a:extLst>
              <a:ext uri="{FF2B5EF4-FFF2-40B4-BE49-F238E27FC236}">
                <a16:creationId xmlns:a16="http://schemas.microsoft.com/office/drawing/2014/main" id="{C71663E2-69E2-6B29-B2F2-F018B6FE7341}"/>
              </a:ext>
            </a:extLst>
          </p:cNvPr>
          <p:cNvPicPr>
            <a:picLocks noChangeAspect="1"/>
          </p:cNvPicPr>
          <p:nvPr/>
        </p:nvPicPr>
        <p:blipFill rotWithShape="1">
          <a:blip r:embed="rId2"/>
          <a:srcRect t="7734" b="17266"/>
          <a:stretch/>
        </p:blipFill>
        <p:spPr>
          <a:xfrm>
            <a:off x="-3047" y="10"/>
            <a:ext cx="12191999" cy="6857990"/>
          </a:xfrm>
          <a:prstGeom prst="rect">
            <a:avLst/>
          </a:prstGeom>
        </p:spPr>
      </p:pic>
      <p:sp>
        <p:nvSpPr>
          <p:cNvPr id="15"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8B4A3A-43F3-4022-93B7-2CDF15097C90}"/>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NZ" sz="5200">
                <a:solidFill>
                  <a:srgbClr val="FFFFFF"/>
                </a:solidFill>
              </a:rPr>
              <a:t>Politics and Power</a:t>
            </a:r>
          </a:p>
        </p:txBody>
      </p:sp>
      <p:sp>
        <p:nvSpPr>
          <p:cNvPr id="3" name="Subtitle 2">
            <a:extLst>
              <a:ext uri="{FF2B5EF4-FFF2-40B4-BE49-F238E27FC236}">
                <a16:creationId xmlns:a16="http://schemas.microsoft.com/office/drawing/2014/main" id="{1334C2B2-FAB2-4522-8E09-0E4D60B38C3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NZ">
              <a:solidFill>
                <a:srgbClr val="FFFFFF"/>
              </a:solidFill>
            </a:endParaRPr>
          </a:p>
        </p:txBody>
      </p:sp>
    </p:spTree>
    <p:extLst>
      <p:ext uri="{BB962C8B-B14F-4D97-AF65-F5344CB8AC3E}">
        <p14:creationId xmlns:p14="http://schemas.microsoft.com/office/powerpoint/2010/main" val="102009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4C891B-62D0-4250-AEB7-0F42BAD78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1BC73-CEC5-54B6-F2DC-6480319892E8}"/>
              </a:ext>
            </a:extLst>
          </p:cNvPr>
          <p:cNvSpPr>
            <a:spLocks noGrp="1"/>
          </p:cNvSpPr>
          <p:nvPr>
            <p:ph type="title"/>
          </p:nvPr>
        </p:nvSpPr>
        <p:spPr>
          <a:xfrm>
            <a:off x="1195458" y="2212258"/>
            <a:ext cx="9808067" cy="1113503"/>
          </a:xfrm>
        </p:spPr>
        <p:txBody>
          <a:bodyPr anchor="b">
            <a:normAutofit/>
          </a:bodyPr>
          <a:lstStyle/>
          <a:p>
            <a:pPr algn="ctr"/>
            <a:r>
              <a:rPr lang="en-NZ" sz="4000"/>
              <a:t>To think about: your perfect world</a:t>
            </a:r>
          </a:p>
        </p:txBody>
      </p:sp>
      <p:pic>
        <p:nvPicPr>
          <p:cNvPr id="7" name="Graphic 6" descr="Users">
            <a:extLst>
              <a:ext uri="{FF2B5EF4-FFF2-40B4-BE49-F238E27FC236}">
                <a16:creationId xmlns:a16="http://schemas.microsoft.com/office/drawing/2014/main" id="{2AFDE045-5A79-8DF3-2FA0-2812397FD4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8389" y="1122553"/>
            <a:ext cx="995221" cy="995221"/>
          </a:xfrm>
          <a:prstGeom prst="rect">
            <a:avLst/>
          </a:prstGeom>
        </p:spPr>
      </p:pic>
      <p:sp>
        <p:nvSpPr>
          <p:cNvPr id="3" name="Content Placeholder 2">
            <a:extLst>
              <a:ext uri="{FF2B5EF4-FFF2-40B4-BE49-F238E27FC236}">
                <a16:creationId xmlns:a16="http://schemas.microsoft.com/office/drawing/2014/main" id="{D64E8B54-B160-0F7B-C44A-B76B4DD7FDA7}"/>
              </a:ext>
            </a:extLst>
          </p:cNvPr>
          <p:cNvSpPr>
            <a:spLocks noGrp="1"/>
          </p:cNvSpPr>
          <p:nvPr>
            <p:ph idx="1"/>
          </p:nvPr>
        </p:nvSpPr>
        <p:spPr>
          <a:xfrm>
            <a:off x="1195459" y="3532240"/>
            <a:ext cx="9804575" cy="2596847"/>
          </a:xfrm>
        </p:spPr>
        <p:txBody>
          <a:bodyPr anchor="t">
            <a:normAutofit/>
          </a:bodyPr>
          <a:lstStyle/>
          <a:p>
            <a:pPr marL="0" indent="0" algn="ctr">
              <a:buNone/>
            </a:pPr>
            <a:r>
              <a:rPr lang="en-NZ" sz="2000" dirty="0"/>
              <a:t>Spend a few minutes reflecting individually, and then discuss in a small group: </a:t>
            </a:r>
          </a:p>
          <a:p>
            <a:pPr algn="ctr"/>
            <a:r>
              <a:rPr lang="en-NZ" sz="2000" dirty="0"/>
              <a:t>What would your ideal society, community or world be like?</a:t>
            </a:r>
          </a:p>
          <a:p>
            <a:pPr algn="ctr"/>
            <a:r>
              <a:rPr lang="en-NZ" sz="2000" dirty="0"/>
              <a:t>How would you balance the rights and freedoms of individuals, with some collective belonging and responsibility? </a:t>
            </a:r>
          </a:p>
          <a:p>
            <a:pPr algn="ctr"/>
            <a:r>
              <a:rPr lang="en-NZ" sz="2000" dirty="0"/>
              <a:t>Should people care for each other in some way, if so how? </a:t>
            </a:r>
          </a:p>
          <a:p>
            <a:pPr algn="ctr"/>
            <a:r>
              <a:rPr lang="en-NZ" sz="2000" dirty="0"/>
              <a:t>What is the role for the state, or Government? </a:t>
            </a:r>
          </a:p>
          <a:p>
            <a:pPr algn="ctr"/>
            <a:endParaRPr lang="en-NZ" sz="2000" dirty="0"/>
          </a:p>
        </p:txBody>
      </p:sp>
    </p:spTree>
    <p:extLst>
      <p:ext uri="{BB962C8B-B14F-4D97-AF65-F5344CB8AC3E}">
        <p14:creationId xmlns:p14="http://schemas.microsoft.com/office/powerpoint/2010/main" val="422580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E8170F63-06AB-240E-B024-02B45E61FA72}"/>
              </a:ext>
            </a:extLst>
          </p:cNvPr>
          <p:cNvPicPr>
            <a:picLocks noChangeAspect="1"/>
          </p:cNvPicPr>
          <p:nvPr/>
        </p:nvPicPr>
        <p:blipFill rotWithShape="1">
          <a:blip r:embed="rId2">
            <a:alphaModFix amt="50000"/>
          </a:blip>
          <a:srcRect r="-1" b="15708"/>
          <a:stretch/>
        </p:blipFill>
        <p:spPr>
          <a:xfrm>
            <a:off x="20" y="10"/>
            <a:ext cx="12188930" cy="6857990"/>
          </a:xfrm>
          <a:prstGeom prst="rect">
            <a:avLst/>
          </a:prstGeom>
        </p:spPr>
      </p:pic>
      <p:sp>
        <p:nvSpPr>
          <p:cNvPr id="2" name="Title 1">
            <a:extLst>
              <a:ext uri="{FF2B5EF4-FFF2-40B4-BE49-F238E27FC236}">
                <a16:creationId xmlns:a16="http://schemas.microsoft.com/office/drawing/2014/main" id="{2CF968E0-53E7-96A9-FC02-17EF3AD34FCB}"/>
              </a:ext>
            </a:extLst>
          </p:cNvPr>
          <p:cNvSpPr>
            <a:spLocks noGrp="1"/>
          </p:cNvSpPr>
          <p:nvPr>
            <p:ph type="ctrTitle"/>
          </p:nvPr>
        </p:nvSpPr>
        <p:spPr>
          <a:xfrm>
            <a:off x="1524000" y="1122363"/>
            <a:ext cx="9144000" cy="3063240"/>
          </a:xfrm>
        </p:spPr>
        <p:txBody>
          <a:bodyPr>
            <a:normAutofit/>
          </a:bodyPr>
          <a:lstStyle/>
          <a:p>
            <a:r>
              <a:rPr lang="en-NZ" sz="6600">
                <a:solidFill>
                  <a:schemeClr val="bg1"/>
                </a:solidFill>
              </a:rPr>
              <a:t>Politics </a:t>
            </a:r>
          </a:p>
        </p:txBody>
      </p:sp>
      <p:sp>
        <p:nvSpPr>
          <p:cNvPr id="1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59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DDF0-5E4E-AF96-61B0-A39A7545E6B7}"/>
              </a:ext>
            </a:extLst>
          </p:cNvPr>
          <p:cNvSpPr>
            <a:spLocks noGrp="1"/>
          </p:cNvSpPr>
          <p:nvPr>
            <p:ph type="title"/>
          </p:nvPr>
        </p:nvSpPr>
        <p:spPr/>
        <p:txBody>
          <a:bodyPr/>
          <a:lstStyle/>
          <a:p>
            <a:r>
              <a:rPr lang="en-NZ" b="1" dirty="0"/>
              <a:t>Politics</a:t>
            </a:r>
            <a:endParaRPr lang="en-NZ" dirty="0"/>
          </a:p>
        </p:txBody>
      </p:sp>
      <p:sp>
        <p:nvSpPr>
          <p:cNvPr id="7" name="Rectangle: Rounded Corners 6">
            <a:extLst>
              <a:ext uri="{FF2B5EF4-FFF2-40B4-BE49-F238E27FC236}">
                <a16:creationId xmlns:a16="http://schemas.microsoft.com/office/drawing/2014/main" id="{D58CFF49-4406-5B8D-F359-6CB572D745BD}"/>
              </a:ext>
            </a:extLst>
          </p:cNvPr>
          <p:cNvSpPr/>
          <p:nvPr/>
        </p:nvSpPr>
        <p:spPr>
          <a:xfrm>
            <a:off x="838199" y="1388745"/>
            <a:ext cx="10783529" cy="11674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8" name="Rectangle 7" descr="Branching Diagram">
            <a:extLst>
              <a:ext uri="{FF2B5EF4-FFF2-40B4-BE49-F238E27FC236}">
                <a16:creationId xmlns:a16="http://schemas.microsoft.com/office/drawing/2014/main" id="{0306A3BD-9008-C33C-1D9F-7ABF47FACFB5}"/>
              </a:ext>
            </a:extLst>
          </p:cNvPr>
          <p:cNvSpPr/>
          <p:nvPr/>
        </p:nvSpPr>
        <p:spPr>
          <a:xfrm>
            <a:off x="1191348" y="1651418"/>
            <a:ext cx="642716" cy="64208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Z"/>
          </a:p>
        </p:txBody>
      </p:sp>
      <p:sp>
        <p:nvSpPr>
          <p:cNvPr id="9" name="Freeform: Shape 8">
            <a:extLst>
              <a:ext uri="{FF2B5EF4-FFF2-40B4-BE49-F238E27FC236}">
                <a16:creationId xmlns:a16="http://schemas.microsoft.com/office/drawing/2014/main" id="{EFC163BC-8339-EE31-495A-80271DE60D52}"/>
              </a:ext>
            </a:extLst>
          </p:cNvPr>
          <p:cNvSpPr/>
          <p:nvPr/>
        </p:nvSpPr>
        <p:spPr>
          <a:xfrm>
            <a:off x="2187213" y="1388745"/>
            <a:ext cx="8989669" cy="1422811"/>
          </a:xfrm>
          <a:custGeom>
            <a:avLst/>
            <a:gdLst>
              <a:gd name="connsiteX0" fmla="*/ 0 w 8989669"/>
              <a:gd name="connsiteY0" fmla="*/ 0 h 1422811"/>
              <a:gd name="connsiteX1" fmla="*/ 8989669 w 8989669"/>
              <a:gd name="connsiteY1" fmla="*/ 0 h 1422811"/>
              <a:gd name="connsiteX2" fmla="*/ 8989669 w 8989669"/>
              <a:gd name="connsiteY2" fmla="*/ 1422811 h 1422811"/>
              <a:gd name="connsiteX3" fmla="*/ 0 w 8989669"/>
              <a:gd name="connsiteY3" fmla="*/ 1422811 h 1422811"/>
              <a:gd name="connsiteX4" fmla="*/ 0 w 8989669"/>
              <a:gd name="connsiteY4" fmla="*/ 0 h 1422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669" h="1422811">
                <a:moveTo>
                  <a:pt x="0" y="0"/>
                </a:moveTo>
                <a:lnTo>
                  <a:pt x="8989669" y="0"/>
                </a:lnTo>
                <a:lnTo>
                  <a:pt x="8989669" y="1422811"/>
                </a:lnTo>
                <a:lnTo>
                  <a:pt x="0" y="14228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0581" tIns="150581" rIns="150581" bIns="150581" numCol="1" spcCol="1270" anchor="ctr" anchorCtr="0">
            <a:noAutofit/>
          </a:bodyPr>
          <a:lstStyle/>
          <a:p>
            <a:pPr marL="0" lvl="0" indent="0" algn="ctr" defTabSz="1066800">
              <a:lnSpc>
                <a:spcPct val="100000"/>
              </a:lnSpc>
              <a:spcBef>
                <a:spcPct val="0"/>
              </a:spcBef>
              <a:spcAft>
                <a:spcPct val="35000"/>
              </a:spcAft>
              <a:buNone/>
            </a:pPr>
            <a:r>
              <a:rPr lang="en-NZ" sz="2400" kern="1200" dirty="0"/>
              <a:t>Action and activities that concern how power is exercised (Harris, 2017, p.11)</a:t>
            </a:r>
            <a:endParaRPr lang="en-US" sz="2400" kern="1200" dirty="0"/>
          </a:p>
        </p:txBody>
      </p:sp>
      <p:sp>
        <p:nvSpPr>
          <p:cNvPr id="10" name="Rectangle: Rounded Corners 9">
            <a:extLst>
              <a:ext uri="{FF2B5EF4-FFF2-40B4-BE49-F238E27FC236}">
                <a16:creationId xmlns:a16="http://schemas.microsoft.com/office/drawing/2014/main" id="{40ECB4D3-E8D3-6492-3268-B1AB1995C126}"/>
              </a:ext>
            </a:extLst>
          </p:cNvPr>
          <p:cNvSpPr/>
          <p:nvPr/>
        </p:nvSpPr>
        <p:spPr>
          <a:xfrm>
            <a:off x="838199" y="3070249"/>
            <a:ext cx="10783529" cy="11674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11" name="Rectangle 10" descr="Bank">
            <a:extLst>
              <a:ext uri="{FF2B5EF4-FFF2-40B4-BE49-F238E27FC236}">
                <a16:creationId xmlns:a16="http://schemas.microsoft.com/office/drawing/2014/main" id="{313F004F-D98E-75E1-8F51-4FC3F4C1FDA3}"/>
              </a:ext>
            </a:extLst>
          </p:cNvPr>
          <p:cNvSpPr/>
          <p:nvPr/>
        </p:nvSpPr>
        <p:spPr>
          <a:xfrm>
            <a:off x="1191348" y="3332922"/>
            <a:ext cx="642716" cy="64208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Z"/>
          </a:p>
        </p:txBody>
      </p:sp>
      <p:sp>
        <p:nvSpPr>
          <p:cNvPr id="12" name="Freeform: Shape 11">
            <a:extLst>
              <a:ext uri="{FF2B5EF4-FFF2-40B4-BE49-F238E27FC236}">
                <a16:creationId xmlns:a16="http://schemas.microsoft.com/office/drawing/2014/main" id="{06E222BA-1E2B-2E58-B798-3B55D50B8565}"/>
              </a:ext>
            </a:extLst>
          </p:cNvPr>
          <p:cNvSpPr/>
          <p:nvPr/>
        </p:nvSpPr>
        <p:spPr>
          <a:xfrm>
            <a:off x="2187213" y="3070249"/>
            <a:ext cx="8989669" cy="1422811"/>
          </a:xfrm>
          <a:custGeom>
            <a:avLst/>
            <a:gdLst>
              <a:gd name="connsiteX0" fmla="*/ 0 w 8989669"/>
              <a:gd name="connsiteY0" fmla="*/ 0 h 1422811"/>
              <a:gd name="connsiteX1" fmla="*/ 8989669 w 8989669"/>
              <a:gd name="connsiteY1" fmla="*/ 0 h 1422811"/>
              <a:gd name="connsiteX2" fmla="*/ 8989669 w 8989669"/>
              <a:gd name="connsiteY2" fmla="*/ 1422811 h 1422811"/>
              <a:gd name="connsiteX3" fmla="*/ 0 w 8989669"/>
              <a:gd name="connsiteY3" fmla="*/ 1422811 h 1422811"/>
              <a:gd name="connsiteX4" fmla="*/ 0 w 8989669"/>
              <a:gd name="connsiteY4" fmla="*/ 0 h 1422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669" h="1422811">
                <a:moveTo>
                  <a:pt x="0" y="0"/>
                </a:moveTo>
                <a:lnTo>
                  <a:pt x="8989669" y="0"/>
                </a:lnTo>
                <a:lnTo>
                  <a:pt x="8989669" y="1422811"/>
                </a:lnTo>
                <a:lnTo>
                  <a:pt x="0" y="14228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0581" tIns="150581" rIns="150581" bIns="150581" numCol="1" spcCol="1270" anchor="ctr" anchorCtr="0">
            <a:noAutofit/>
          </a:bodyPr>
          <a:lstStyle/>
          <a:p>
            <a:pPr marL="0" lvl="0" indent="0" algn="ctr" defTabSz="1066800">
              <a:lnSpc>
                <a:spcPct val="100000"/>
              </a:lnSpc>
              <a:spcBef>
                <a:spcPct val="0"/>
              </a:spcBef>
              <a:spcAft>
                <a:spcPct val="35000"/>
              </a:spcAft>
              <a:buNone/>
            </a:pPr>
            <a:r>
              <a:rPr lang="en-NZ" sz="2400" kern="1200" dirty="0"/>
              <a:t>The activities associated with the governance of a country or area, especially the debate between parties having power  </a:t>
            </a:r>
            <a:endParaRPr lang="en-US" sz="2400" kern="1200" dirty="0"/>
          </a:p>
        </p:txBody>
      </p:sp>
      <p:sp>
        <p:nvSpPr>
          <p:cNvPr id="13" name="Rectangle: Rounded Corners 12">
            <a:extLst>
              <a:ext uri="{FF2B5EF4-FFF2-40B4-BE49-F238E27FC236}">
                <a16:creationId xmlns:a16="http://schemas.microsoft.com/office/drawing/2014/main" id="{D50459C9-A854-BD93-A2FC-5AC5F85A8193}"/>
              </a:ext>
            </a:extLst>
          </p:cNvPr>
          <p:cNvSpPr/>
          <p:nvPr/>
        </p:nvSpPr>
        <p:spPr>
          <a:xfrm>
            <a:off x="838199" y="4601497"/>
            <a:ext cx="10783529" cy="198611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Z"/>
          </a:p>
        </p:txBody>
      </p:sp>
      <p:sp>
        <p:nvSpPr>
          <p:cNvPr id="14" name="Rectangle 13" descr="Scales of Justice">
            <a:extLst>
              <a:ext uri="{FF2B5EF4-FFF2-40B4-BE49-F238E27FC236}">
                <a16:creationId xmlns:a16="http://schemas.microsoft.com/office/drawing/2014/main" id="{BF51E43A-0855-43F0-4AD0-49DA0B543C84}"/>
              </a:ext>
            </a:extLst>
          </p:cNvPr>
          <p:cNvSpPr/>
          <p:nvPr/>
        </p:nvSpPr>
        <p:spPr>
          <a:xfrm>
            <a:off x="1191693" y="5014426"/>
            <a:ext cx="642716" cy="64208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Z"/>
          </a:p>
        </p:txBody>
      </p:sp>
      <p:sp>
        <p:nvSpPr>
          <p:cNvPr id="15" name="Freeform: Shape 14">
            <a:extLst>
              <a:ext uri="{FF2B5EF4-FFF2-40B4-BE49-F238E27FC236}">
                <a16:creationId xmlns:a16="http://schemas.microsoft.com/office/drawing/2014/main" id="{5D92C4EB-352A-B071-9F78-A6ABD01548C3}"/>
              </a:ext>
            </a:extLst>
          </p:cNvPr>
          <p:cNvSpPr/>
          <p:nvPr/>
        </p:nvSpPr>
        <p:spPr>
          <a:xfrm>
            <a:off x="2187904" y="4751754"/>
            <a:ext cx="8989669" cy="1422811"/>
          </a:xfrm>
          <a:custGeom>
            <a:avLst/>
            <a:gdLst>
              <a:gd name="connsiteX0" fmla="*/ 0 w 8989669"/>
              <a:gd name="connsiteY0" fmla="*/ 0 h 1422811"/>
              <a:gd name="connsiteX1" fmla="*/ 8989669 w 8989669"/>
              <a:gd name="connsiteY1" fmla="*/ 0 h 1422811"/>
              <a:gd name="connsiteX2" fmla="*/ 8989669 w 8989669"/>
              <a:gd name="connsiteY2" fmla="*/ 1422811 h 1422811"/>
              <a:gd name="connsiteX3" fmla="*/ 0 w 8989669"/>
              <a:gd name="connsiteY3" fmla="*/ 1422811 h 1422811"/>
              <a:gd name="connsiteX4" fmla="*/ 0 w 8989669"/>
              <a:gd name="connsiteY4" fmla="*/ 0 h 1422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669" h="1422811">
                <a:moveTo>
                  <a:pt x="0" y="0"/>
                </a:moveTo>
                <a:lnTo>
                  <a:pt x="8989669" y="0"/>
                </a:lnTo>
                <a:lnTo>
                  <a:pt x="8989669" y="1422811"/>
                </a:lnTo>
                <a:lnTo>
                  <a:pt x="0" y="14228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0581" tIns="150581" rIns="150581" bIns="150581" numCol="1" spcCol="1270" anchor="ctr" anchorCtr="0">
            <a:noAutofit/>
          </a:bodyPr>
          <a:lstStyle/>
          <a:p>
            <a:pPr marL="0" lvl="0" indent="0" algn="ctr" defTabSz="889000">
              <a:lnSpc>
                <a:spcPct val="100000"/>
              </a:lnSpc>
              <a:spcBef>
                <a:spcPct val="0"/>
              </a:spcBef>
              <a:spcAft>
                <a:spcPct val="35000"/>
              </a:spcAft>
              <a:buNone/>
            </a:pPr>
            <a:r>
              <a:rPr lang="en-NZ" sz="2000" kern="1200" dirty="0"/>
              <a:t>the practice and theory of influencing other people on a global, civic or individual level. More narrowly, it refers to achieving and exercising positions of governance — organized control over a human community, particularly a state .  .  . the study or practice of the distribution of power and resources within a given community .  .  .  as well as the interrelationship(s) between communities.</a:t>
            </a:r>
            <a:endParaRPr lang="en-US" sz="2000" kern="1200" dirty="0"/>
          </a:p>
        </p:txBody>
      </p:sp>
    </p:spTree>
    <p:extLst>
      <p:ext uri="{BB962C8B-B14F-4D97-AF65-F5344CB8AC3E}">
        <p14:creationId xmlns:p14="http://schemas.microsoft.com/office/powerpoint/2010/main" val="357777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E5C6-13A3-43B2-E698-BD7CEC8F34AA}"/>
              </a:ext>
            </a:extLst>
          </p:cNvPr>
          <p:cNvSpPr>
            <a:spLocks noGrp="1"/>
          </p:cNvSpPr>
          <p:nvPr>
            <p:ph type="title"/>
          </p:nvPr>
        </p:nvSpPr>
        <p:spPr/>
        <p:txBody>
          <a:bodyPr/>
          <a:lstStyle/>
          <a:p>
            <a:r>
              <a:rPr lang="en-NZ" b="1" dirty="0"/>
              <a:t>Ideology, what do we mean? </a:t>
            </a:r>
            <a:endParaRPr lang="en-NZ" dirty="0"/>
          </a:p>
        </p:txBody>
      </p:sp>
      <p:graphicFrame>
        <p:nvGraphicFramePr>
          <p:cNvPr id="5" name="Content Placeholder 2">
            <a:extLst>
              <a:ext uri="{FF2B5EF4-FFF2-40B4-BE49-F238E27FC236}">
                <a16:creationId xmlns:a16="http://schemas.microsoft.com/office/drawing/2014/main" id="{CDD2D773-6202-CCA4-FAB1-857AC62FB2D5}"/>
              </a:ext>
            </a:extLst>
          </p:cNvPr>
          <p:cNvGraphicFramePr>
            <a:graphicFrameLocks noGrp="1"/>
          </p:cNvGraphicFramePr>
          <p:nvPr>
            <p:ph idx="1"/>
            <p:extLst>
              <p:ext uri="{D42A27DB-BD31-4B8C-83A1-F6EECF244321}">
                <p14:modId xmlns:p14="http://schemas.microsoft.com/office/powerpoint/2010/main" val="18259226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84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0F33-38E5-EFA1-C256-1081B630230C}"/>
              </a:ext>
            </a:extLst>
          </p:cNvPr>
          <p:cNvSpPr>
            <a:spLocks noGrp="1"/>
          </p:cNvSpPr>
          <p:nvPr>
            <p:ph type="title"/>
          </p:nvPr>
        </p:nvSpPr>
        <p:spPr/>
        <p:txBody>
          <a:bodyPr/>
          <a:lstStyle/>
          <a:p>
            <a:r>
              <a:rPr lang="en-NZ" b="1" dirty="0"/>
              <a:t>Political Ideology </a:t>
            </a:r>
            <a:endParaRPr lang="en-NZ" dirty="0"/>
          </a:p>
        </p:txBody>
      </p:sp>
      <p:graphicFrame>
        <p:nvGraphicFramePr>
          <p:cNvPr id="5" name="Content Placeholder 2">
            <a:extLst>
              <a:ext uri="{FF2B5EF4-FFF2-40B4-BE49-F238E27FC236}">
                <a16:creationId xmlns:a16="http://schemas.microsoft.com/office/drawing/2014/main" id="{2078DFEF-90CF-FB2D-D50F-A0E10343CBB2}"/>
              </a:ext>
            </a:extLst>
          </p:cNvPr>
          <p:cNvGraphicFramePr>
            <a:graphicFrameLocks noGrp="1"/>
          </p:cNvGraphicFramePr>
          <p:nvPr>
            <p:ph idx="1"/>
            <p:extLst>
              <p:ext uri="{D42A27DB-BD31-4B8C-83A1-F6EECF244321}">
                <p14:modId xmlns:p14="http://schemas.microsoft.com/office/powerpoint/2010/main" val="3075789399"/>
              </p:ext>
            </p:extLst>
          </p:nvPr>
        </p:nvGraphicFramePr>
        <p:xfrm>
          <a:off x="838200" y="1297858"/>
          <a:ext cx="10515600" cy="5024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943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A4B8-6C01-697B-93C2-80B293DD88ED}"/>
              </a:ext>
            </a:extLst>
          </p:cNvPr>
          <p:cNvSpPr>
            <a:spLocks noGrp="1"/>
          </p:cNvSpPr>
          <p:nvPr>
            <p:ph type="title"/>
          </p:nvPr>
        </p:nvSpPr>
        <p:spPr/>
        <p:txBody>
          <a:bodyPr/>
          <a:lstStyle/>
          <a:p>
            <a:r>
              <a:rPr lang="en-NZ" sz="3200" b="1" dirty="0"/>
              <a:t>Principles for Wellbeing</a:t>
            </a:r>
            <a:endParaRPr lang="en-NZ" dirty="0"/>
          </a:p>
        </p:txBody>
      </p:sp>
      <p:graphicFrame>
        <p:nvGraphicFramePr>
          <p:cNvPr id="5" name="Content Placeholder 2">
            <a:extLst>
              <a:ext uri="{FF2B5EF4-FFF2-40B4-BE49-F238E27FC236}">
                <a16:creationId xmlns:a16="http://schemas.microsoft.com/office/drawing/2014/main" id="{964560BA-92E3-DED9-CD04-C5B25124AFBD}"/>
              </a:ext>
            </a:extLst>
          </p:cNvPr>
          <p:cNvGraphicFramePr>
            <a:graphicFrameLocks noGrp="1"/>
          </p:cNvGraphicFramePr>
          <p:nvPr>
            <p:ph idx="1"/>
            <p:extLst>
              <p:ext uri="{D42A27DB-BD31-4B8C-83A1-F6EECF244321}">
                <p14:modId xmlns:p14="http://schemas.microsoft.com/office/powerpoint/2010/main" val="40658146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ABFA8A6-3430-9D3C-3A77-A5C8373EC3E5}"/>
              </a:ext>
            </a:extLst>
          </p:cNvPr>
          <p:cNvSpPr txBox="1"/>
          <p:nvPr/>
        </p:nvSpPr>
        <p:spPr>
          <a:xfrm>
            <a:off x="8849032" y="5853797"/>
            <a:ext cx="2595716" cy="646331"/>
          </a:xfrm>
          <a:prstGeom prst="rect">
            <a:avLst/>
          </a:prstGeom>
          <a:noFill/>
        </p:spPr>
        <p:txBody>
          <a:bodyPr wrap="square" rtlCol="0">
            <a:spAutoFit/>
          </a:bodyPr>
          <a:lstStyle/>
          <a:p>
            <a:pPr lvl="0"/>
            <a:r>
              <a:rPr lang="en-NZ"/>
              <a:t>(Cheyne, O’Brien, &amp; Belgrave, 2008)</a:t>
            </a:r>
            <a:endParaRPr lang="en-US" dirty="0"/>
          </a:p>
        </p:txBody>
      </p:sp>
    </p:spTree>
    <p:extLst>
      <p:ext uri="{BB962C8B-B14F-4D97-AF65-F5344CB8AC3E}">
        <p14:creationId xmlns:p14="http://schemas.microsoft.com/office/powerpoint/2010/main" val="2078411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7A2B-A8F3-C6F5-614B-AAEFCE90E082}"/>
              </a:ext>
            </a:extLst>
          </p:cNvPr>
          <p:cNvSpPr>
            <a:spLocks noGrp="1"/>
          </p:cNvSpPr>
          <p:nvPr>
            <p:ph type="title"/>
          </p:nvPr>
        </p:nvSpPr>
        <p:spPr/>
        <p:txBody>
          <a:bodyPr/>
          <a:lstStyle/>
          <a:p>
            <a:r>
              <a:rPr lang="en-US" b="1" dirty="0"/>
              <a:t>to achieve well being, three broad questions:</a:t>
            </a:r>
            <a:endParaRPr lang="en-NZ" dirty="0"/>
          </a:p>
        </p:txBody>
      </p:sp>
      <p:graphicFrame>
        <p:nvGraphicFramePr>
          <p:cNvPr id="5" name="Content Placeholder 2">
            <a:extLst>
              <a:ext uri="{FF2B5EF4-FFF2-40B4-BE49-F238E27FC236}">
                <a16:creationId xmlns:a16="http://schemas.microsoft.com/office/drawing/2014/main" id="{34250951-56FB-52E4-DD1B-11FA773100D7}"/>
              </a:ext>
            </a:extLst>
          </p:cNvPr>
          <p:cNvGraphicFramePr>
            <a:graphicFrameLocks noGrp="1"/>
          </p:cNvGraphicFramePr>
          <p:nvPr>
            <p:ph idx="1"/>
            <p:extLst>
              <p:ext uri="{D42A27DB-BD31-4B8C-83A1-F6EECF244321}">
                <p14:modId xmlns:p14="http://schemas.microsoft.com/office/powerpoint/2010/main" val="4069111793"/>
              </p:ext>
            </p:extLst>
          </p:nvPr>
        </p:nvGraphicFramePr>
        <p:xfrm>
          <a:off x="838200" y="1592826"/>
          <a:ext cx="10803194" cy="458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07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87F6-3888-029B-C6CB-EAF6E6BAB92D}"/>
              </a:ext>
            </a:extLst>
          </p:cNvPr>
          <p:cNvSpPr>
            <a:spLocks noGrp="1"/>
          </p:cNvSpPr>
          <p:nvPr>
            <p:ph type="title"/>
          </p:nvPr>
        </p:nvSpPr>
        <p:spPr/>
        <p:txBody>
          <a:bodyPr/>
          <a:lstStyle/>
          <a:p>
            <a:r>
              <a:rPr lang="en-US" sz="3200" b="1"/>
              <a:t>Competing Ideological labels: Left and Right Wing</a:t>
            </a:r>
            <a:br>
              <a:rPr lang="en-US" sz="3200" b="1"/>
            </a:br>
            <a:endParaRPr lang="en-NZ" dirty="0"/>
          </a:p>
        </p:txBody>
      </p:sp>
      <p:graphicFrame>
        <p:nvGraphicFramePr>
          <p:cNvPr id="5" name="Content Placeholder 2">
            <a:extLst>
              <a:ext uri="{FF2B5EF4-FFF2-40B4-BE49-F238E27FC236}">
                <a16:creationId xmlns:a16="http://schemas.microsoft.com/office/drawing/2014/main" id="{D3E79AB6-F2D3-431A-08E8-B8D8CB01F60E}"/>
              </a:ext>
            </a:extLst>
          </p:cNvPr>
          <p:cNvGraphicFramePr>
            <a:graphicFrameLocks noGrp="1"/>
          </p:cNvGraphicFramePr>
          <p:nvPr>
            <p:ph idx="1"/>
            <p:extLst>
              <p:ext uri="{D42A27DB-BD31-4B8C-83A1-F6EECF244321}">
                <p14:modId xmlns:p14="http://schemas.microsoft.com/office/powerpoint/2010/main" val="4094028371"/>
              </p:ext>
            </p:extLst>
          </p:nvPr>
        </p:nvGraphicFramePr>
        <p:xfrm>
          <a:off x="720213" y="1317522"/>
          <a:ext cx="11049000" cy="5095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13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C6915-7FD0-5623-3BD4-C29AE260B77A}"/>
              </a:ext>
            </a:extLst>
          </p:cNvPr>
          <p:cNvSpPr>
            <a:spLocks noGrp="1"/>
          </p:cNvSpPr>
          <p:nvPr>
            <p:ph type="title"/>
          </p:nvPr>
        </p:nvSpPr>
        <p:spPr>
          <a:xfrm>
            <a:off x="686834" y="1153572"/>
            <a:ext cx="3200400" cy="4461163"/>
          </a:xfrm>
        </p:spPr>
        <p:txBody>
          <a:bodyPr>
            <a:normAutofit/>
          </a:bodyPr>
          <a:lstStyle/>
          <a:p>
            <a:r>
              <a:rPr lang="en-NZ">
                <a:solidFill>
                  <a:srgbClr val="FFFFFF"/>
                </a:solidFill>
              </a:rPr>
              <a:t>Fun facts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82510B0-1D2E-24E8-D662-EC29D3550C52}"/>
              </a:ext>
            </a:extLst>
          </p:cNvPr>
          <p:cNvSpPr>
            <a:spLocks noGrp="1"/>
          </p:cNvSpPr>
          <p:nvPr>
            <p:ph idx="1"/>
          </p:nvPr>
        </p:nvSpPr>
        <p:spPr>
          <a:xfrm>
            <a:off x="4447308" y="591344"/>
            <a:ext cx="6906491" cy="5585619"/>
          </a:xfrm>
        </p:spPr>
        <p:txBody>
          <a:bodyPr anchor="ctr">
            <a:normAutofit/>
          </a:bodyPr>
          <a:lstStyle/>
          <a:p>
            <a:pPr marL="0" indent="0">
              <a:buNone/>
            </a:pPr>
            <a:r>
              <a:rPr lang="en-US" sz="2400" dirty="0"/>
              <a:t>The terms </a:t>
            </a:r>
            <a:r>
              <a:rPr lang="en-US" sz="2400" i="1" dirty="0"/>
              <a:t>left </a:t>
            </a:r>
            <a:r>
              <a:rPr lang="en-US" sz="2400" dirty="0"/>
              <a:t>and </a:t>
            </a:r>
            <a:r>
              <a:rPr lang="en-US" sz="2400" i="1" dirty="0"/>
              <a:t>right</a:t>
            </a:r>
            <a:r>
              <a:rPr lang="en-US" sz="2400" dirty="0"/>
              <a:t> originated in the French Revolution, from 1789</a:t>
            </a:r>
          </a:p>
          <a:p>
            <a:pPr marL="0" indent="0">
              <a:buNone/>
            </a:pPr>
            <a:r>
              <a:rPr lang="en-US" sz="2400" dirty="0"/>
              <a:t>Supporters of the revolution sat on the left - supporters of the monarchy (king)  sat on the right.</a:t>
            </a:r>
          </a:p>
          <a:p>
            <a:pPr marL="0" indent="0">
              <a:buClr>
                <a:schemeClr val="tx1"/>
              </a:buClr>
              <a:buNone/>
            </a:pPr>
            <a:r>
              <a:rPr lang="en-US" sz="2400" dirty="0"/>
              <a:t>Over the nineteenth century the terms gradually moved from seating positions to refer to political positions, and were adopted by parties, more so on the “left”</a:t>
            </a:r>
          </a:p>
          <a:p>
            <a:pPr marL="0" indent="0">
              <a:buClr>
                <a:schemeClr val="tx1"/>
              </a:buClr>
              <a:buNone/>
            </a:pPr>
            <a:r>
              <a:rPr lang="en-US" sz="2400" dirty="0"/>
              <a:t>Came to be applied to British politics from the 1906 general election, which saw the emergence of the </a:t>
            </a:r>
            <a:r>
              <a:rPr lang="en-US" sz="2400" dirty="0" err="1"/>
              <a:t>Labour</a:t>
            </a:r>
            <a:r>
              <a:rPr lang="en-US" sz="2400" dirty="0"/>
              <a:t> Party</a:t>
            </a:r>
            <a:endParaRPr lang="en-NZ" sz="2400" dirty="0"/>
          </a:p>
          <a:p>
            <a:pPr marL="0" indent="0">
              <a:buNone/>
            </a:pPr>
            <a:endParaRPr lang="en-NZ" dirty="0"/>
          </a:p>
          <a:p>
            <a:endParaRPr lang="en-NZ" dirty="0"/>
          </a:p>
        </p:txBody>
      </p:sp>
    </p:spTree>
    <p:extLst>
      <p:ext uri="{BB962C8B-B14F-4D97-AF65-F5344CB8AC3E}">
        <p14:creationId xmlns:p14="http://schemas.microsoft.com/office/powerpoint/2010/main" val="2633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B2148-C5B1-BB56-AF0F-5BEAC28737C0}"/>
              </a:ext>
            </a:extLst>
          </p:cNvPr>
          <p:cNvSpPr>
            <a:spLocks noGrp="1"/>
          </p:cNvSpPr>
          <p:nvPr>
            <p:ph type="title"/>
          </p:nvPr>
        </p:nvSpPr>
        <p:spPr/>
        <p:txBody>
          <a:bodyPr/>
          <a:lstStyle/>
          <a:p>
            <a:r>
              <a:rPr lang="en-US" dirty="0"/>
              <a:t>Sociologist Robert MacIver, 1947</a:t>
            </a:r>
            <a:endParaRPr lang="en-NZ" dirty="0"/>
          </a:p>
        </p:txBody>
      </p:sp>
      <p:sp>
        <p:nvSpPr>
          <p:cNvPr id="3" name="Content Placeholder 2">
            <a:extLst>
              <a:ext uri="{FF2B5EF4-FFF2-40B4-BE49-F238E27FC236}">
                <a16:creationId xmlns:a16="http://schemas.microsoft.com/office/drawing/2014/main" id="{1ED77774-09B1-FCC5-D520-979BF5F96C37}"/>
              </a:ext>
            </a:extLst>
          </p:cNvPr>
          <p:cNvSpPr>
            <a:spLocks noGrp="1"/>
          </p:cNvSpPr>
          <p:nvPr>
            <p:ph idx="1"/>
          </p:nvPr>
        </p:nvSpPr>
        <p:spPr/>
        <p:txBody>
          <a:bodyPr/>
          <a:lstStyle/>
          <a:p>
            <a:r>
              <a:rPr lang="en-US" sz="2400" i="1" dirty="0"/>
              <a:t>“The right is always the party sector associated with the interests of the upper or dominant classes, the left the sector expressive of the lower economic or social classes, and the </a:t>
            </a:r>
            <a:r>
              <a:rPr lang="en-US" sz="2400" i="1" dirty="0" err="1"/>
              <a:t>centre</a:t>
            </a:r>
            <a:r>
              <a:rPr lang="en-US" sz="2400" i="1" dirty="0"/>
              <a:t> that of the middle classes . . . The conservative right has defended entrenched prerogatives, privileges and powers; the left has attacked them. The right has been more favorable to the aristocratic position, to the hierarchy of birth or of wealth; the left has fought for the equalization of advantage or of opportunity, for the claims of the less advantaged”. </a:t>
            </a:r>
            <a:endParaRPr lang="en-NZ" sz="2400" i="1" dirty="0"/>
          </a:p>
          <a:p>
            <a:endParaRPr lang="en-NZ" dirty="0"/>
          </a:p>
        </p:txBody>
      </p:sp>
    </p:spTree>
    <p:extLst>
      <p:ext uri="{BB962C8B-B14F-4D97-AF65-F5344CB8AC3E}">
        <p14:creationId xmlns:p14="http://schemas.microsoft.com/office/powerpoint/2010/main" val="356034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0" name="Rectangle 19">
            <a:extLst>
              <a:ext uri="{FF2B5EF4-FFF2-40B4-BE49-F238E27FC236}">
                <a16:creationId xmlns:a16="http://schemas.microsoft.com/office/drawing/2014/main" id="{209699A8-9F52-4C34-9606-370C555BC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xtBox 4"/>
          <p:cNvSpPr txBox="1">
            <a:spLocks noGrp="1" noChangeArrowheads="1"/>
          </p:cNvSpPr>
          <p:nvPr>
            <p:ph type="title"/>
          </p:nvPr>
        </p:nvSpPr>
        <p:spPr bwMode="auto">
          <a:xfrm>
            <a:off x="965199" y="1240780"/>
            <a:ext cx="6086857" cy="4376440"/>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None/>
            </a:pPr>
            <a:r>
              <a:rPr lang="en-US" altLang="en-US" sz="4400">
                <a:latin typeface="+mj-lt"/>
              </a:rPr>
              <a:t>Karakia | MANAWA MAI</a:t>
            </a:r>
          </a:p>
        </p:txBody>
      </p:sp>
      <p:sp>
        <p:nvSpPr>
          <p:cNvPr id="3" name="Text Placeholder 2"/>
          <p:cNvSpPr>
            <a:spLocks noGrp="1"/>
          </p:cNvSpPr>
          <p:nvPr>
            <p:ph type="body" idx="1"/>
          </p:nvPr>
        </p:nvSpPr>
        <p:spPr>
          <a:xfrm>
            <a:off x="7692459" y="194310"/>
            <a:ext cx="4251874" cy="6366510"/>
          </a:xfrm>
          <a:effectLst/>
        </p:spPr>
        <p:txBody>
          <a:bodyPr vert="horz" lIns="91440" tIns="45720" rIns="91440" bIns="45720" rtlCol="0" anchor="ctr">
            <a:normAutofit/>
          </a:bodyPr>
          <a:lstStyle/>
          <a:p>
            <a:pPr algn="ctr">
              <a:lnSpc>
                <a:spcPct val="90000"/>
              </a:lnSpc>
            </a:pPr>
            <a:r>
              <a:rPr lang="en-US" sz="2000" cap="none" dirty="0"/>
              <a:t>Manawa </a:t>
            </a:r>
            <a:r>
              <a:rPr lang="en-US" sz="2000" cap="none" dirty="0" err="1"/>
              <a:t>mai</a:t>
            </a:r>
            <a:r>
              <a:rPr lang="en-US" sz="2000" cap="none" dirty="0"/>
              <a:t> te mauri </a:t>
            </a:r>
            <a:r>
              <a:rPr lang="en-US" sz="2000" cap="none" dirty="0" err="1"/>
              <a:t>nuku</a:t>
            </a:r>
            <a:endParaRPr lang="en-US" sz="2000" cap="none" dirty="0"/>
          </a:p>
          <a:p>
            <a:pPr algn="ctr">
              <a:lnSpc>
                <a:spcPct val="90000"/>
              </a:lnSpc>
            </a:pPr>
            <a:r>
              <a:rPr lang="en-US" sz="2000" cap="none" dirty="0"/>
              <a:t>Manawa </a:t>
            </a:r>
            <a:r>
              <a:rPr lang="en-US" sz="2000" cap="none" dirty="0" err="1"/>
              <a:t>mai</a:t>
            </a:r>
            <a:r>
              <a:rPr lang="en-US" sz="2000" cap="none" dirty="0"/>
              <a:t> te mauri </a:t>
            </a:r>
            <a:r>
              <a:rPr lang="en-US" sz="2000" cap="none" dirty="0" err="1"/>
              <a:t>rangi</a:t>
            </a:r>
            <a:endParaRPr lang="en-US" sz="2000" cap="none" dirty="0"/>
          </a:p>
          <a:p>
            <a:pPr algn="ctr">
              <a:lnSpc>
                <a:spcPct val="90000"/>
              </a:lnSpc>
            </a:pPr>
            <a:r>
              <a:rPr lang="en-US" sz="2000" cap="none" dirty="0"/>
              <a:t>Ko te mauri kai au</a:t>
            </a:r>
          </a:p>
          <a:p>
            <a:pPr algn="ctr">
              <a:lnSpc>
                <a:spcPct val="90000"/>
              </a:lnSpc>
            </a:pPr>
            <a:r>
              <a:rPr lang="en-US" sz="2000" cap="none" dirty="0"/>
              <a:t>He mauri </a:t>
            </a:r>
            <a:r>
              <a:rPr lang="en-US" sz="2000" cap="none" dirty="0" err="1"/>
              <a:t>tipua</a:t>
            </a:r>
            <a:endParaRPr lang="en-US" sz="2000" cap="none" dirty="0"/>
          </a:p>
          <a:p>
            <a:pPr algn="ctr">
              <a:lnSpc>
                <a:spcPct val="90000"/>
              </a:lnSpc>
            </a:pPr>
            <a:r>
              <a:rPr lang="en-US" sz="2000" cap="none" dirty="0"/>
              <a:t>Ka </a:t>
            </a:r>
            <a:r>
              <a:rPr lang="en-US" sz="2000" cap="none" dirty="0" err="1"/>
              <a:t>pakaru</a:t>
            </a:r>
            <a:r>
              <a:rPr lang="en-US" sz="2000" cap="none" dirty="0"/>
              <a:t> </a:t>
            </a:r>
            <a:r>
              <a:rPr lang="en-US" sz="2000" cap="none" dirty="0" err="1"/>
              <a:t>mai</a:t>
            </a:r>
            <a:r>
              <a:rPr lang="en-US" sz="2000" cap="none" dirty="0"/>
              <a:t> te po</a:t>
            </a:r>
          </a:p>
          <a:p>
            <a:pPr algn="ctr">
              <a:lnSpc>
                <a:spcPct val="90000"/>
              </a:lnSpc>
            </a:pPr>
            <a:r>
              <a:rPr lang="en-US" sz="2000" cap="none" dirty="0"/>
              <a:t>Tau </a:t>
            </a:r>
            <a:r>
              <a:rPr lang="en-US" sz="2000" cap="none" dirty="0" err="1"/>
              <a:t>mai</a:t>
            </a:r>
            <a:r>
              <a:rPr lang="en-US" sz="2000" cap="none" dirty="0"/>
              <a:t> te mauri</a:t>
            </a:r>
          </a:p>
          <a:p>
            <a:pPr algn="ctr">
              <a:lnSpc>
                <a:spcPct val="90000"/>
              </a:lnSpc>
            </a:pPr>
            <a:r>
              <a:rPr lang="en-US" sz="2000" cap="none" dirty="0" err="1"/>
              <a:t>Haumi</a:t>
            </a:r>
            <a:r>
              <a:rPr lang="en-US" sz="2000" cap="none" dirty="0"/>
              <a:t> e, hui e, </a:t>
            </a:r>
            <a:r>
              <a:rPr lang="en-US" sz="2000" cap="none" dirty="0" err="1"/>
              <a:t>taiki</a:t>
            </a:r>
            <a:r>
              <a:rPr lang="en-US" sz="2000" cap="none" dirty="0"/>
              <a:t> e</a:t>
            </a:r>
          </a:p>
          <a:p>
            <a:pPr algn="l">
              <a:lnSpc>
                <a:spcPct val="90000"/>
              </a:lnSpc>
            </a:pPr>
            <a:endParaRPr lang="en-US" sz="1300" cap="none" dirty="0"/>
          </a:p>
          <a:p>
            <a:pPr algn="l">
              <a:lnSpc>
                <a:spcPct val="90000"/>
              </a:lnSpc>
            </a:pPr>
            <a:endParaRPr lang="en-US" sz="1300" cap="none" dirty="0"/>
          </a:p>
          <a:p>
            <a:pPr algn="ctr">
              <a:lnSpc>
                <a:spcPct val="90000"/>
              </a:lnSpc>
            </a:pPr>
            <a:r>
              <a:rPr lang="en-US" sz="1300" cap="none" dirty="0"/>
              <a:t>Embrace the life force of the earth, embrace the life force of the sky</a:t>
            </a:r>
          </a:p>
          <a:p>
            <a:pPr algn="ctr">
              <a:lnSpc>
                <a:spcPct val="90000"/>
              </a:lnSpc>
            </a:pPr>
            <a:r>
              <a:rPr lang="en-US" sz="1300" cap="none" dirty="0"/>
              <a:t>The life force I have fathered is powerful, and shatters all darkness</a:t>
            </a:r>
          </a:p>
          <a:p>
            <a:pPr algn="ctr">
              <a:lnSpc>
                <a:spcPct val="90000"/>
              </a:lnSpc>
            </a:pPr>
            <a:r>
              <a:rPr lang="en-US" sz="1300" cap="none" dirty="0"/>
              <a:t>Come great life force, </a:t>
            </a:r>
          </a:p>
          <a:p>
            <a:pPr algn="ctr">
              <a:lnSpc>
                <a:spcPct val="90000"/>
              </a:lnSpc>
            </a:pPr>
            <a:r>
              <a:rPr lang="en-US" sz="1300" cap="none" dirty="0"/>
              <a:t>Join it, gather it, it is done</a:t>
            </a:r>
          </a:p>
          <a:p>
            <a:pPr algn="l">
              <a:lnSpc>
                <a:spcPct val="90000"/>
              </a:lnSpc>
            </a:pPr>
            <a:endParaRPr lang="en-US" sz="1300" cap="none" dirty="0"/>
          </a:p>
          <a:p>
            <a:pPr algn="l">
              <a:lnSpc>
                <a:spcPct val="90000"/>
              </a:lnSpc>
            </a:pPr>
            <a:endParaRPr lang="en-US" sz="1300" dirty="0"/>
          </a:p>
        </p:txBody>
      </p:sp>
      <p:cxnSp>
        <p:nvCxnSpPr>
          <p:cNvPr id="22" name="Straight Connector 21">
            <a:extLst>
              <a:ext uri="{FF2B5EF4-FFF2-40B4-BE49-F238E27FC236}">
                <a16:creationId xmlns:a16="http://schemas.microsoft.com/office/drawing/2014/main" id="{90CF8BA8-E7AA-4F97-9E4C-CD11742FA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10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171162"/>
            <a:ext cx="2840182" cy="2371148"/>
          </a:xfrm>
        </p:spPr>
        <p:txBody>
          <a:bodyPr>
            <a:normAutofit/>
          </a:bodyPr>
          <a:lstStyle/>
          <a:p>
            <a:r>
              <a:rPr lang="en-US" sz="3200">
                <a:solidFill>
                  <a:srgbClr val="FFFFFF"/>
                </a:solidFill>
              </a:rPr>
              <a:t>The </a:t>
            </a:r>
            <a:r>
              <a:rPr lang="en-US" sz="3200" b="1">
                <a:solidFill>
                  <a:srgbClr val="FFFFFF"/>
                </a:solidFill>
              </a:rPr>
              <a:t>Left</a:t>
            </a:r>
            <a:r>
              <a:rPr lang="en-US" sz="3200">
                <a:solidFill>
                  <a:srgbClr val="FFFFFF"/>
                </a:solidFill>
              </a:rPr>
              <a:t> could include . . . </a:t>
            </a:r>
            <a:endParaRPr lang="en-NZ" sz="3200">
              <a:solidFill>
                <a:srgbClr val="FFFFFF"/>
              </a:solidFill>
            </a:endParaRPr>
          </a:p>
        </p:txBody>
      </p:sp>
      <p:sp>
        <p:nvSpPr>
          <p:cNvPr id="6" name="Rectangle 5"/>
          <p:cNvSpPr/>
          <p:nvPr/>
        </p:nvSpPr>
        <p:spPr>
          <a:xfrm rot="21256812">
            <a:off x="4678245" y="982264"/>
            <a:ext cx="3168905" cy="646331"/>
          </a:xfrm>
          <a:prstGeom prst="rect">
            <a:avLst/>
          </a:prstGeom>
        </p:spPr>
        <p:txBody>
          <a:bodyPr wrap="square">
            <a:spAutoFit/>
          </a:bodyPr>
          <a:lstStyle/>
          <a:p>
            <a:pPr defTabSz="758952">
              <a:spcAft>
                <a:spcPts val="600"/>
              </a:spcAft>
            </a:pPr>
            <a:r>
              <a:rPr lang="en-US" sz="3600" kern="1200">
                <a:solidFill>
                  <a:schemeClr val="tx1"/>
                </a:solidFill>
              </a:rPr>
              <a:t>Progressives</a:t>
            </a:r>
            <a:endParaRPr lang="en-US" sz="3600" dirty="0"/>
          </a:p>
        </p:txBody>
      </p:sp>
      <p:sp>
        <p:nvSpPr>
          <p:cNvPr id="7" name="TextBox 6"/>
          <p:cNvSpPr txBox="1"/>
          <p:nvPr/>
        </p:nvSpPr>
        <p:spPr>
          <a:xfrm>
            <a:off x="8171758" y="3403231"/>
            <a:ext cx="3518797" cy="646331"/>
          </a:xfrm>
          <a:prstGeom prst="rect">
            <a:avLst/>
          </a:prstGeom>
          <a:noFill/>
        </p:spPr>
        <p:txBody>
          <a:bodyPr wrap="square" rtlCol="0">
            <a:spAutoFit/>
          </a:bodyPr>
          <a:lstStyle/>
          <a:p>
            <a:pPr defTabSz="758952">
              <a:spcAft>
                <a:spcPts val="600"/>
              </a:spcAft>
            </a:pPr>
            <a:r>
              <a:rPr lang="en-US" sz="3600" kern="1200">
                <a:solidFill>
                  <a:schemeClr val="tx1"/>
                </a:solidFill>
              </a:rPr>
              <a:t>Social-Liberals</a:t>
            </a:r>
            <a:endParaRPr lang="en-NZ" sz="3600" dirty="0"/>
          </a:p>
        </p:txBody>
      </p:sp>
      <p:sp>
        <p:nvSpPr>
          <p:cNvPr id="8" name="TextBox 7"/>
          <p:cNvSpPr txBox="1"/>
          <p:nvPr/>
        </p:nvSpPr>
        <p:spPr>
          <a:xfrm>
            <a:off x="6370019" y="3998342"/>
            <a:ext cx="1501449" cy="1000274"/>
          </a:xfrm>
          <a:prstGeom prst="rect">
            <a:avLst/>
          </a:prstGeom>
          <a:noFill/>
        </p:spPr>
        <p:txBody>
          <a:bodyPr wrap="square" rtlCol="0">
            <a:spAutoFit/>
          </a:bodyPr>
          <a:lstStyle/>
          <a:p>
            <a:pPr defTabSz="758952">
              <a:spcAft>
                <a:spcPts val="600"/>
              </a:spcAft>
            </a:pPr>
            <a:r>
              <a:rPr lang="en-US" sz="3600" kern="1200">
                <a:solidFill>
                  <a:schemeClr val="tx1"/>
                </a:solidFill>
                <a:latin typeface="+mn-lt"/>
                <a:ea typeface="+mn-ea"/>
                <a:cs typeface="+mn-cs"/>
              </a:rPr>
              <a:t>Greens</a:t>
            </a:r>
          </a:p>
          <a:p>
            <a:pPr>
              <a:spcAft>
                <a:spcPts val="600"/>
              </a:spcAft>
            </a:pPr>
            <a:endParaRPr lang="en-NZ" dirty="0"/>
          </a:p>
        </p:txBody>
      </p:sp>
      <p:sp>
        <p:nvSpPr>
          <p:cNvPr id="9" name="TextBox 8"/>
          <p:cNvSpPr txBox="1"/>
          <p:nvPr/>
        </p:nvSpPr>
        <p:spPr>
          <a:xfrm>
            <a:off x="7631238" y="2472918"/>
            <a:ext cx="3843007" cy="646331"/>
          </a:xfrm>
          <a:prstGeom prst="rect">
            <a:avLst/>
          </a:prstGeom>
          <a:noFill/>
        </p:spPr>
        <p:txBody>
          <a:bodyPr wrap="square" rtlCol="0">
            <a:spAutoFit/>
          </a:bodyPr>
          <a:lstStyle/>
          <a:p>
            <a:pPr defTabSz="758952">
              <a:spcAft>
                <a:spcPts val="600"/>
              </a:spcAft>
            </a:pPr>
            <a:r>
              <a:rPr lang="en-US" sz="3600" kern="1200">
                <a:solidFill>
                  <a:schemeClr val="tx1"/>
                </a:solidFill>
              </a:rPr>
              <a:t>Social democrats</a:t>
            </a:r>
            <a:endParaRPr lang="en-NZ" sz="3600" dirty="0"/>
          </a:p>
        </p:txBody>
      </p:sp>
      <p:sp>
        <p:nvSpPr>
          <p:cNvPr id="10" name="TextBox 9"/>
          <p:cNvSpPr txBox="1"/>
          <p:nvPr/>
        </p:nvSpPr>
        <p:spPr>
          <a:xfrm>
            <a:off x="3401961" y="3155594"/>
            <a:ext cx="3611455" cy="646331"/>
          </a:xfrm>
          <a:prstGeom prst="rect">
            <a:avLst/>
          </a:prstGeom>
          <a:noFill/>
        </p:spPr>
        <p:txBody>
          <a:bodyPr wrap="square" rtlCol="0">
            <a:spAutoFit/>
          </a:bodyPr>
          <a:lstStyle/>
          <a:p>
            <a:pPr defTabSz="758952">
              <a:spcAft>
                <a:spcPts val="600"/>
              </a:spcAft>
            </a:pPr>
            <a:r>
              <a:rPr lang="en-US" sz="3600" kern="1200">
                <a:solidFill>
                  <a:schemeClr val="tx1"/>
                </a:solidFill>
              </a:rPr>
              <a:t>Civil libertarians</a:t>
            </a:r>
            <a:endParaRPr lang="en-NZ" sz="3600" dirty="0"/>
          </a:p>
        </p:txBody>
      </p:sp>
      <p:sp>
        <p:nvSpPr>
          <p:cNvPr id="11" name="TextBox 10"/>
          <p:cNvSpPr txBox="1"/>
          <p:nvPr/>
        </p:nvSpPr>
        <p:spPr>
          <a:xfrm rot="20301524">
            <a:off x="9530437" y="4428207"/>
            <a:ext cx="2419660" cy="646331"/>
          </a:xfrm>
          <a:prstGeom prst="rect">
            <a:avLst/>
          </a:prstGeom>
          <a:noFill/>
        </p:spPr>
        <p:txBody>
          <a:bodyPr wrap="square" rtlCol="0">
            <a:spAutoFit/>
          </a:bodyPr>
          <a:lstStyle/>
          <a:p>
            <a:pPr defTabSz="758952">
              <a:spcAft>
                <a:spcPts val="600"/>
              </a:spcAft>
            </a:pPr>
            <a:r>
              <a:rPr lang="en-US" sz="3600" kern="1200">
                <a:solidFill>
                  <a:schemeClr val="tx1"/>
                </a:solidFill>
              </a:rPr>
              <a:t>Anarchists</a:t>
            </a:r>
            <a:endParaRPr lang="en-NZ" sz="3600" dirty="0"/>
          </a:p>
        </p:txBody>
      </p:sp>
      <p:sp>
        <p:nvSpPr>
          <p:cNvPr id="12" name="TextBox 11"/>
          <p:cNvSpPr txBox="1"/>
          <p:nvPr/>
        </p:nvSpPr>
        <p:spPr>
          <a:xfrm rot="1026026">
            <a:off x="4291892" y="4697859"/>
            <a:ext cx="1885068" cy="646331"/>
          </a:xfrm>
          <a:prstGeom prst="rect">
            <a:avLst/>
          </a:prstGeom>
          <a:noFill/>
        </p:spPr>
        <p:txBody>
          <a:bodyPr wrap="none" rtlCol="0">
            <a:spAutoFit/>
          </a:bodyPr>
          <a:lstStyle/>
          <a:p>
            <a:pPr defTabSz="758952">
              <a:spcAft>
                <a:spcPts val="600"/>
              </a:spcAft>
            </a:pPr>
            <a:r>
              <a:rPr lang="en-US" sz="3600" kern="1200">
                <a:solidFill>
                  <a:schemeClr val="tx1"/>
                </a:solidFill>
              </a:rPr>
              <a:t>Socialists</a:t>
            </a:r>
            <a:endParaRPr lang="en-US" sz="3600" dirty="0"/>
          </a:p>
        </p:txBody>
      </p:sp>
      <p:sp>
        <p:nvSpPr>
          <p:cNvPr id="13" name="TextBox 12"/>
          <p:cNvSpPr txBox="1"/>
          <p:nvPr/>
        </p:nvSpPr>
        <p:spPr>
          <a:xfrm>
            <a:off x="8490868" y="1138568"/>
            <a:ext cx="3062957" cy="646331"/>
          </a:xfrm>
          <a:prstGeom prst="rect">
            <a:avLst/>
          </a:prstGeom>
          <a:noFill/>
        </p:spPr>
        <p:txBody>
          <a:bodyPr wrap="square" rtlCol="0">
            <a:spAutoFit/>
          </a:bodyPr>
          <a:lstStyle/>
          <a:p>
            <a:pPr defTabSz="758952">
              <a:spcAft>
                <a:spcPts val="600"/>
              </a:spcAft>
            </a:pPr>
            <a:r>
              <a:rPr lang="en-US" sz="3600" kern="1200">
                <a:solidFill>
                  <a:schemeClr val="tx1"/>
                </a:solidFill>
              </a:rPr>
              <a:t>Communists</a:t>
            </a:r>
            <a:endParaRPr lang="en-NZ" sz="3600" dirty="0"/>
          </a:p>
        </p:txBody>
      </p:sp>
    </p:spTree>
    <p:extLst>
      <p:ext uri="{BB962C8B-B14F-4D97-AF65-F5344CB8AC3E}">
        <p14:creationId xmlns:p14="http://schemas.microsoft.com/office/powerpoint/2010/main" val="13448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69" y="91205"/>
            <a:ext cx="3296214" cy="1821262"/>
          </a:xfrm>
          <a:solidFill>
            <a:schemeClr val="accent6"/>
          </a:solidFill>
        </p:spPr>
        <p:txBody>
          <a:bodyPr>
            <a:normAutofit/>
          </a:bodyPr>
          <a:lstStyle/>
          <a:p>
            <a:r>
              <a:rPr lang="en-US" dirty="0">
                <a:solidFill>
                  <a:schemeClr val="bg1"/>
                </a:solidFill>
              </a:rPr>
              <a:t>The </a:t>
            </a:r>
            <a:r>
              <a:rPr lang="en-US" b="1" dirty="0">
                <a:solidFill>
                  <a:schemeClr val="bg1"/>
                </a:solidFill>
              </a:rPr>
              <a:t>Right</a:t>
            </a:r>
            <a:r>
              <a:rPr lang="en-US" dirty="0">
                <a:solidFill>
                  <a:schemeClr val="bg1"/>
                </a:solidFill>
              </a:rPr>
              <a:t> could include . . .</a:t>
            </a:r>
            <a:endParaRPr lang="en-NZ" dirty="0">
              <a:solidFill>
                <a:schemeClr val="bg1"/>
              </a:solidFill>
            </a:endParaRPr>
          </a:p>
        </p:txBody>
      </p:sp>
      <p:sp>
        <p:nvSpPr>
          <p:cNvPr id="3" name="TextBox 2"/>
          <p:cNvSpPr txBox="1"/>
          <p:nvPr/>
        </p:nvSpPr>
        <p:spPr>
          <a:xfrm rot="21244557">
            <a:off x="1218219" y="2224052"/>
            <a:ext cx="3246844" cy="646331"/>
          </a:xfrm>
          <a:prstGeom prst="rect">
            <a:avLst/>
          </a:prstGeom>
          <a:noFill/>
        </p:spPr>
        <p:txBody>
          <a:bodyPr wrap="square" rtlCol="0">
            <a:spAutoFit/>
          </a:bodyPr>
          <a:lstStyle/>
          <a:p>
            <a:r>
              <a:rPr lang="en-US" sz="3600"/>
              <a:t>Conservatives</a:t>
            </a:r>
            <a:endParaRPr lang="en-NZ" sz="3600" dirty="0"/>
          </a:p>
        </p:txBody>
      </p:sp>
      <p:sp>
        <p:nvSpPr>
          <p:cNvPr id="4" name="TextBox 3"/>
          <p:cNvSpPr txBox="1"/>
          <p:nvPr/>
        </p:nvSpPr>
        <p:spPr>
          <a:xfrm rot="574787">
            <a:off x="8040216" y="1454007"/>
            <a:ext cx="2376264" cy="646331"/>
          </a:xfrm>
          <a:prstGeom prst="rect">
            <a:avLst/>
          </a:prstGeom>
          <a:noFill/>
        </p:spPr>
        <p:txBody>
          <a:bodyPr wrap="square" rtlCol="0">
            <a:spAutoFit/>
          </a:bodyPr>
          <a:lstStyle/>
          <a:p>
            <a:r>
              <a:rPr lang="en-US" sz="3600" dirty="0"/>
              <a:t>Neoliberals</a:t>
            </a:r>
          </a:p>
        </p:txBody>
      </p:sp>
      <p:sp>
        <p:nvSpPr>
          <p:cNvPr id="5" name="TextBox 4"/>
          <p:cNvSpPr txBox="1"/>
          <p:nvPr/>
        </p:nvSpPr>
        <p:spPr>
          <a:xfrm>
            <a:off x="1944044" y="4725145"/>
            <a:ext cx="2545703" cy="646331"/>
          </a:xfrm>
          <a:prstGeom prst="rect">
            <a:avLst/>
          </a:prstGeom>
          <a:noFill/>
        </p:spPr>
        <p:txBody>
          <a:bodyPr wrap="square" rtlCol="0">
            <a:spAutoFit/>
          </a:bodyPr>
          <a:lstStyle/>
          <a:p>
            <a:r>
              <a:rPr lang="en-US" sz="3600"/>
              <a:t>Capitalists</a:t>
            </a:r>
            <a:endParaRPr lang="en-US" sz="3600" dirty="0"/>
          </a:p>
        </p:txBody>
      </p:sp>
      <p:sp>
        <p:nvSpPr>
          <p:cNvPr id="6" name="TextBox 5"/>
          <p:cNvSpPr txBox="1"/>
          <p:nvPr/>
        </p:nvSpPr>
        <p:spPr>
          <a:xfrm rot="20820308">
            <a:off x="6770865" y="5554055"/>
            <a:ext cx="4568104" cy="646331"/>
          </a:xfrm>
          <a:prstGeom prst="rect">
            <a:avLst/>
          </a:prstGeom>
          <a:noFill/>
        </p:spPr>
        <p:txBody>
          <a:bodyPr wrap="square" rtlCol="0">
            <a:spAutoFit/>
          </a:bodyPr>
          <a:lstStyle/>
          <a:p>
            <a:r>
              <a:rPr lang="en-US" sz="3600"/>
              <a:t>Economic libertarians</a:t>
            </a:r>
            <a:endParaRPr lang="en-US" sz="3600" dirty="0"/>
          </a:p>
        </p:txBody>
      </p:sp>
      <p:sp>
        <p:nvSpPr>
          <p:cNvPr id="7" name="TextBox 6"/>
          <p:cNvSpPr txBox="1"/>
          <p:nvPr/>
        </p:nvSpPr>
        <p:spPr>
          <a:xfrm>
            <a:off x="4372927" y="561471"/>
            <a:ext cx="4855421" cy="646331"/>
          </a:xfrm>
          <a:prstGeom prst="rect">
            <a:avLst/>
          </a:prstGeom>
          <a:noFill/>
        </p:spPr>
        <p:txBody>
          <a:bodyPr wrap="square" rtlCol="0">
            <a:spAutoFit/>
          </a:bodyPr>
          <a:lstStyle/>
          <a:p>
            <a:r>
              <a:rPr lang="en-US" sz="3600"/>
              <a:t>Social authoritarians</a:t>
            </a:r>
            <a:endParaRPr lang="en-US" sz="3600" dirty="0"/>
          </a:p>
        </p:txBody>
      </p:sp>
      <p:sp>
        <p:nvSpPr>
          <p:cNvPr id="8" name="TextBox 7"/>
          <p:cNvSpPr txBox="1"/>
          <p:nvPr/>
        </p:nvSpPr>
        <p:spPr>
          <a:xfrm>
            <a:off x="7896199" y="3717033"/>
            <a:ext cx="3027439" cy="646331"/>
          </a:xfrm>
          <a:prstGeom prst="rect">
            <a:avLst/>
          </a:prstGeom>
          <a:noFill/>
        </p:spPr>
        <p:txBody>
          <a:bodyPr wrap="square" rtlCol="0">
            <a:spAutoFit/>
          </a:bodyPr>
          <a:lstStyle/>
          <a:p>
            <a:r>
              <a:rPr lang="en-US" sz="3600"/>
              <a:t>Monarchists</a:t>
            </a:r>
            <a:endParaRPr lang="en-US" sz="3600" dirty="0"/>
          </a:p>
        </p:txBody>
      </p:sp>
      <p:sp>
        <p:nvSpPr>
          <p:cNvPr id="9" name="TextBox 8"/>
          <p:cNvSpPr txBox="1"/>
          <p:nvPr/>
        </p:nvSpPr>
        <p:spPr>
          <a:xfrm>
            <a:off x="6096001" y="2924945"/>
            <a:ext cx="2022348" cy="646331"/>
          </a:xfrm>
          <a:prstGeom prst="rect">
            <a:avLst/>
          </a:prstGeom>
          <a:noFill/>
        </p:spPr>
        <p:txBody>
          <a:bodyPr wrap="none" rtlCol="0">
            <a:spAutoFit/>
          </a:bodyPr>
          <a:lstStyle/>
          <a:p>
            <a:r>
              <a:rPr lang="en-US" sz="3600"/>
              <a:t>Theocrats</a:t>
            </a:r>
            <a:endParaRPr lang="en-US" sz="3600" dirty="0"/>
          </a:p>
        </p:txBody>
      </p:sp>
      <p:sp>
        <p:nvSpPr>
          <p:cNvPr id="10" name="TextBox 9"/>
          <p:cNvSpPr txBox="1"/>
          <p:nvPr/>
        </p:nvSpPr>
        <p:spPr>
          <a:xfrm>
            <a:off x="2855641" y="3933057"/>
            <a:ext cx="2388924" cy="646331"/>
          </a:xfrm>
          <a:prstGeom prst="rect">
            <a:avLst/>
          </a:prstGeom>
          <a:noFill/>
        </p:spPr>
        <p:txBody>
          <a:bodyPr wrap="none" rtlCol="0">
            <a:spAutoFit/>
          </a:bodyPr>
          <a:lstStyle/>
          <a:p>
            <a:r>
              <a:rPr lang="en-US" sz="3600"/>
              <a:t>Nationalists</a:t>
            </a:r>
            <a:endParaRPr lang="en-US" sz="3600" dirty="0"/>
          </a:p>
        </p:txBody>
      </p:sp>
      <p:sp>
        <p:nvSpPr>
          <p:cNvPr id="11" name="TextBox 10"/>
          <p:cNvSpPr txBox="1"/>
          <p:nvPr/>
        </p:nvSpPr>
        <p:spPr>
          <a:xfrm rot="189497">
            <a:off x="6349231" y="4526294"/>
            <a:ext cx="2085827" cy="646331"/>
          </a:xfrm>
          <a:prstGeom prst="rect">
            <a:avLst/>
          </a:prstGeom>
          <a:noFill/>
        </p:spPr>
        <p:txBody>
          <a:bodyPr wrap="none" rtlCol="0">
            <a:spAutoFit/>
          </a:bodyPr>
          <a:lstStyle/>
          <a:p>
            <a:r>
              <a:rPr lang="en-US" sz="3600"/>
              <a:t>Neo-Nazis</a:t>
            </a:r>
            <a:endParaRPr lang="en-US" sz="3600" dirty="0"/>
          </a:p>
        </p:txBody>
      </p:sp>
      <p:sp>
        <p:nvSpPr>
          <p:cNvPr id="12" name="TextBox 11"/>
          <p:cNvSpPr txBox="1"/>
          <p:nvPr/>
        </p:nvSpPr>
        <p:spPr>
          <a:xfrm rot="486966">
            <a:off x="3160980" y="5774487"/>
            <a:ext cx="1598579" cy="646331"/>
          </a:xfrm>
          <a:prstGeom prst="rect">
            <a:avLst/>
          </a:prstGeom>
          <a:noFill/>
        </p:spPr>
        <p:txBody>
          <a:bodyPr wrap="none" rtlCol="0">
            <a:spAutoFit/>
          </a:bodyPr>
          <a:lstStyle/>
          <a:p>
            <a:r>
              <a:rPr lang="en-US" sz="3600"/>
              <a:t>Fascists</a:t>
            </a:r>
            <a:endParaRPr lang="en-NZ" sz="3600" dirty="0"/>
          </a:p>
        </p:txBody>
      </p:sp>
    </p:spTree>
    <p:extLst>
      <p:ext uri="{BB962C8B-B14F-4D97-AF65-F5344CB8AC3E}">
        <p14:creationId xmlns:p14="http://schemas.microsoft.com/office/powerpoint/2010/main" val="57216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55160-1EB6-1461-F332-DB86D443D05D}"/>
              </a:ext>
            </a:extLst>
          </p:cNvPr>
          <p:cNvSpPr>
            <a:spLocks noGrp="1"/>
          </p:cNvSpPr>
          <p:nvPr>
            <p:ph type="title"/>
          </p:nvPr>
        </p:nvSpPr>
        <p:spPr>
          <a:xfrm>
            <a:off x="1136397" y="502022"/>
            <a:ext cx="9688296" cy="835166"/>
          </a:xfrm>
        </p:spPr>
        <p:txBody>
          <a:bodyPr anchor="b">
            <a:normAutofit/>
          </a:bodyPr>
          <a:lstStyle/>
          <a:p>
            <a:r>
              <a:rPr lang="en-US" sz="4000" b="1"/>
              <a:t>Right wing</a:t>
            </a:r>
            <a:r>
              <a:rPr lang="en-US" sz="4000"/>
              <a:t> is associated with</a:t>
            </a:r>
            <a:endParaRPr lang="en-NZ" sz="4000"/>
          </a:p>
        </p:txBody>
      </p:sp>
      <p:sp>
        <p:nvSpPr>
          <p:cNvPr id="3" name="Content Placeholder 2">
            <a:extLst>
              <a:ext uri="{FF2B5EF4-FFF2-40B4-BE49-F238E27FC236}">
                <a16:creationId xmlns:a16="http://schemas.microsoft.com/office/drawing/2014/main" id="{5F06BD98-8632-3087-7C22-71CE81A450C4}"/>
              </a:ext>
            </a:extLst>
          </p:cNvPr>
          <p:cNvSpPr>
            <a:spLocks noGrp="1"/>
          </p:cNvSpPr>
          <p:nvPr>
            <p:ph idx="1"/>
          </p:nvPr>
        </p:nvSpPr>
        <p:spPr>
          <a:xfrm>
            <a:off x="1136397" y="1641986"/>
            <a:ext cx="9688296" cy="4621161"/>
          </a:xfrm>
        </p:spPr>
        <p:txBody>
          <a:bodyPr anchor="t">
            <a:normAutofit/>
          </a:bodyPr>
          <a:lstStyle/>
          <a:p>
            <a:pPr marL="342900" indent="-342900">
              <a:buClr>
                <a:schemeClr val="tx1"/>
              </a:buClr>
              <a:buFont typeface="Wingdings" panose="05000000000000000000" pitchFamily="2" charset="2"/>
              <a:buChar char="§"/>
            </a:pPr>
            <a:r>
              <a:rPr lang="en-US" sz="2800" dirty="0"/>
              <a:t>Individual responsibility</a:t>
            </a:r>
          </a:p>
          <a:p>
            <a:pPr marL="342900" indent="-342900">
              <a:buClr>
                <a:schemeClr val="tx1"/>
              </a:buClr>
              <a:buFont typeface="Wingdings" panose="05000000000000000000" pitchFamily="2" charset="2"/>
              <a:buChar char="§"/>
            </a:pPr>
            <a:r>
              <a:rPr lang="en-US" sz="2800" dirty="0"/>
              <a:t>Private property</a:t>
            </a:r>
          </a:p>
          <a:p>
            <a:pPr marL="342900" indent="-342900">
              <a:buClr>
                <a:schemeClr val="tx1"/>
              </a:buClr>
              <a:buFont typeface="Wingdings" panose="05000000000000000000" pitchFamily="2" charset="2"/>
              <a:buChar char="§"/>
            </a:pPr>
            <a:r>
              <a:rPr lang="en-NZ" sz="2800" dirty="0"/>
              <a:t>Free market economics</a:t>
            </a:r>
            <a:endParaRPr lang="en-US" sz="2800" dirty="0"/>
          </a:p>
          <a:p>
            <a:pPr marL="342900" indent="-342900">
              <a:buClr>
                <a:schemeClr val="tx1"/>
              </a:buClr>
              <a:buFont typeface="Wingdings" panose="05000000000000000000" pitchFamily="2" charset="2"/>
              <a:buChar char="§"/>
            </a:pPr>
            <a:r>
              <a:rPr lang="en-US" sz="2800" dirty="0"/>
              <a:t>Economic growth and development, freedom for business to grow and prosper, employers’ rights </a:t>
            </a:r>
          </a:p>
          <a:p>
            <a:pPr marL="342900" indent="-342900">
              <a:buClr>
                <a:schemeClr val="tx1"/>
              </a:buClr>
              <a:buFont typeface="Wingdings" panose="05000000000000000000" pitchFamily="2" charset="2"/>
              <a:buChar char="§"/>
            </a:pPr>
            <a:r>
              <a:rPr lang="en-US" sz="2800" dirty="0"/>
              <a:t>Competition, ruthless efficiency </a:t>
            </a:r>
          </a:p>
          <a:p>
            <a:pPr marL="342900" indent="-342900">
              <a:buClr>
                <a:schemeClr val="tx1"/>
              </a:buClr>
              <a:buFont typeface="Wingdings" panose="05000000000000000000" pitchFamily="2" charset="2"/>
              <a:buChar char="§"/>
            </a:pPr>
            <a:r>
              <a:rPr lang="en-US" sz="2800" dirty="0"/>
              <a:t>Limited government, deregulation</a:t>
            </a:r>
          </a:p>
          <a:p>
            <a:pPr marL="342900" indent="-342900">
              <a:buClr>
                <a:schemeClr val="tx1"/>
              </a:buClr>
              <a:buFont typeface="Wingdings" panose="05000000000000000000" pitchFamily="2" charset="2"/>
              <a:buChar char="§"/>
            </a:pPr>
            <a:r>
              <a:rPr lang="en-US" sz="2800" dirty="0"/>
              <a:t>Minimal taxation, flatter tax rates</a:t>
            </a:r>
          </a:p>
          <a:p>
            <a:pPr marL="342900" indent="-342900">
              <a:buClr>
                <a:schemeClr val="tx1"/>
              </a:buClr>
              <a:buFont typeface="Wingdings" panose="05000000000000000000" pitchFamily="2" charset="2"/>
              <a:buChar char="§"/>
            </a:pPr>
            <a:r>
              <a:rPr lang="en-US" sz="2800" dirty="0"/>
              <a:t>Global free trade </a:t>
            </a:r>
          </a:p>
          <a:p>
            <a:endParaRPr lang="en-NZ"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61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3CEA0-962D-5DC6-38FB-EAC1A042C50F}"/>
              </a:ext>
            </a:extLst>
          </p:cNvPr>
          <p:cNvSpPr>
            <a:spLocks noGrp="1"/>
          </p:cNvSpPr>
          <p:nvPr>
            <p:ph type="title"/>
          </p:nvPr>
        </p:nvSpPr>
        <p:spPr>
          <a:xfrm>
            <a:off x="1136397" y="502021"/>
            <a:ext cx="9688296" cy="1642969"/>
          </a:xfrm>
        </p:spPr>
        <p:txBody>
          <a:bodyPr anchor="b">
            <a:normAutofit/>
          </a:bodyPr>
          <a:lstStyle/>
          <a:p>
            <a:r>
              <a:rPr lang="en-NZ" sz="4000" b="1"/>
              <a:t>Right</a:t>
            </a:r>
            <a:r>
              <a:rPr lang="en-NZ" sz="4000"/>
              <a:t> continued . . .</a:t>
            </a:r>
          </a:p>
        </p:txBody>
      </p:sp>
      <p:sp>
        <p:nvSpPr>
          <p:cNvPr id="3" name="Content Placeholder 2">
            <a:extLst>
              <a:ext uri="{FF2B5EF4-FFF2-40B4-BE49-F238E27FC236}">
                <a16:creationId xmlns:a16="http://schemas.microsoft.com/office/drawing/2014/main" id="{1EC05450-4FD2-F364-A244-B1AC7E470908}"/>
              </a:ext>
            </a:extLst>
          </p:cNvPr>
          <p:cNvSpPr>
            <a:spLocks noGrp="1"/>
          </p:cNvSpPr>
          <p:nvPr>
            <p:ph idx="1"/>
          </p:nvPr>
        </p:nvSpPr>
        <p:spPr>
          <a:xfrm>
            <a:off x="1136397" y="2418409"/>
            <a:ext cx="9688296" cy="3454358"/>
          </a:xfrm>
        </p:spPr>
        <p:txBody>
          <a:bodyPr anchor="t">
            <a:normAutofit/>
          </a:bodyPr>
          <a:lstStyle/>
          <a:p>
            <a:pPr marL="457200" indent="-457200">
              <a:buClr>
                <a:schemeClr val="tx1"/>
              </a:buClr>
              <a:buFont typeface="Wingdings" panose="05000000000000000000" pitchFamily="2" charset="2"/>
              <a:buChar char="§"/>
            </a:pPr>
            <a:r>
              <a:rPr lang="en-US" sz="2800" i="1" dirty="0"/>
              <a:t>Trickle down</a:t>
            </a:r>
            <a:r>
              <a:rPr lang="en-US" sz="2800" dirty="0"/>
              <a:t> </a:t>
            </a:r>
          </a:p>
          <a:p>
            <a:pPr marL="457200" indent="-457200">
              <a:buClr>
                <a:schemeClr val="tx1"/>
              </a:buClr>
              <a:buFont typeface="Wingdings" panose="05000000000000000000" pitchFamily="2" charset="2"/>
              <a:buChar char="§"/>
            </a:pPr>
            <a:r>
              <a:rPr lang="en-US" sz="2800" dirty="0"/>
              <a:t>Welfare a minimal </a:t>
            </a:r>
            <a:r>
              <a:rPr lang="en-US" sz="2800" i="1" dirty="0"/>
              <a:t>safety net </a:t>
            </a:r>
            <a:r>
              <a:rPr lang="en-US" sz="2800" dirty="0"/>
              <a:t>only</a:t>
            </a:r>
          </a:p>
          <a:p>
            <a:pPr marL="457200" indent="-457200">
              <a:buClr>
                <a:schemeClr val="tx1"/>
              </a:buClr>
              <a:buFont typeface="Wingdings" panose="05000000000000000000" pitchFamily="2" charset="2"/>
              <a:buChar char="§"/>
            </a:pPr>
            <a:r>
              <a:rPr lang="en-US" sz="2800" i="1" dirty="0"/>
              <a:t>Family values</a:t>
            </a:r>
            <a:r>
              <a:rPr lang="en-US" sz="2800" dirty="0"/>
              <a:t> </a:t>
            </a:r>
          </a:p>
          <a:p>
            <a:pPr marL="457200" indent="-457200">
              <a:buClr>
                <a:schemeClr val="tx1"/>
              </a:buClr>
              <a:buFont typeface="Wingdings" panose="05000000000000000000" pitchFamily="2" charset="2"/>
              <a:buChar char="§"/>
            </a:pPr>
            <a:r>
              <a:rPr lang="en-US" sz="2800" i="1" dirty="0"/>
              <a:t>One law for all</a:t>
            </a:r>
            <a:endParaRPr lang="en-US" sz="2800" dirty="0"/>
          </a:p>
          <a:p>
            <a:pPr marL="457200" indent="-457200">
              <a:buClr>
                <a:schemeClr val="tx1"/>
              </a:buClr>
              <a:buFont typeface="Wingdings" panose="05000000000000000000" pitchFamily="2" charset="2"/>
              <a:buChar char="§"/>
            </a:pPr>
            <a:r>
              <a:rPr lang="en-US" sz="2800" dirty="0"/>
              <a:t>Punitive emphasis in criminal justice (although may </a:t>
            </a:r>
            <a:r>
              <a:rPr lang="en-NZ" sz="2800" dirty="0"/>
              <a:t>favour</a:t>
            </a:r>
            <a:r>
              <a:rPr lang="en-US" sz="2800" dirty="0"/>
              <a:t> </a:t>
            </a:r>
            <a:r>
              <a:rPr lang="en-US" sz="2800" dirty="0" err="1"/>
              <a:t>privatised</a:t>
            </a:r>
            <a:r>
              <a:rPr lang="en-US" sz="2800" dirty="0"/>
              <a:t> prisons)</a:t>
            </a:r>
          </a:p>
          <a:p>
            <a:pPr marL="457200" indent="-457200">
              <a:buClr>
                <a:schemeClr val="tx1"/>
              </a:buClr>
              <a:buFont typeface="Wingdings" panose="05000000000000000000" pitchFamily="2" charset="2"/>
              <a:buChar char="§"/>
            </a:pPr>
            <a:r>
              <a:rPr lang="en-US" sz="2800" dirty="0"/>
              <a:t>Strong military </a:t>
            </a:r>
            <a:r>
              <a:rPr lang="en-US" sz="2800" dirty="0" err="1"/>
              <a:t>defence</a:t>
            </a:r>
            <a:endParaRPr lang="en-NZ" sz="2800" dirty="0"/>
          </a:p>
          <a:p>
            <a:endParaRPr lang="en-NZ"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triangle with text&#10;&#10;Description automatically generated">
            <a:extLst>
              <a:ext uri="{FF2B5EF4-FFF2-40B4-BE49-F238E27FC236}">
                <a16:creationId xmlns:a16="http://schemas.microsoft.com/office/drawing/2014/main" id="{15678630-04EC-A706-16FF-A1B545F26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535" y="125296"/>
            <a:ext cx="4959555" cy="3303704"/>
          </a:xfrm>
          <a:prstGeom prst="rect">
            <a:avLst/>
          </a:prstGeom>
        </p:spPr>
      </p:pic>
      <p:pic>
        <p:nvPicPr>
          <p:cNvPr id="7" name="Picture 6" descr="A collage of wine glasses&#10;&#10;Description automatically generated">
            <a:extLst>
              <a:ext uri="{FF2B5EF4-FFF2-40B4-BE49-F238E27FC236}">
                <a16:creationId xmlns:a16="http://schemas.microsoft.com/office/drawing/2014/main" id="{17D87B8E-BBB4-8614-3D42-651E9010C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113" y="-1"/>
            <a:ext cx="5633885" cy="5633885"/>
          </a:xfrm>
          <a:prstGeom prst="rect">
            <a:avLst/>
          </a:prstGeom>
        </p:spPr>
      </p:pic>
    </p:spTree>
    <p:extLst>
      <p:ext uri="{BB962C8B-B14F-4D97-AF65-F5344CB8AC3E}">
        <p14:creationId xmlns:p14="http://schemas.microsoft.com/office/powerpoint/2010/main" val="192930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FA40B-2F5A-0AB9-C436-EB03D88CBA3C}"/>
              </a:ext>
            </a:extLst>
          </p:cNvPr>
          <p:cNvSpPr>
            <a:spLocks noGrp="1"/>
          </p:cNvSpPr>
          <p:nvPr>
            <p:ph type="title"/>
          </p:nvPr>
        </p:nvSpPr>
        <p:spPr>
          <a:xfrm>
            <a:off x="1136397" y="502022"/>
            <a:ext cx="9688296" cy="982650"/>
          </a:xfrm>
        </p:spPr>
        <p:txBody>
          <a:bodyPr anchor="b">
            <a:normAutofit/>
          </a:bodyPr>
          <a:lstStyle/>
          <a:p>
            <a:r>
              <a:rPr lang="en-US" sz="4000" b="1" dirty="0"/>
              <a:t>Left wing </a:t>
            </a:r>
            <a:r>
              <a:rPr lang="en-US" sz="4000" dirty="0"/>
              <a:t>is associated with</a:t>
            </a:r>
            <a:endParaRPr lang="en-NZ" sz="4000" dirty="0"/>
          </a:p>
        </p:txBody>
      </p:sp>
      <p:sp>
        <p:nvSpPr>
          <p:cNvPr id="3" name="Content Placeholder 2">
            <a:extLst>
              <a:ext uri="{FF2B5EF4-FFF2-40B4-BE49-F238E27FC236}">
                <a16:creationId xmlns:a16="http://schemas.microsoft.com/office/drawing/2014/main" id="{D75DD24E-C857-EF82-2E69-3E5568C11A1B}"/>
              </a:ext>
            </a:extLst>
          </p:cNvPr>
          <p:cNvSpPr>
            <a:spLocks noGrp="1"/>
          </p:cNvSpPr>
          <p:nvPr>
            <p:ph idx="1"/>
          </p:nvPr>
        </p:nvSpPr>
        <p:spPr>
          <a:xfrm>
            <a:off x="1136397" y="1897626"/>
            <a:ext cx="9688296" cy="3975141"/>
          </a:xfrm>
        </p:spPr>
        <p:txBody>
          <a:bodyPr anchor="t">
            <a:noAutofit/>
          </a:bodyPr>
          <a:lstStyle/>
          <a:p>
            <a:pPr marL="457200" indent="-457200">
              <a:buClr>
                <a:schemeClr val="tx1"/>
              </a:buClr>
              <a:buFont typeface="Wingdings" panose="05000000000000000000" pitchFamily="2" charset="2"/>
              <a:buChar char="§"/>
            </a:pPr>
            <a:r>
              <a:rPr lang="en-US" sz="2800" dirty="0"/>
              <a:t>Social justice, egalitarianism</a:t>
            </a:r>
          </a:p>
          <a:p>
            <a:pPr marL="457200" indent="-457200">
              <a:buClr>
                <a:schemeClr val="tx1"/>
              </a:buClr>
              <a:buFont typeface="Wingdings" panose="05000000000000000000" pitchFamily="2" charset="2"/>
              <a:buChar char="§"/>
            </a:pPr>
            <a:r>
              <a:rPr lang="en-US" sz="2800" dirty="0"/>
              <a:t>Collective responsibility for a just and caring society</a:t>
            </a:r>
          </a:p>
          <a:p>
            <a:pPr marL="457200" indent="-457200">
              <a:buClr>
                <a:schemeClr val="tx1"/>
              </a:buClr>
              <a:buFont typeface="Wingdings" panose="05000000000000000000" pitchFamily="2" charset="2"/>
              <a:buChar char="§"/>
            </a:pPr>
            <a:r>
              <a:rPr lang="en-US" sz="2800" dirty="0"/>
              <a:t>Social policies that advantage the working class and other disadvantaged groups, may include “positive discrimination”</a:t>
            </a:r>
          </a:p>
          <a:p>
            <a:pPr marL="457200" indent="-457200">
              <a:buClr>
                <a:schemeClr val="tx1"/>
              </a:buClr>
              <a:buFont typeface="Wingdings" panose="05000000000000000000" pitchFamily="2" charset="2"/>
              <a:buChar char="§"/>
            </a:pPr>
            <a:r>
              <a:rPr lang="en-US" sz="2800" dirty="0"/>
              <a:t>Government intervention in the economy where needed for good of community and people’s wellbeing</a:t>
            </a:r>
          </a:p>
          <a:p>
            <a:pPr marL="457200" indent="-457200">
              <a:buClr>
                <a:schemeClr val="tx1"/>
              </a:buClr>
              <a:buFont typeface="Wingdings" panose="05000000000000000000" pitchFamily="2" charset="2"/>
              <a:buChar char="§"/>
            </a:pPr>
            <a:r>
              <a:rPr lang="en-US" sz="2800" dirty="0"/>
              <a:t>Environmental protection</a:t>
            </a:r>
          </a:p>
          <a:p>
            <a:pPr marL="457200" indent="-457200">
              <a:buClr>
                <a:schemeClr val="tx1"/>
              </a:buClr>
              <a:buFont typeface="Wingdings" panose="05000000000000000000" pitchFamily="2" charset="2"/>
              <a:buChar char="§"/>
            </a:pPr>
            <a:r>
              <a:rPr lang="en-US" sz="2800" dirty="0"/>
              <a:t>Regulation where needed</a:t>
            </a:r>
            <a:endParaRPr lang="en-NZ" sz="28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242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D9408E-9D27-3783-E74E-0FBD68E8C053}"/>
              </a:ext>
            </a:extLst>
          </p:cNvPr>
          <p:cNvSpPr>
            <a:spLocks noGrp="1"/>
          </p:cNvSpPr>
          <p:nvPr>
            <p:ph type="title"/>
          </p:nvPr>
        </p:nvSpPr>
        <p:spPr>
          <a:xfrm>
            <a:off x="1136397" y="502022"/>
            <a:ext cx="9688296" cy="1061308"/>
          </a:xfrm>
        </p:spPr>
        <p:txBody>
          <a:bodyPr anchor="b">
            <a:normAutofit/>
          </a:bodyPr>
          <a:lstStyle/>
          <a:p>
            <a:r>
              <a:rPr lang="en-US" sz="4000" b="1" dirty="0"/>
              <a:t>Left</a:t>
            </a:r>
            <a:r>
              <a:rPr lang="en-US" sz="4000" dirty="0"/>
              <a:t> continued . . . .</a:t>
            </a:r>
            <a:endParaRPr lang="en-NZ" sz="4000" dirty="0"/>
          </a:p>
        </p:txBody>
      </p:sp>
      <p:sp>
        <p:nvSpPr>
          <p:cNvPr id="3" name="Content Placeholder 2">
            <a:extLst>
              <a:ext uri="{FF2B5EF4-FFF2-40B4-BE49-F238E27FC236}">
                <a16:creationId xmlns:a16="http://schemas.microsoft.com/office/drawing/2014/main" id="{0CA080EA-CFEC-C670-A74F-EA651A2DC493}"/>
              </a:ext>
            </a:extLst>
          </p:cNvPr>
          <p:cNvSpPr>
            <a:spLocks noGrp="1"/>
          </p:cNvSpPr>
          <p:nvPr>
            <p:ph idx="1"/>
          </p:nvPr>
        </p:nvSpPr>
        <p:spPr>
          <a:xfrm>
            <a:off x="1136397" y="1858297"/>
            <a:ext cx="9688296" cy="4014470"/>
          </a:xfrm>
        </p:spPr>
        <p:txBody>
          <a:bodyPr anchor="t">
            <a:normAutofit/>
          </a:bodyPr>
          <a:lstStyle/>
          <a:p>
            <a:pPr marL="342900" indent="-342900">
              <a:buClr>
                <a:schemeClr val="tx1"/>
              </a:buClr>
              <a:buFont typeface="Wingdings" panose="05000000000000000000" pitchFamily="2" charset="2"/>
              <a:buChar char="§"/>
            </a:pPr>
            <a:r>
              <a:rPr lang="en-US" sz="2800" dirty="0"/>
              <a:t>Industrial relations policies supporting workers’ rights</a:t>
            </a:r>
            <a:endParaRPr lang="en-NZ" sz="2800" dirty="0"/>
          </a:p>
          <a:p>
            <a:pPr marL="342900" indent="-342900">
              <a:buClr>
                <a:schemeClr val="tx1"/>
              </a:buClr>
              <a:buFont typeface="Wingdings" panose="05000000000000000000" pitchFamily="2" charset="2"/>
              <a:buChar char="§"/>
            </a:pPr>
            <a:r>
              <a:rPr lang="en-US" sz="2800" dirty="0"/>
              <a:t>Government provision of health, education and social services</a:t>
            </a:r>
          </a:p>
          <a:p>
            <a:pPr marL="342900" indent="-342900">
              <a:buClr>
                <a:schemeClr val="tx1"/>
              </a:buClr>
              <a:buFont typeface="Wingdings" panose="05000000000000000000" pitchFamily="2" charset="2"/>
              <a:buChar char="§"/>
            </a:pPr>
            <a:r>
              <a:rPr lang="en-US" sz="2800" dirty="0"/>
              <a:t>Progressive taxation to fund government services and redistribution </a:t>
            </a:r>
          </a:p>
          <a:p>
            <a:pPr marL="342900" indent="-342900">
              <a:buClr>
                <a:schemeClr val="tx1"/>
              </a:buClr>
              <a:buFont typeface="Wingdings" panose="05000000000000000000" pitchFamily="2" charset="2"/>
              <a:buChar char="§"/>
            </a:pPr>
            <a:r>
              <a:rPr lang="en-US" sz="2800" dirty="0"/>
              <a:t>Welfare as a citizen’s right to support according to need</a:t>
            </a:r>
          </a:p>
          <a:p>
            <a:pPr marL="342900" indent="-342900">
              <a:buClr>
                <a:schemeClr val="tx1"/>
              </a:buClr>
              <a:buFont typeface="Wingdings" panose="05000000000000000000" pitchFamily="2" charset="2"/>
              <a:buChar char="§"/>
            </a:pPr>
            <a:r>
              <a:rPr lang="en-US" sz="2800" dirty="0"/>
              <a:t>Rehabilitation emphasis in criminal justice</a:t>
            </a:r>
          </a:p>
          <a:p>
            <a:pPr marL="342900" indent="-342900">
              <a:buClr>
                <a:schemeClr val="tx1"/>
              </a:buClr>
              <a:buFont typeface="Wingdings" panose="05000000000000000000" pitchFamily="2" charset="2"/>
              <a:buChar char="§"/>
            </a:pPr>
            <a:r>
              <a:rPr lang="en-US" sz="2800" dirty="0"/>
              <a:t>Peace and disarmament</a:t>
            </a:r>
            <a:endParaRPr lang="en-NZ" sz="2800" dirty="0"/>
          </a:p>
          <a:p>
            <a:endParaRPr lang="en-NZ"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4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710613"/>
            <a:ext cx="3235581" cy="1104286"/>
          </a:xfrm>
        </p:spPr>
        <p:txBody>
          <a:bodyPr vert="horz" lIns="91440" tIns="45720" rIns="91440" bIns="45720" rtlCol="0" anchor="ctr">
            <a:normAutofit/>
          </a:bodyPr>
          <a:lstStyle/>
          <a:p>
            <a:pPr defTabSz="914400"/>
            <a:r>
              <a:rPr lang="en-US" sz="3600" b="1" dirty="0"/>
              <a:t>But it’s complicated .  .  . </a:t>
            </a:r>
          </a:p>
        </p:txBody>
      </p:sp>
      <p:pic>
        <p:nvPicPr>
          <p:cNvPr id="5" name="Content Placeholder 4"/>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t="11246" b="29369"/>
          <a:stretch/>
        </p:blipFill>
        <p:spPr>
          <a:xfrm>
            <a:off x="0" y="-875061"/>
            <a:ext cx="12191980" cy="347077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sz="quarter" idx="13"/>
          </p:nvPr>
        </p:nvSpPr>
        <p:spPr>
          <a:xfrm>
            <a:off x="3175820" y="2458065"/>
            <a:ext cx="8868696" cy="4483509"/>
          </a:xfrm>
        </p:spPr>
        <p:txBody>
          <a:bodyPr vert="horz" lIns="91440" tIns="45720" rIns="91440" bIns="45720" rtlCol="0" anchor="ctr">
            <a:normAutofit/>
          </a:bodyPr>
          <a:lstStyle/>
          <a:p>
            <a:pPr marL="285750" indent="-228600" defTabSz="914400">
              <a:buClr>
                <a:schemeClr val="tx1"/>
              </a:buClr>
            </a:pPr>
            <a:r>
              <a:rPr lang="en-US" sz="2400" dirty="0"/>
              <a:t>Categories not clearly mutually exclusive, some overlap, </a:t>
            </a:r>
            <a:r>
              <a:rPr lang="en-US" sz="2400" dirty="0" err="1"/>
              <a:t>eg</a:t>
            </a:r>
            <a:r>
              <a:rPr lang="en-US" sz="2400" dirty="0"/>
              <a:t> </a:t>
            </a:r>
            <a:r>
              <a:rPr lang="en-US" sz="2400" i="1" dirty="0"/>
              <a:t>Third Way</a:t>
            </a:r>
            <a:endParaRPr lang="en-US" sz="2400" dirty="0"/>
          </a:p>
          <a:p>
            <a:pPr marL="285750" indent="-228600" defTabSz="914400">
              <a:buClr>
                <a:schemeClr val="tx1"/>
              </a:buClr>
            </a:pPr>
            <a:r>
              <a:rPr lang="en-US" sz="2400" dirty="0"/>
              <a:t>Some authors have suggested a continuum, however no agreed precise measure or scale of left or right-ness </a:t>
            </a:r>
          </a:p>
          <a:p>
            <a:pPr marL="285750" indent="-228600" defTabSz="914400">
              <a:buClr>
                <a:schemeClr val="tx1"/>
              </a:buClr>
            </a:pPr>
            <a:r>
              <a:rPr lang="en-US" sz="2400" dirty="0"/>
              <a:t>Positions / parties that don’t easily fit:</a:t>
            </a:r>
          </a:p>
          <a:p>
            <a:pPr lvl="3" indent="-228600" defTabSz="914400">
              <a:buClr>
                <a:schemeClr val="tx1"/>
              </a:buClr>
            </a:pPr>
            <a:r>
              <a:rPr lang="en-US" sz="2400" dirty="0"/>
              <a:t>Indigenous parties, </a:t>
            </a:r>
            <a:r>
              <a:rPr lang="en-US" sz="2400" dirty="0" err="1"/>
              <a:t>eg</a:t>
            </a:r>
            <a:r>
              <a:rPr lang="en-US" sz="2400" dirty="0"/>
              <a:t> Te </a:t>
            </a:r>
            <a:r>
              <a:rPr lang="en-US" sz="2400" dirty="0" err="1"/>
              <a:t>Pāti</a:t>
            </a:r>
            <a:r>
              <a:rPr lang="en-US" sz="2400" dirty="0"/>
              <a:t> Māori </a:t>
            </a:r>
          </a:p>
          <a:p>
            <a:pPr lvl="3" indent="-228600" defTabSz="914400">
              <a:buClr>
                <a:schemeClr val="tx1"/>
              </a:buClr>
            </a:pPr>
            <a:r>
              <a:rPr lang="en-US" sz="2400" dirty="0"/>
              <a:t>Populist parties, </a:t>
            </a:r>
            <a:r>
              <a:rPr lang="en-US" sz="2400" dirty="0" err="1"/>
              <a:t>eg</a:t>
            </a:r>
            <a:r>
              <a:rPr lang="en-US" sz="2400" dirty="0"/>
              <a:t> New Zealand First</a:t>
            </a:r>
          </a:p>
          <a:p>
            <a:pPr lvl="3" indent="-228600" defTabSz="914400">
              <a:buClr>
                <a:schemeClr val="tx1"/>
              </a:buClr>
            </a:pPr>
            <a:r>
              <a:rPr lang="en-US" sz="2400" dirty="0"/>
              <a:t>Parties / governments in non-Western countries,  </a:t>
            </a:r>
            <a:r>
              <a:rPr lang="en-US" sz="2400" dirty="0" err="1"/>
              <a:t>eg</a:t>
            </a:r>
            <a:r>
              <a:rPr lang="en-US" sz="2400" dirty="0"/>
              <a:t> Egypt’s Muslim Brotherhood</a:t>
            </a:r>
          </a:p>
          <a:p>
            <a:pPr marL="285750" indent="-228600" defTabSz="914400">
              <a:buClr>
                <a:schemeClr val="tx1"/>
              </a:buClr>
            </a:pPr>
            <a:r>
              <a:rPr lang="en-US" sz="2400" dirty="0"/>
              <a:t>Problem of adoption of a package of positions on a range of issues that is not necessarily logical or consistent </a:t>
            </a:r>
          </a:p>
          <a:p>
            <a:pPr marL="285750" indent="-228600" defTabSz="914400">
              <a:buClr>
                <a:schemeClr val="tx1"/>
              </a:buClr>
            </a:pPr>
            <a:endParaRPr lang="en-US" sz="1400" dirty="0"/>
          </a:p>
        </p:txBody>
      </p:sp>
    </p:spTree>
    <p:extLst>
      <p:ext uri="{BB962C8B-B14F-4D97-AF65-F5344CB8AC3E}">
        <p14:creationId xmlns:p14="http://schemas.microsoft.com/office/powerpoint/2010/main" val="61151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6426" y="228600"/>
            <a:ext cx="7680960" cy="2030397"/>
          </a:xfrm>
        </p:spPr>
        <p:txBody>
          <a:bodyPr/>
          <a:lstStyle/>
          <a:p>
            <a:pPr algn="ctr"/>
            <a:r>
              <a:rPr lang="en-US" dirty="0"/>
              <a:t>Labels can simplistically conflate quite different positions . . . </a:t>
            </a:r>
            <a:br>
              <a:rPr lang="en-US" dirty="0"/>
            </a:br>
            <a:r>
              <a:rPr lang="en-US" dirty="0"/>
              <a:t>Left wing? </a:t>
            </a:r>
            <a:endParaRPr lang="en-NZ"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rot="404385">
            <a:off x="6859191" y="3343498"/>
            <a:ext cx="3627865" cy="2996294"/>
          </a:xfrm>
        </p:spPr>
      </p:pic>
      <p:pic>
        <p:nvPicPr>
          <p:cNvPr id="8" name="Content Placeholder 7">
            <a:extLst>
              <a:ext uri="{FF2B5EF4-FFF2-40B4-BE49-F238E27FC236}">
                <a16:creationId xmlns:a16="http://schemas.microsoft.com/office/drawing/2014/main" id="{3E5BFDE7-D03B-46E3-ADB4-D58654D7E11E}"/>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rot="20736568">
            <a:off x="2052683" y="3144257"/>
            <a:ext cx="4399992" cy="2512807"/>
          </a:xfrm>
        </p:spPr>
      </p:pic>
    </p:spTree>
    <p:extLst>
      <p:ext uri="{BB962C8B-B14F-4D97-AF65-F5344CB8AC3E}">
        <p14:creationId xmlns:p14="http://schemas.microsoft.com/office/powerpoint/2010/main" val="157034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rot="824150">
            <a:off x="6419703" y="2835694"/>
            <a:ext cx="3826045" cy="2757640"/>
          </a:xfrm>
        </p:spPr>
      </p:pic>
      <p:sp>
        <p:nvSpPr>
          <p:cNvPr id="2" name="Title 1"/>
          <p:cNvSpPr>
            <a:spLocks noGrp="1"/>
          </p:cNvSpPr>
          <p:nvPr>
            <p:ph type="title"/>
          </p:nvPr>
        </p:nvSpPr>
        <p:spPr>
          <a:xfrm>
            <a:off x="6528048" y="185764"/>
            <a:ext cx="3672408" cy="1328192"/>
          </a:xfrm>
        </p:spPr>
        <p:txBody>
          <a:bodyPr/>
          <a:lstStyle/>
          <a:p>
            <a:r>
              <a:rPr lang="en-US" dirty="0"/>
              <a:t>Right wing?</a:t>
            </a:r>
            <a:endParaRPr lang="en-NZ" dirty="0"/>
          </a:p>
        </p:txBody>
      </p:sp>
      <p:pic>
        <p:nvPicPr>
          <p:cNvPr id="8" name="Content Placeholder 7">
            <a:extLst>
              <a:ext uri="{FF2B5EF4-FFF2-40B4-BE49-F238E27FC236}">
                <a16:creationId xmlns:a16="http://schemas.microsoft.com/office/drawing/2014/main" id="{4516982F-31A1-4352-BED8-B737880EA2EC}"/>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20972517">
            <a:off x="1938344" y="2031991"/>
            <a:ext cx="3886200" cy="2590800"/>
          </a:xfrm>
        </p:spPr>
      </p:pic>
    </p:spTree>
    <p:extLst>
      <p:ext uri="{BB962C8B-B14F-4D97-AF65-F5344CB8AC3E}">
        <p14:creationId xmlns:p14="http://schemas.microsoft.com/office/powerpoint/2010/main" val="163333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75CB60-0ADB-4461-9603-35F613FBE8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360374" y="585216"/>
            <a:ext cx="3993426" cy="3312346"/>
          </a:xfrm>
        </p:spPr>
        <p:txBody>
          <a:bodyPr vert="horz" lIns="91440" tIns="45720" rIns="91440" bIns="45720" rtlCol="0" anchor="b">
            <a:normAutofit/>
          </a:bodyPr>
          <a:lstStyle/>
          <a:p>
            <a:pPr defTabSz="914400"/>
            <a:r>
              <a:rPr lang="en-US" sz="5200" b="1" kern="1200">
                <a:solidFill>
                  <a:schemeClr val="tx1"/>
                </a:solidFill>
                <a:latin typeface="+mj-lt"/>
                <a:ea typeface="+mj-ea"/>
                <a:cs typeface="+mj-cs"/>
              </a:rPr>
              <a:t>One Alternative: the Political Compass</a:t>
            </a:r>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92367" y="56074"/>
            <a:ext cx="6745852" cy="6745852"/>
          </a:xfrm>
          <a:prstGeom prst="rect">
            <a:avLst/>
          </a:prstGeom>
        </p:spPr>
      </p:pic>
    </p:spTree>
    <p:extLst>
      <p:ext uri="{BB962C8B-B14F-4D97-AF65-F5344CB8AC3E}">
        <p14:creationId xmlns:p14="http://schemas.microsoft.com/office/powerpoint/2010/main" val="32531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06600" y="643467"/>
            <a:ext cx="2741246" cy="5163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800" b="1" i="0" u="none" strike="noStrike" kern="1200" cap="all" spc="0" normalizeH="0" baseline="0" noProof="0" dirty="0" err="1">
                <a:ln>
                  <a:noFill/>
                </a:ln>
                <a:solidFill>
                  <a:srgbClr val="E84C22"/>
                </a:solidFill>
                <a:effectLst/>
                <a:uLnTx/>
                <a:uFillTx/>
                <a:latin typeface="Calibri Light" panose="020F0302020204030204"/>
                <a:ea typeface="+mj-ea"/>
                <a:cs typeface="+mj-cs"/>
              </a:rPr>
              <a:t>Waiata</a:t>
            </a:r>
            <a:r>
              <a:rPr kumimoji="0" lang="en-US" sz="3800" b="1" i="0" u="none" strike="noStrike" kern="1200" cap="all" spc="0" normalizeH="0" baseline="0" noProof="0" dirty="0">
                <a:ln>
                  <a:noFill/>
                </a:ln>
                <a:solidFill>
                  <a:srgbClr val="E84C22"/>
                </a:solidFill>
                <a:effectLst/>
                <a:uLnTx/>
                <a:uFillTx/>
                <a:latin typeface="Calibri Light" panose="020F0302020204030204"/>
                <a:ea typeface="+mj-ea"/>
                <a:cs typeface="+mj-cs"/>
              </a:rPr>
              <a:t>  </a:t>
            </a:r>
            <a:r>
              <a:rPr kumimoji="0" lang="en-US" sz="3800" b="1" i="0" u="none" strike="noStrike" kern="1200" cap="all" spc="0" normalizeH="0" baseline="0" noProof="0" dirty="0" err="1">
                <a:ln>
                  <a:noFill/>
                </a:ln>
                <a:solidFill>
                  <a:srgbClr val="E84C22"/>
                </a:solidFill>
                <a:effectLst/>
                <a:uLnTx/>
                <a:uFillTx/>
                <a:latin typeface="Calibri Light" panose="020F0302020204030204"/>
                <a:ea typeface="+mj-ea"/>
                <a:cs typeface="+mj-cs"/>
              </a:rPr>
              <a:t>Purea</a:t>
            </a:r>
            <a:r>
              <a:rPr kumimoji="0" lang="en-US" sz="3800" b="1" i="0" u="none" strike="noStrike" kern="1200" cap="all" spc="0" normalizeH="0" baseline="0" noProof="0" dirty="0">
                <a:ln>
                  <a:noFill/>
                </a:ln>
                <a:solidFill>
                  <a:srgbClr val="E84C22"/>
                </a:solidFill>
                <a:effectLst/>
                <a:uLnTx/>
                <a:uFillTx/>
                <a:latin typeface="Calibri Light" panose="020F0302020204030204"/>
                <a:ea typeface="+mj-ea"/>
                <a:cs typeface="+mj-cs"/>
              </a:rPr>
              <a:t> </a:t>
            </a:r>
            <a:r>
              <a:rPr kumimoji="0" lang="en-US" sz="3800" b="1" i="0" u="none" strike="noStrike" kern="1200" cap="all" spc="0" normalizeH="0" baseline="0" noProof="0" dirty="0" err="1">
                <a:ln>
                  <a:noFill/>
                </a:ln>
                <a:solidFill>
                  <a:srgbClr val="E84C22"/>
                </a:solidFill>
                <a:effectLst/>
                <a:uLnTx/>
                <a:uFillTx/>
                <a:latin typeface="Calibri Light" panose="020F0302020204030204"/>
                <a:ea typeface="+mj-ea"/>
                <a:cs typeface="+mj-cs"/>
              </a:rPr>
              <a:t>nei</a:t>
            </a:r>
            <a:endParaRPr kumimoji="0" lang="en-US" sz="3800" b="1" i="0" u="none" strike="noStrike" kern="1200" cap="all" spc="0" normalizeH="0" baseline="0" noProof="0" dirty="0">
              <a:ln>
                <a:noFill/>
              </a:ln>
              <a:solidFill>
                <a:srgbClr val="E84C22"/>
              </a:solidFill>
              <a:effectLst/>
              <a:uLnTx/>
              <a:uFillTx/>
              <a:latin typeface="Calibri Light" panose="020F0302020204030204"/>
              <a:ea typeface="+mj-ea"/>
              <a:cs typeface="+mj-cs"/>
            </a:endParaRPr>
          </a:p>
        </p:txBody>
      </p:sp>
      <p:sp>
        <p:nvSpPr>
          <p:cNvPr id="5" name="Subtitle 2"/>
          <p:cNvSpPr>
            <a:spLocks noGrp="1"/>
          </p:cNvSpPr>
          <p:nvPr>
            <p:ph sz="quarter" idx="13"/>
          </p:nvPr>
        </p:nvSpPr>
        <p:spPr>
          <a:xfrm>
            <a:off x="4511825" y="643469"/>
            <a:ext cx="5673570" cy="5163363"/>
          </a:xfrm>
        </p:spPr>
        <p:txBody>
          <a:bodyPr vert="horz" lIns="91440" tIns="45720" rIns="91440" bIns="45720" rtlCol="0" anchor="ctr">
            <a:normAutofit/>
          </a:bodyPr>
          <a:lstStyle/>
          <a:p>
            <a:pPr marL="557213" indent="-228600" defTabSz="914400">
              <a:spcBef>
                <a:spcPts val="0"/>
              </a:spcBef>
              <a:spcAft>
                <a:spcPts val="600"/>
              </a:spcAft>
            </a:pPr>
            <a:r>
              <a:rPr lang="en-US" sz="2400" dirty="0" err="1">
                <a:latin typeface="Arial" panose="020B0604020202020204" pitchFamily="34" charset="0"/>
                <a:cs typeface="Arial" panose="020B0604020202020204" pitchFamily="34" charset="0"/>
              </a:rPr>
              <a:t>Purea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nei</a:t>
            </a:r>
            <a:r>
              <a:rPr lang="en-US" sz="2400" dirty="0">
                <a:latin typeface="Arial" panose="020B0604020202020204" pitchFamily="34" charset="0"/>
                <a:cs typeface="Arial" panose="020B0604020202020204" pitchFamily="34" charset="0"/>
              </a:rPr>
              <a:t>, e te </a:t>
            </a:r>
            <a:r>
              <a:rPr lang="en-US" sz="2400" dirty="0" err="1">
                <a:latin typeface="Arial" panose="020B0604020202020204" pitchFamily="34" charset="0"/>
                <a:cs typeface="Arial" panose="020B0604020202020204" pitchFamily="34" charset="0"/>
              </a:rPr>
              <a:t>hau</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Horoia</a:t>
            </a:r>
            <a:r>
              <a:rPr lang="en-US" sz="2400" dirty="0">
                <a:latin typeface="Arial" panose="020B0604020202020204" pitchFamily="34" charset="0"/>
                <a:cs typeface="Arial" panose="020B0604020202020204" pitchFamily="34" charset="0"/>
              </a:rPr>
              <a:t>, e te </a:t>
            </a:r>
            <a:r>
              <a:rPr lang="en-US" sz="2400" dirty="0" err="1">
                <a:latin typeface="Arial" panose="020B0604020202020204" pitchFamily="34" charset="0"/>
                <a:cs typeface="Arial" panose="020B0604020202020204" pitchFamily="34" charset="0"/>
              </a:rPr>
              <a:t>ua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Whitiwhitia</a:t>
            </a:r>
            <a:r>
              <a:rPr lang="en-US" sz="2400" dirty="0">
                <a:latin typeface="Arial" panose="020B0604020202020204" pitchFamily="34" charset="0"/>
                <a:cs typeface="Arial" panose="020B0604020202020204" pitchFamily="34" charset="0"/>
              </a:rPr>
              <a:t>, e te ra</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Mahea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poraruraru</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Makere ana, </a:t>
            </a:r>
            <a:r>
              <a:rPr lang="en-US" sz="2400" dirty="0" err="1">
                <a:latin typeface="Arial" panose="020B0604020202020204" pitchFamily="34" charset="0"/>
                <a:cs typeface="Arial" panose="020B0604020202020204" pitchFamily="34" charset="0"/>
              </a:rPr>
              <a:t>nga</a:t>
            </a:r>
            <a:r>
              <a:rPr lang="en-US" sz="2400" dirty="0">
                <a:latin typeface="Arial" panose="020B0604020202020204" pitchFamily="34" charset="0"/>
                <a:cs typeface="Arial" panose="020B0604020202020204" pitchFamily="34" charset="0"/>
              </a:rPr>
              <a:t> here</a:t>
            </a:r>
          </a:p>
          <a:p>
            <a:pPr marL="328613" indent="0" defTabSz="914400">
              <a:spcBef>
                <a:spcPts val="0"/>
              </a:spcBef>
              <a:spcAft>
                <a:spcPts val="600"/>
              </a:spcAft>
              <a:buNone/>
            </a:pPr>
            <a:endParaRPr lang="en-US" sz="2400" dirty="0">
              <a:latin typeface="Arial" panose="020B0604020202020204" pitchFamily="34" charset="0"/>
              <a:cs typeface="Arial" panose="020B0604020202020204" pitchFamily="34" charset="0"/>
            </a:endParaRPr>
          </a:p>
          <a:p>
            <a:pPr marL="557213" indent="-228600" defTabSz="914400">
              <a:spcBef>
                <a:spcPts val="0"/>
              </a:spcBef>
              <a:spcAft>
                <a:spcPts val="600"/>
              </a:spcAft>
            </a:pPr>
            <a:r>
              <a:rPr lang="en-US" sz="2400" dirty="0">
                <a:latin typeface="Arial" panose="020B0604020202020204" pitchFamily="34" charset="0"/>
                <a:cs typeface="Arial" panose="020B0604020202020204" pitchFamily="34" charset="0"/>
              </a:rPr>
              <a:t>E </a:t>
            </a:r>
            <a:r>
              <a:rPr lang="en-US" sz="2400" dirty="0" err="1">
                <a:latin typeface="Arial" panose="020B0604020202020204" pitchFamily="34" charset="0"/>
                <a:cs typeface="Arial" panose="020B0604020202020204" pitchFamily="34" charset="0"/>
              </a:rPr>
              <a:t>rere</a:t>
            </a:r>
            <a:r>
              <a:rPr lang="en-US" sz="2400" dirty="0">
                <a:latin typeface="Arial" panose="020B0604020202020204" pitchFamily="34" charset="0"/>
                <a:cs typeface="Arial" panose="020B0604020202020204" pitchFamily="34" charset="0"/>
              </a:rPr>
              <a:t>, wairua, e </a:t>
            </a:r>
            <a:r>
              <a:rPr lang="en-US" sz="2400" dirty="0" err="1">
                <a:latin typeface="Arial" panose="020B0604020202020204" pitchFamily="34" charset="0"/>
                <a:cs typeface="Arial" panose="020B0604020202020204" pitchFamily="34" charset="0"/>
              </a:rPr>
              <a:t>rere</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ki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ao</a:t>
            </a:r>
            <a:r>
              <a:rPr lang="en-US" sz="2400" dirty="0">
                <a:latin typeface="Arial" panose="020B0604020202020204" pitchFamily="34" charset="0"/>
                <a:cs typeface="Arial" panose="020B0604020202020204" pitchFamily="34" charset="0"/>
              </a:rPr>
              <a:t>, o te </a:t>
            </a:r>
            <a:r>
              <a:rPr lang="en-US" sz="2400" dirty="0" err="1">
                <a:latin typeface="Arial" panose="020B0604020202020204" pitchFamily="34" charset="0"/>
                <a:cs typeface="Arial" panose="020B0604020202020204" pitchFamily="34" charset="0"/>
              </a:rPr>
              <a:t>rangi</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Whitiwhitia</a:t>
            </a:r>
            <a:r>
              <a:rPr lang="en-US" sz="2400" dirty="0">
                <a:latin typeface="Arial" panose="020B0604020202020204" pitchFamily="34" charset="0"/>
                <a:cs typeface="Arial" panose="020B0604020202020204" pitchFamily="34" charset="0"/>
              </a:rPr>
              <a:t>, e te ra </a:t>
            </a:r>
            <a:br>
              <a:rPr lang="en-US" sz="2400"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Mahea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poraruraru</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Makere ana </a:t>
            </a:r>
            <a:r>
              <a:rPr lang="en-US" sz="2400" dirty="0" err="1">
                <a:latin typeface="Arial" panose="020B0604020202020204" pitchFamily="34" charset="0"/>
                <a:cs typeface="Arial" panose="020B0604020202020204" pitchFamily="34" charset="0"/>
              </a:rPr>
              <a:t>nga</a:t>
            </a:r>
            <a:r>
              <a:rPr lang="en-US" sz="2400" dirty="0">
                <a:latin typeface="Arial" panose="020B0604020202020204" pitchFamily="34" charset="0"/>
                <a:cs typeface="Arial" panose="020B0604020202020204" pitchFamily="34" charset="0"/>
              </a:rPr>
              <a:t> here (x2)</a:t>
            </a:r>
          </a:p>
        </p:txBody>
      </p:sp>
      <p:pic>
        <p:nvPicPr>
          <p:cNvPr id="6" name="Online Media 5" title="Purea Nei">
            <a:hlinkClick r:id="" action="ppaction://media"/>
            <a:extLst>
              <a:ext uri="{FF2B5EF4-FFF2-40B4-BE49-F238E27FC236}">
                <a16:creationId xmlns:a16="http://schemas.microsoft.com/office/drawing/2014/main" id="{F56A09FE-1473-EC6C-AC22-0969202EE741}"/>
              </a:ext>
            </a:extLst>
          </p:cNvPr>
          <p:cNvPicPr>
            <a:picLocks noRot="1" noChangeAspect="1"/>
          </p:cNvPicPr>
          <p:nvPr>
            <a:videoFile r:link="rId1"/>
          </p:nvPr>
        </p:nvPicPr>
        <p:blipFill>
          <a:blip r:embed="rId4"/>
          <a:stretch>
            <a:fillRect/>
          </a:stretch>
        </p:blipFill>
        <p:spPr>
          <a:xfrm>
            <a:off x="1971825" y="4941168"/>
            <a:ext cx="2540000" cy="1435100"/>
          </a:xfrm>
          <a:prstGeom prst="rect">
            <a:avLst/>
          </a:prstGeom>
        </p:spPr>
      </p:pic>
    </p:spTree>
    <p:extLst>
      <p:ext uri="{BB962C8B-B14F-4D97-AF65-F5344CB8AC3E}">
        <p14:creationId xmlns:p14="http://schemas.microsoft.com/office/powerpoint/2010/main" val="215552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42FD-CC30-E709-655C-47C0366B32A6}"/>
              </a:ext>
            </a:extLst>
          </p:cNvPr>
          <p:cNvSpPr>
            <a:spLocks noGrp="1"/>
          </p:cNvSpPr>
          <p:nvPr>
            <p:ph type="title"/>
          </p:nvPr>
        </p:nvSpPr>
        <p:spPr>
          <a:xfrm>
            <a:off x="5868557" y="1138036"/>
            <a:ext cx="5444382" cy="1402470"/>
          </a:xfrm>
        </p:spPr>
        <p:txBody>
          <a:bodyPr anchor="t">
            <a:normAutofit/>
          </a:bodyPr>
          <a:lstStyle/>
          <a:p>
            <a:r>
              <a:rPr lang="en-NZ" sz="3200"/>
              <a:t>About the Political Compass</a:t>
            </a:r>
            <a:br>
              <a:rPr lang="en-NZ" sz="3200"/>
            </a:br>
            <a:endParaRPr lang="en-NZ" sz="3200"/>
          </a:p>
        </p:txBody>
      </p:sp>
      <p:pic>
        <p:nvPicPr>
          <p:cNvPr id="5" name="Picture 4" descr="Vintage compass">
            <a:extLst>
              <a:ext uri="{FF2B5EF4-FFF2-40B4-BE49-F238E27FC236}">
                <a16:creationId xmlns:a16="http://schemas.microsoft.com/office/drawing/2014/main" id="{6F916E4E-3F61-E570-344C-21C3749D346D}"/>
              </a:ext>
            </a:extLst>
          </p:cNvPr>
          <p:cNvPicPr>
            <a:picLocks noChangeAspect="1"/>
          </p:cNvPicPr>
          <p:nvPr/>
        </p:nvPicPr>
        <p:blipFill rotWithShape="1">
          <a:blip r:embed="rId2"/>
          <a:srcRect l="53131" r="5933" b="1"/>
          <a:stretch/>
        </p:blipFill>
        <p:spPr>
          <a:xfrm>
            <a:off x="-2265600" y="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E1AFFA-49DB-6E93-2DCC-554DBD6B2BCA}"/>
              </a:ext>
            </a:extLst>
          </p:cNvPr>
          <p:cNvSpPr>
            <a:spLocks noGrp="1"/>
          </p:cNvSpPr>
          <p:nvPr>
            <p:ph idx="1"/>
          </p:nvPr>
        </p:nvSpPr>
        <p:spPr>
          <a:xfrm>
            <a:off x="3293806" y="1828800"/>
            <a:ext cx="8731045" cy="4847303"/>
          </a:xfrm>
        </p:spPr>
        <p:txBody>
          <a:bodyPr>
            <a:normAutofit/>
          </a:bodyPr>
          <a:lstStyle/>
          <a:p>
            <a:r>
              <a:rPr lang="en-NZ" sz="2000" dirty="0"/>
              <a:t>The starting point of the (original) Political Compass was in 2001, when we recognised the inadequacies of the standard political measure: single left-right axis</a:t>
            </a:r>
          </a:p>
          <a:p>
            <a:r>
              <a:rPr lang="en-NZ" sz="2000" dirty="0"/>
              <a:t>It’s certainly fine for discussing economics but to this day is still widely — and wrongly — used to describe social attitudes. France’s National Front, for example, is popularly described as “far right”, yet its economic policies have sometimes been to the left of even the French Socialist Party. The party’s real extremism is in its social attitudes. That’s why we </a:t>
            </a:r>
            <a:r>
              <a:rPr lang="en-NZ" sz="2000" b="1" dirty="0"/>
              <a:t>added a social scale. </a:t>
            </a:r>
          </a:p>
          <a:p>
            <a:r>
              <a:rPr lang="en-NZ" sz="2000" dirty="0"/>
              <a:t>Our essential point is that Left and Right, although far from obsolete, are essentially a measure of economics. As political establishments adopt either enthusiastically or reluctantly the prevailing economic orthodoxy — the neo-liberal strain of capitalism — the Left-Right division between mainstream parties becomes increasingly blurred. Instead, party differences tend to be more about identity issues. In the narrowing debate, our social scale is more crucial than ever. </a:t>
            </a:r>
          </a:p>
          <a:p>
            <a:endParaRPr lang="en-NZ" sz="1300" dirty="0"/>
          </a:p>
        </p:txBody>
      </p:sp>
    </p:spTree>
    <p:extLst>
      <p:ext uri="{BB962C8B-B14F-4D97-AF65-F5344CB8AC3E}">
        <p14:creationId xmlns:p14="http://schemas.microsoft.com/office/powerpoint/2010/main" val="321914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728662"/>
            <a:ext cx="3785513" cy="3728853"/>
          </a:xfrm>
          <a:noFill/>
        </p:spPr>
        <p:txBody>
          <a:bodyPr vert="horz" lIns="91440" tIns="45720" rIns="91440" bIns="45720" rtlCol="0" anchor="b">
            <a:normAutofit/>
          </a:bodyPr>
          <a:lstStyle/>
          <a:p>
            <a:pPr defTabSz="914400"/>
            <a:r>
              <a:rPr lang="en-US" sz="5200"/>
              <a:t>New Zealand Election 2020 (Political Compass)</a:t>
            </a:r>
          </a:p>
        </p:txBody>
      </p:sp>
      <p:pic>
        <p:nvPicPr>
          <p:cNvPr id="6" name="Content Placeholder 5">
            <a:extLst>
              <a:ext uri="{FF2B5EF4-FFF2-40B4-BE49-F238E27FC236}">
                <a16:creationId xmlns:a16="http://schemas.microsoft.com/office/drawing/2014/main" id="{EBD06DA6-3B8C-45EC-8964-CFE1FA2C993D}"/>
              </a:ext>
            </a:extLst>
          </p:cNvPr>
          <p:cNvPicPr>
            <a:picLocks noGrp="1" noChangeAspect="1"/>
          </p:cNvPicPr>
          <p:nvPr>
            <p:ph sz="quarter" idx="13"/>
          </p:nvPr>
        </p:nvPicPr>
        <p:blipFill rotWithShape="1">
          <a:blip r:embed="rId2"/>
          <a:srcRect t="930" r="-1" b="2865"/>
          <a:stretch/>
        </p:blipFill>
        <p:spPr>
          <a:xfrm>
            <a:off x="5009505" y="10"/>
            <a:ext cx="7182495" cy="6857990"/>
          </a:xfrm>
          <a:prstGeom prst="rect">
            <a:avLst/>
          </a:prstGeom>
        </p:spPr>
      </p:pic>
    </p:spTree>
    <p:extLst>
      <p:ext uri="{BB962C8B-B14F-4D97-AF65-F5344CB8AC3E}">
        <p14:creationId xmlns:p14="http://schemas.microsoft.com/office/powerpoint/2010/main" val="2696578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728662"/>
            <a:ext cx="3785513" cy="3728853"/>
          </a:xfrm>
          <a:noFill/>
        </p:spPr>
        <p:txBody>
          <a:bodyPr vert="horz" lIns="91440" tIns="45720" rIns="91440" bIns="45720" rtlCol="0" anchor="b">
            <a:normAutofit/>
          </a:bodyPr>
          <a:lstStyle/>
          <a:p>
            <a:pPr defTabSz="914400"/>
            <a:r>
              <a:rPr lang="en-US" sz="5200" dirty="0"/>
              <a:t>New Zealand Election 2023 (Political Compass)</a:t>
            </a:r>
          </a:p>
        </p:txBody>
      </p:sp>
      <p:pic>
        <p:nvPicPr>
          <p:cNvPr id="6" name="Content Placeholder 5">
            <a:extLst>
              <a:ext uri="{FF2B5EF4-FFF2-40B4-BE49-F238E27FC236}">
                <a16:creationId xmlns:a16="http://schemas.microsoft.com/office/drawing/2014/main" id="{EBD06DA6-3B8C-45EC-8964-CFE1FA2C993D}"/>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2856" r="12856"/>
          <a:stretch/>
        </p:blipFill>
        <p:spPr>
          <a:xfrm>
            <a:off x="4623713" y="-875071"/>
            <a:ext cx="7568287" cy="7733071"/>
          </a:xfrm>
          <a:prstGeom prst="rect">
            <a:avLst/>
          </a:prstGeom>
        </p:spPr>
      </p:pic>
    </p:spTree>
    <p:extLst>
      <p:ext uri="{BB962C8B-B14F-4D97-AF65-F5344CB8AC3E}">
        <p14:creationId xmlns:p14="http://schemas.microsoft.com/office/powerpoint/2010/main" val="197114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9D9F-7EEE-5489-41B4-F3D4C4EFF352}"/>
              </a:ext>
            </a:extLst>
          </p:cNvPr>
          <p:cNvSpPr>
            <a:spLocks noGrp="1"/>
          </p:cNvSpPr>
          <p:nvPr>
            <p:ph type="title"/>
          </p:nvPr>
        </p:nvSpPr>
        <p:spPr/>
        <p:txBody>
          <a:bodyPr/>
          <a:lstStyle/>
          <a:p>
            <a:r>
              <a:rPr lang="en-NZ" dirty="0"/>
              <a:t>Take the test </a:t>
            </a:r>
          </a:p>
        </p:txBody>
      </p:sp>
      <p:sp>
        <p:nvSpPr>
          <p:cNvPr id="3" name="Content Placeholder 2">
            <a:extLst>
              <a:ext uri="{FF2B5EF4-FFF2-40B4-BE49-F238E27FC236}">
                <a16:creationId xmlns:a16="http://schemas.microsoft.com/office/drawing/2014/main" id="{1A8D67BE-4995-3FDF-1824-9C2A083944D1}"/>
              </a:ext>
            </a:extLst>
          </p:cNvPr>
          <p:cNvSpPr>
            <a:spLocks noGrp="1"/>
          </p:cNvSpPr>
          <p:nvPr>
            <p:ph idx="1"/>
          </p:nvPr>
        </p:nvSpPr>
        <p:spPr/>
        <p:txBody>
          <a:bodyPr/>
          <a:lstStyle/>
          <a:p>
            <a:r>
              <a:rPr lang="en-NZ" dirty="0">
                <a:hlinkClick r:id="rId2"/>
              </a:rPr>
              <a:t>https://www.politicalcompass.org/test</a:t>
            </a:r>
            <a:endParaRPr lang="en-NZ" dirty="0"/>
          </a:p>
          <a:p>
            <a:endParaRPr lang="en-NZ" dirty="0"/>
          </a:p>
        </p:txBody>
      </p:sp>
    </p:spTree>
    <p:extLst>
      <p:ext uri="{BB962C8B-B14F-4D97-AF65-F5344CB8AC3E}">
        <p14:creationId xmlns:p14="http://schemas.microsoft.com/office/powerpoint/2010/main" val="4281482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97CF-DD5E-EFAA-19F6-E3B4CD27BF32}"/>
              </a:ext>
            </a:extLst>
          </p:cNvPr>
          <p:cNvSpPr>
            <a:spLocks noGrp="1"/>
          </p:cNvSpPr>
          <p:nvPr>
            <p:ph type="title"/>
          </p:nvPr>
        </p:nvSpPr>
        <p:spPr>
          <a:xfrm>
            <a:off x="7029451" y="0"/>
            <a:ext cx="3445167" cy="894080"/>
          </a:xfrm>
        </p:spPr>
        <p:txBody>
          <a:bodyPr vert="horz" lIns="91440" tIns="45720" rIns="91440" bIns="45720" rtlCol="0" anchor="t">
            <a:normAutofit/>
          </a:bodyPr>
          <a:lstStyle/>
          <a:p>
            <a:pPr defTabSz="914400"/>
            <a:r>
              <a:rPr lang="en-US" sz="3200" dirty="0"/>
              <a:t>My results </a:t>
            </a:r>
          </a:p>
        </p:txBody>
      </p:sp>
      <p:pic>
        <p:nvPicPr>
          <p:cNvPr id="5" name="Content Placeholder 4" descr="A diagram of a political compass&#10;&#10;Description automatically generated">
            <a:extLst>
              <a:ext uri="{FF2B5EF4-FFF2-40B4-BE49-F238E27FC236}">
                <a16:creationId xmlns:a16="http://schemas.microsoft.com/office/drawing/2014/main" id="{E9A14C20-D2B5-E85C-7C81-1F0E8DBD4E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8858" b="1"/>
          <a:stretch/>
        </p:blipFill>
        <p:spPr>
          <a:xfrm>
            <a:off x="-761980" y="7"/>
            <a:ext cx="7576437" cy="6857993"/>
          </a:xfrm>
          <a:prstGeom prst="rect">
            <a:avLst/>
          </a:prstGeom>
        </p:spPr>
      </p:pic>
      <p:cxnSp>
        <p:nvCxnSpPr>
          <p:cNvPr id="10" name="Straight Connector 9">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518188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A certificate of the official document&#10;&#10;Description automatically generated with medium confidence">
            <a:extLst>
              <a:ext uri="{FF2B5EF4-FFF2-40B4-BE49-F238E27FC236}">
                <a16:creationId xmlns:a16="http://schemas.microsoft.com/office/drawing/2014/main" id="{188546AD-F8B9-8742-53D6-E889E29BC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458" y="567474"/>
            <a:ext cx="4568706" cy="6170210"/>
          </a:xfrm>
          <a:prstGeom prst="rect">
            <a:avLst/>
          </a:prstGeom>
        </p:spPr>
      </p:pic>
    </p:spTree>
    <p:extLst>
      <p:ext uri="{BB962C8B-B14F-4D97-AF65-F5344CB8AC3E}">
        <p14:creationId xmlns:p14="http://schemas.microsoft.com/office/powerpoint/2010/main" val="1686745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E347-37E4-02DA-6438-5C5D93B0A55F}"/>
              </a:ext>
            </a:extLst>
          </p:cNvPr>
          <p:cNvSpPr>
            <a:spLocks noGrp="1"/>
          </p:cNvSpPr>
          <p:nvPr>
            <p:ph type="title"/>
          </p:nvPr>
        </p:nvSpPr>
        <p:spPr/>
        <p:txBody>
          <a:bodyPr/>
          <a:lstStyle/>
          <a:p>
            <a:r>
              <a:rPr lang="en-NZ" dirty="0"/>
              <a:t>Why does it matter? </a:t>
            </a:r>
          </a:p>
        </p:txBody>
      </p:sp>
      <p:sp>
        <p:nvSpPr>
          <p:cNvPr id="3" name="Content Placeholder 2">
            <a:extLst>
              <a:ext uri="{FF2B5EF4-FFF2-40B4-BE49-F238E27FC236}">
                <a16:creationId xmlns:a16="http://schemas.microsoft.com/office/drawing/2014/main" id="{26818B40-1179-0AA8-00A0-96219A433BEC}"/>
              </a:ext>
            </a:extLst>
          </p:cNvPr>
          <p:cNvSpPr>
            <a:spLocks noGrp="1"/>
          </p:cNvSpPr>
          <p:nvPr>
            <p:ph idx="1"/>
          </p:nvPr>
        </p:nvSpPr>
        <p:spPr/>
        <p:txBody>
          <a:bodyPr/>
          <a:lstStyle/>
          <a:p>
            <a:r>
              <a:rPr lang="en-NZ" b="1" dirty="0"/>
              <a:t>Why does it matter?</a:t>
            </a:r>
            <a:endParaRPr lang="en-NZ" dirty="0"/>
          </a:p>
          <a:p>
            <a:r>
              <a:rPr lang="en-NZ" dirty="0"/>
              <a:t>It’s useful to understand the political spectrum for three reasons:</a:t>
            </a:r>
          </a:p>
          <a:p>
            <a:pPr>
              <a:buFont typeface="Arial" panose="020B0604020202020204" pitchFamily="34" charset="0"/>
              <a:buChar char="•"/>
            </a:pPr>
            <a:r>
              <a:rPr lang="en-NZ" b="1" dirty="0"/>
              <a:t>It can help you to spot bias.</a:t>
            </a:r>
            <a:r>
              <a:rPr lang="en-NZ" dirty="0"/>
              <a:t> If a newspaper, news channel, or news site is known as having a left-wing or right-wing bias, it’s useful to keep that in mind when reading or watching their reports, as it might affect how they present certain people and events.</a:t>
            </a:r>
          </a:p>
          <a:p>
            <a:pPr>
              <a:buFont typeface="Arial" panose="020B0604020202020204" pitchFamily="34" charset="0"/>
              <a:buChar char="•"/>
            </a:pPr>
            <a:r>
              <a:rPr lang="en-NZ" b="1" dirty="0"/>
              <a:t>It can help you to reflect on your own bias</a:t>
            </a:r>
            <a:r>
              <a:rPr lang="en-NZ" dirty="0"/>
              <a:t>. As you read through this guide, think about whether you lean more towards the left or right, and how this might impact your own views and interpretation of events.</a:t>
            </a:r>
          </a:p>
          <a:p>
            <a:pPr>
              <a:buFont typeface="Arial" panose="020B0604020202020204" pitchFamily="34" charset="0"/>
              <a:buChar char="•"/>
            </a:pPr>
            <a:r>
              <a:rPr lang="en-NZ" b="1" dirty="0"/>
              <a:t>It can help you to understand why a new policy or law is made.</a:t>
            </a:r>
            <a:r>
              <a:rPr lang="en-NZ" dirty="0"/>
              <a:t> Very often, political parties will suggest policies that align with their place on the spectrum. These policies can then become law.</a:t>
            </a:r>
          </a:p>
          <a:p>
            <a:pPr>
              <a:buFont typeface="Arial" panose="020B0604020202020204" pitchFamily="34" charset="0"/>
              <a:buChar char="•"/>
            </a:pPr>
            <a:r>
              <a:rPr lang="en-NZ" dirty="0"/>
              <a:t>Here’s a brief video introduction: </a:t>
            </a:r>
            <a:r>
              <a:rPr lang="en-NZ" dirty="0">
                <a:hlinkClick r:id="rId2"/>
              </a:rPr>
              <a:t>https://www.youtube.com/watch?v=5u3UCz0TM5Q</a:t>
            </a:r>
            <a:endParaRPr lang="en-NZ" dirty="0"/>
          </a:p>
          <a:p>
            <a:endParaRPr lang="en-NZ" dirty="0"/>
          </a:p>
        </p:txBody>
      </p:sp>
    </p:spTree>
    <p:extLst>
      <p:ext uri="{BB962C8B-B14F-4D97-AF65-F5344CB8AC3E}">
        <p14:creationId xmlns:p14="http://schemas.microsoft.com/office/powerpoint/2010/main" val="820289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7B23-6D5A-A456-66BD-EF33CEEF771C}"/>
              </a:ext>
            </a:extLst>
          </p:cNvPr>
          <p:cNvSpPr>
            <a:spLocks noGrp="1"/>
          </p:cNvSpPr>
          <p:nvPr>
            <p:ph type="title"/>
          </p:nvPr>
        </p:nvSpPr>
        <p:spPr/>
        <p:txBody>
          <a:bodyPr>
            <a:normAutofit/>
          </a:bodyPr>
          <a:lstStyle/>
          <a:p>
            <a:r>
              <a:rPr lang="en-NZ" dirty="0"/>
              <a:t>1 news vote compass: How do your views compare with the political parties? </a:t>
            </a:r>
          </a:p>
        </p:txBody>
      </p:sp>
      <p:sp>
        <p:nvSpPr>
          <p:cNvPr id="3" name="Content Placeholder 2">
            <a:extLst>
              <a:ext uri="{FF2B5EF4-FFF2-40B4-BE49-F238E27FC236}">
                <a16:creationId xmlns:a16="http://schemas.microsoft.com/office/drawing/2014/main" id="{FF367B22-E17F-D17D-2BD2-45A34CD93149}"/>
              </a:ext>
            </a:extLst>
          </p:cNvPr>
          <p:cNvSpPr>
            <a:spLocks noGrp="1"/>
          </p:cNvSpPr>
          <p:nvPr>
            <p:ph idx="1"/>
          </p:nvPr>
        </p:nvSpPr>
        <p:spPr/>
        <p:txBody>
          <a:bodyPr/>
          <a:lstStyle/>
          <a:p>
            <a:endParaRPr lang="en-NZ" dirty="0"/>
          </a:p>
          <a:p>
            <a:r>
              <a:rPr lang="en-NZ" b="1" dirty="0"/>
              <a:t>Where do you sit? Find out </a:t>
            </a:r>
            <a:r>
              <a:rPr lang="en-NZ" b="1" dirty="0">
                <a:hlinkClick r:id="rId2"/>
              </a:rPr>
              <a:t>here</a:t>
            </a:r>
            <a:r>
              <a:rPr lang="en-NZ" b="1" dirty="0"/>
              <a:t> at </a:t>
            </a:r>
            <a:r>
              <a:rPr lang="en-NZ" b="1" dirty="0">
                <a:hlinkClick r:id="rId3"/>
              </a:rPr>
              <a:t>1News.co.nz/</a:t>
            </a:r>
            <a:r>
              <a:rPr lang="en-NZ" b="1" dirty="0" err="1">
                <a:hlinkClick r:id="rId3"/>
              </a:rPr>
              <a:t>VoteCompass</a:t>
            </a:r>
            <a:endParaRPr lang="en-NZ" b="1" dirty="0"/>
          </a:p>
          <a:p>
            <a:r>
              <a:rPr lang="en-NZ" dirty="0"/>
              <a:t>Nearly half a million people used the academic-designed tool during the last election.</a:t>
            </a:r>
          </a:p>
          <a:p>
            <a:r>
              <a:rPr lang="en-NZ" dirty="0"/>
              <a:t>By using </a:t>
            </a:r>
            <a:r>
              <a:rPr lang="en-NZ" dirty="0">
                <a:hlinkClick r:id="rId2"/>
              </a:rPr>
              <a:t>Vote Compass</a:t>
            </a:r>
            <a:r>
              <a:rPr lang="en-NZ" dirty="0"/>
              <a:t>, New Zealanders can find out which political parties they are with on the key issues facing the country </a:t>
            </a:r>
          </a:p>
          <a:p>
            <a:r>
              <a:rPr lang="en-NZ" dirty="0"/>
              <a:t>You can choose to agree or disagree with 30 statements about issues like health, education, the environment, and tax. Vote Compass will then analyse your answers with the policies of different parties and show you how similar they are to your own views.</a:t>
            </a:r>
          </a:p>
          <a:p>
            <a:endParaRPr lang="en-NZ" dirty="0"/>
          </a:p>
        </p:txBody>
      </p:sp>
    </p:spTree>
    <p:extLst>
      <p:ext uri="{BB962C8B-B14F-4D97-AF65-F5344CB8AC3E}">
        <p14:creationId xmlns:p14="http://schemas.microsoft.com/office/powerpoint/2010/main" val="306830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yellow figures and a red figure on the other side">
            <a:extLst>
              <a:ext uri="{FF2B5EF4-FFF2-40B4-BE49-F238E27FC236}">
                <a16:creationId xmlns:a16="http://schemas.microsoft.com/office/drawing/2014/main" id="{83C11372-233F-CB65-8AAA-83184E3DEE47}"/>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CBC74259-5AD4-2923-2301-BBC5C7307115}"/>
              </a:ext>
            </a:extLst>
          </p:cNvPr>
          <p:cNvSpPr>
            <a:spLocks noGrp="1"/>
          </p:cNvSpPr>
          <p:nvPr>
            <p:ph type="ctrTitle"/>
          </p:nvPr>
        </p:nvSpPr>
        <p:spPr>
          <a:xfrm>
            <a:off x="1524000" y="1122362"/>
            <a:ext cx="9144000" cy="2900518"/>
          </a:xfrm>
        </p:spPr>
        <p:txBody>
          <a:bodyPr>
            <a:normAutofit/>
          </a:bodyPr>
          <a:lstStyle/>
          <a:p>
            <a:r>
              <a:rPr lang="en-NZ" dirty="0">
                <a:solidFill>
                  <a:srgbClr val="FFFFFF"/>
                </a:solidFill>
              </a:rPr>
              <a:t>Politics and Power</a:t>
            </a:r>
          </a:p>
        </p:txBody>
      </p:sp>
      <p:sp>
        <p:nvSpPr>
          <p:cNvPr id="3" name="Subtitle 2">
            <a:extLst>
              <a:ext uri="{FF2B5EF4-FFF2-40B4-BE49-F238E27FC236}">
                <a16:creationId xmlns:a16="http://schemas.microsoft.com/office/drawing/2014/main" id="{BE11514C-6289-12F7-83ED-4B7B5C57E2D8}"/>
              </a:ext>
            </a:extLst>
          </p:cNvPr>
          <p:cNvSpPr>
            <a:spLocks noGrp="1"/>
          </p:cNvSpPr>
          <p:nvPr>
            <p:ph type="subTitle" idx="1"/>
          </p:nvPr>
        </p:nvSpPr>
        <p:spPr>
          <a:xfrm>
            <a:off x="1524000" y="4159404"/>
            <a:ext cx="9144000" cy="1098395"/>
          </a:xfrm>
        </p:spPr>
        <p:txBody>
          <a:bodyPr>
            <a:normAutofit/>
          </a:bodyPr>
          <a:lstStyle/>
          <a:p>
            <a:r>
              <a:rPr lang="en-NZ" dirty="0">
                <a:solidFill>
                  <a:srgbClr val="FFFFFF"/>
                </a:solidFill>
              </a:rPr>
              <a:t>Sociology for social practice 2023</a:t>
            </a:r>
          </a:p>
          <a:p>
            <a:r>
              <a:rPr lang="en-NZ" dirty="0">
                <a:solidFill>
                  <a:srgbClr val="FFFFFF"/>
                </a:solidFill>
              </a:rPr>
              <a:t>C Tunnicliffe</a:t>
            </a:r>
          </a:p>
          <a:p>
            <a:r>
              <a:rPr lang="en-NZ" dirty="0">
                <a:solidFill>
                  <a:srgbClr val="FFFFFF"/>
                </a:solidFill>
              </a:rPr>
              <a:t>With special acknowledgement to Peter Mathewson </a:t>
            </a:r>
          </a:p>
        </p:txBody>
      </p:sp>
    </p:spTree>
    <p:extLst>
      <p:ext uri="{BB962C8B-B14F-4D97-AF65-F5344CB8AC3E}">
        <p14:creationId xmlns:p14="http://schemas.microsoft.com/office/powerpoint/2010/main" val="3595480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blue and green striped surface&#10;&#10;Description automatically generated">
            <a:extLst>
              <a:ext uri="{FF2B5EF4-FFF2-40B4-BE49-F238E27FC236}">
                <a16:creationId xmlns:a16="http://schemas.microsoft.com/office/drawing/2014/main" id="{13417C41-31AD-8E27-670B-AD25038F993E}"/>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0C74C51-F0FE-4016-1AEB-A262BFC38BB2}"/>
              </a:ext>
            </a:extLst>
          </p:cNvPr>
          <p:cNvSpPr>
            <a:spLocks noGrp="1"/>
          </p:cNvSpPr>
          <p:nvPr>
            <p:ph type="title"/>
          </p:nvPr>
        </p:nvSpPr>
        <p:spPr>
          <a:xfrm>
            <a:off x="838200" y="365125"/>
            <a:ext cx="10515600" cy="1325563"/>
          </a:xfrm>
        </p:spPr>
        <p:txBody>
          <a:bodyPr>
            <a:normAutofit/>
          </a:bodyPr>
          <a:lstStyle/>
          <a:p>
            <a:r>
              <a:rPr lang="en-NZ" sz="4400" dirty="0">
                <a:solidFill>
                  <a:srgbClr val="FFFFFF"/>
                </a:solidFill>
              </a:rPr>
              <a:t>Democracy </a:t>
            </a:r>
          </a:p>
        </p:txBody>
      </p:sp>
      <p:graphicFrame>
        <p:nvGraphicFramePr>
          <p:cNvPr id="5" name="Content Placeholder 2">
            <a:extLst>
              <a:ext uri="{FF2B5EF4-FFF2-40B4-BE49-F238E27FC236}">
                <a16:creationId xmlns:a16="http://schemas.microsoft.com/office/drawing/2014/main" id="{050F6AF1-7052-8068-C9EC-29027E7AF864}"/>
              </a:ext>
            </a:extLst>
          </p:cNvPr>
          <p:cNvGraphicFramePr>
            <a:graphicFrameLocks noGrp="1"/>
          </p:cNvGraphicFramePr>
          <p:nvPr>
            <p:ph idx="1"/>
            <p:extLst>
              <p:ext uri="{D42A27DB-BD31-4B8C-83A1-F6EECF244321}">
                <p14:modId xmlns:p14="http://schemas.microsoft.com/office/powerpoint/2010/main" val="3597815658"/>
              </p:ext>
            </p:extLst>
          </p:nvPr>
        </p:nvGraphicFramePr>
        <p:xfrm>
          <a:off x="838200" y="1396182"/>
          <a:ext cx="10793361" cy="5099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1089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C8BC-A664-E0D4-ADE1-412EF8A37042}"/>
              </a:ext>
            </a:extLst>
          </p:cNvPr>
          <p:cNvSpPr>
            <a:spLocks noGrp="1"/>
          </p:cNvSpPr>
          <p:nvPr>
            <p:ph type="title"/>
          </p:nvPr>
        </p:nvSpPr>
        <p:spPr/>
        <p:txBody>
          <a:bodyPr/>
          <a:lstStyle/>
          <a:p>
            <a:r>
              <a:rPr lang="en-NZ" b="1" dirty="0"/>
              <a:t>Why democracy?</a:t>
            </a:r>
            <a:br>
              <a:rPr lang="en-NZ" b="1" dirty="0"/>
            </a:br>
            <a:endParaRPr lang="en-NZ" dirty="0"/>
          </a:p>
        </p:txBody>
      </p:sp>
      <p:sp>
        <p:nvSpPr>
          <p:cNvPr id="4" name="Freeform: Shape 3">
            <a:extLst>
              <a:ext uri="{FF2B5EF4-FFF2-40B4-BE49-F238E27FC236}">
                <a16:creationId xmlns:a16="http://schemas.microsoft.com/office/drawing/2014/main" id="{B743F0BE-876F-BC1C-4C68-A91F252244EB}"/>
              </a:ext>
            </a:extLst>
          </p:cNvPr>
          <p:cNvSpPr/>
          <p:nvPr/>
        </p:nvSpPr>
        <p:spPr>
          <a:xfrm>
            <a:off x="216310" y="1415133"/>
            <a:ext cx="11808541" cy="1006931"/>
          </a:xfrm>
          <a:custGeom>
            <a:avLst/>
            <a:gdLst>
              <a:gd name="connsiteX0" fmla="*/ 0 w 11808541"/>
              <a:gd name="connsiteY0" fmla="*/ 167825 h 1006931"/>
              <a:gd name="connsiteX1" fmla="*/ 167825 w 11808541"/>
              <a:gd name="connsiteY1" fmla="*/ 0 h 1006931"/>
              <a:gd name="connsiteX2" fmla="*/ 11640716 w 11808541"/>
              <a:gd name="connsiteY2" fmla="*/ 0 h 1006931"/>
              <a:gd name="connsiteX3" fmla="*/ 11808541 w 11808541"/>
              <a:gd name="connsiteY3" fmla="*/ 167825 h 1006931"/>
              <a:gd name="connsiteX4" fmla="*/ 11808541 w 11808541"/>
              <a:gd name="connsiteY4" fmla="*/ 839106 h 1006931"/>
              <a:gd name="connsiteX5" fmla="*/ 11640716 w 11808541"/>
              <a:gd name="connsiteY5" fmla="*/ 1006931 h 1006931"/>
              <a:gd name="connsiteX6" fmla="*/ 167825 w 11808541"/>
              <a:gd name="connsiteY6" fmla="*/ 1006931 h 1006931"/>
              <a:gd name="connsiteX7" fmla="*/ 0 w 11808541"/>
              <a:gd name="connsiteY7" fmla="*/ 839106 h 1006931"/>
              <a:gd name="connsiteX8" fmla="*/ 0 w 11808541"/>
              <a:gd name="connsiteY8" fmla="*/ 167825 h 100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8541" h="1006931">
                <a:moveTo>
                  <a:pt x="0" y="167825"/>
                </a:moveTo>
                <a:cubicBezTo>
                  <a:pt x="0" y="75138"/>
                  <a:pt x="75138" y="0"/>
                  <a:pt x="167825" y="0"/>
                </a:cubicBezTo>
                <a:lnTo>
                  <a:pt x="11640716" y="0"/>
                </a:lnTo>
                <a:cubicBezTo>
                  <a:pt x="11733403" y="0"/>
                  <a:pt x="11808541" y="75138"/>
                  <a:pt x="11808541" y="167825"/>
                </a:cubicBezTo>
                <a:lnTo>
                  <a:pt x="11808541" y="839106"/>
                </a:lnTo>
                <a:cubicBezTo>
                  <a:pt x="11808541" y="931793"/>
                  <a:pt x="11733403" y="1006931"/>
                  <a:pt x="11640716" y="1006931"/>
                </a:cubicBezTo>
                <a:lnTo>
                  <a:pt x="167825" y="1006931"/>
                </a:lnTo>
                <a:cubicBezTo>
                  <a:pt x="75138" y="1006931"/>
                  <a:pt x="0" y="931793"/>
                  <a:pt x="0" y="839106"/>
                </a:cubicBezTo>
                <a:lnTo>
                  <a:pt x="0" y="1678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594" tIns="140594" rIns="140594" bIns="140594" numCol="1" spcCol="1270" anchor="ctr" anchorCtr="0">
            <a:noAutofit/>
          </a:bodyPr>
          <a:lstStyle/>
          <a:p>
            <a:pPr marL="0" lvl="0" indent="0" algn="ctr" defTabSz="1066800">
              <a:lnSpc>
                <a:spcPct val="90000"/>
              </a:lnSpc>
              <a:spcBef>
                <a:spcPct val="0"/>
              </a:spcBef>
              <a:spcAft>
                <a:spcPct val="35000"/>
              </a:spcAft>
              <a:buNone/>
            </a:pPr>
            <a:r>
              <a:rPr lang="en-NZ" sz="2400" kern="1200" dirty="0"/>
              <a:t>The idea of democracy derives its moral strength – and popular appeal – from two (2) key principles</a:t>
            </a:r>
            <a:r>
              <a:rPr lang="en-NZ" sz="1800" kern="1200" dirty="0"/>
              <a:t>:</a:t>
            </a:r>
            <a:endParaRPr lang="en-US" sz="1800" kern="1200" dirty="0"/>
          </a:p>
        </p:txBody>
      </p:sp>
      <p:sp>
        <p:nvSpPr>
          <p:cNvPr id="6" name="Freeform: Shape 5">
            <a:extLst>
              <a:ext uri="{FF2B5EF4-FFF2-40B4-BE49-F238E27FC236}">
                <a16:creationId xmlns:a16="http://schemas.microsoft.com/office/drawing/2014/main" id="{646A47DB-402C-CB1D-67B3-983626BE8031}"/>
              </a:ext>
            </a:extLst>
          </p:cNvPr>
          <p:cNvSpPr/>
          <p:nvPr/>
        </p:nvSpPr>
        <p:spPr>
          <a:xfrm>
            <a:off x="216310" y="2473904"/>
            <a:ext cx="11808541" cy="1006931"/>
          </a:xfrm>
          <a:custGeom>
            <a:avLst/>
            <a:gdLst>
              <a:gd name="connsiteX0" fmla="*/ 0 w 11808541"/>
              <a:gd name="connsiteY0" fmla="*/ 167825 h 1006931"/>
              <a:gd name="connsiteX1" fmla="*/ 167825 w 11808541"/>
              <a:gd name="connsiteY1" fmla="*/ 0 h 1006931"/>
              <a:gd name="connsiteX2" fmla="*/ 11640716 w 11808541"/>
              <a:gd name="connsiteY2" fmla="*/ 0 h 1006931"/>
              <a:gd name="connsiteX3" fmla="*/ 11808541 w 11808541"/>
              <a:gd name="connsiteY3" fmla="*/ 167825 h 1006931"/>
              <a:gd name="connsiteX4" fmla="*/ 11808541 w 11808541"/>
              <a:gd name="connsiteY4" fmla="*/ 839106 h 1006931"/>
              <a:gd name="connsiteX5" fmla="*/ 11640716 w 11808541"/>
              <a:gd name="connsiteY5" fmla="*/ 1006931 h 1006931"/>
              <a:gd name="connsiteX6" fmla="*/ 167825 w 11808541"/>
              <a:gd name="connsiteY6" fmla="*/ 1006931 h 1006931"/>
              <a:gd name="connsiteX7" fmla="*/ 0 w 11808541"/>
              <a:gd name="connsiteY7" fmla="*/ 839106 h 1006931"/>
              <a:gd name="connsiteX8" fmla="*/ 0 w 11808541"/>
              <a:gd name="connsiteY8" fmla="*/ 167825 h 100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8541" h="1006931">
                <a:moveTo>
                  <a:pt x="0" y="167825"/>
                </a:moveTo>
                <a:cubicBezTo>
                  <a:pt x="0" y="75138"/>
                  <a:pt x="75138" y="0"/>
                  <a:pt x="167825" y="0"/>
                </a:cubicBezTo>
                <a:lnTo>
                  <a:pt x="11640716" y="0"/>
                </a:lnTo>
                <a:cubicBezTo>
                  <a:pt x="11733403" y="0"/>
                  <a:pt x="11808541" y="75138"/>
                  <a:pt x="11808541" y="167825"/>
                </a:cubicBezTo>
                <a:lnTo>
                  <a:pt x="11808541" y="839106"/>
                </a:lnTo>
                <a:cubicBezTo>
                  <a:pt x="11808541" y="931793"/>
                  <a:pt x="11733403" y="1006931"/>
                  <a:pt x="11640716" y="1006931"/>
                </a:cubicBezTo>
                <a:lnTo>
                  <a:pt x="167825" y="1006931"/>
                </a:lnTo>
                <a:cubicBezTo>
                  <a:pt x="75138" y="1006931"/>
                  <a:pt x="0" y="931793"/>
                  <a:pt x="0" y="839106"/>
                </a:cubicBezTo>
                <a:lnTo>
                  <a:pt x="0" y="167825"/>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594" tIns="140594" rIns="140594" bIns="140594" numCol="1" spcCol="1270" anchor="ctr" anchorCtr="0">
            <a:noAutofit/>
          </a:bodyPr>
          <a:lstStyle/>
          <a:p>
            <a:pPr marL="0" lvl="0" indent="0" algn="ctr" defTabSz="1066800">
              <a:lnSpc>
                <a:spcPct val="90000"/>
              </a:lnSpc>
              <a:spcBef>
                <a:spcPct val="0"/>
              </a:spcBef>
              <a:spcAft>
                <a:spcPct val="35000"/>
              </a:spcAft>
              <a:buNone/>
            </a:pPr>
            <a:r>
              <a:rPr lang="en-NZ" sz="2400" b="1" kern="1200" dirty="0"/>
              <a:t>1: Individual autonomy</a:t>
            </a:r>
            <a:r>
              <a:rPr lang="en-NZ" sz="2400" kern="1200" dirty="0"/>
              <a:t>: The idea that no-one should be subject to rules which have been imposed by others. People should be able to control their own lives (within reason).</a:t>
            </a:r>
            <a:endParaRPr lang="en-US" sz="2400" kern="1200" dirty="0"/>
          </a:p>
        </p:txBody>
      </p:sp>
      <p:sp>
        <p:nvSpPr>
          <p:cNvPr id="7" name="Freeform: Shape 6">
            <a:extLst>
              <a:ext uri="{FF2B5EF4-FFF2-40B4-BE49-F238E27FC236}">
                <a16:creationId xmlns:a16="http://schemas.microsoft.com/office/drawing/2014/main" id="{901DED9E-3A09-D317-7902-5EC6EEFB18C2}"/>
              </a:ext>
            </a:extLst>
          </p:cNvPr>
          <p:cNvSpPr/>
          <p:nvPr/>
        </p:nvSpPr>
        <p:spPr>
          <a:xfrm>
            <a:off x="216310" y="3532675"/>
            <a:ext cx="11808541" cy="1006931"/>
          </a:xfrm>
          <a:custGeom>
            <a:avLst/>
            <a:gdLst>
              <a:gd name="connsiteX0" fmla="*/ 0 w 11808541"/>
              <a:gd name="connsiteY0" fmla="*/ 167825 h 1006931"/>
              <a:gd name="connsiteX1" fmla="*/ 167825 w 11808541"/>
              <a:gd name="connsiteY1" fmla="*/ 0 h 1006931"/>
              <a:gd name="connsiteX2" fmla="*/ 11640716 w 11808541"/>
              <a:gd name="connsiteY2" fmla="*/ 0 h 1006931"/>
              <a:gd name="connsiteX3" fmla="*/ 11808541 w 11808541"/>
              <a:gd name="connsiteY3" fmla="*/ 167825 h 1006931"/>
              <a:gd name="connsiteX4" fmla="*/ 11808541 w 11808541"/>
              <a:gd name="connsiteY4" fmla="*/ 839106 h 1006931"/>
              <a:gd name="connsiteX5" fmla="*/ 11640716 w 11808541"/>
              <a:gd name="connsiteY5" fmla="*/ 1006931 h 1006931"/>
              <a:gd name="connsiteX6" fmla="*/ 167825 w 11808541"/>
              <a:gd name="connsiteY6" fmla="*/ 1006931 h 1006931"/>
              <a:gd name="connsiteX7" fmla="*/ 0 w 11808541"/>
              <a:gd name="connsiteY7" fmla="*/ 839106 h 1006931"/>
              <a:gd name="connsiteX8" fmla="*/ 0 w 11808541"/>
              <a:gd name="connsiteY8" fmla="*/ 167825 h 100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8541" h="1006931">
                <a:moveTo>
                  <a:pt x="0" y="167825"/>
                </a:moveTo>
                <a:cubicBezTo>
                  <a:pt x="0" y="75138"/>
                  <a:pt x="75138" y="0"/>
                  <a:pt x="167825" y="0"/>
                </a:cubicBezTo>
                <a:lnTo>
                  <a:pt x="11640716" y="0"/>
                </a:lnTo>
                <a:cubicBezTo>
                  <a:pt x="11733403" y="0"/>
                  <a:pt x="11808541" y="75138"/>
                  <a:pt x="11808541" y="167825"/>
                </a:cubicBezTo>
                <a:lnTo>
                  <a:pt x="11808541" y="839106"/>
                </a:lnTo>
                <a:cubicBezTo>
                  <a:pt x="11808541" y="931793"/>
                  <a:pt x="11733403" y="1006931"/>
                  <a:pt x="11640716" y="1006931"/>
                </a:cubicBezTo>
                <a:lnTo>
                  <a:pt x="167825" y="1006931"/>
                </a:lnTo>
                <a:cubicBezTo>
                  <a:pt x="75138" y="1006931"/>
                  <a:pt x="0" y="931793"/>
                  <a:pt x="0" y="839106"/>
                </a:cubicBezTo>
                <a:lnTo>
                  <a:pt x="0" y="167825"/>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594" tIns="140594" rIns="140594" bIns="140594" numCol="1" spcCol="1270" anchor="ctr" anchorCtr="0">
            <a:noAutofit/>
          </a:bodyPr>
          <a:lstStyle/>
          <a:p>
            <a:pPr marL="0" lvl="0" indent="0" algn="ctr" defTabSz="1066800">
              <a:lnSpc>
                <a:spcPct val="90000"/>
              </a:lnSpc>
              <a:spcBef>
                <a:spcPct val="0"/>
              </a:spcBef>
              <a:spcAft>
                <a:spcPct val="35000"/>
              </a:spcAft>
              <a:buNone/>
            </a:pPr>
            <a:r>
              <a:rPr lang="en-NZ" sz="2400" b="1" kern="1200" dirty="0"/>
              <a:t>2: Equality</a:t>
            </a:r>
            <a:r>
              <a:rPr lang="en-NZ" sz="2400" kern="1200" dirty="0"/>
              <a:t>: The idea that everyone should have the same opportunity to influence the decisions that affect people in society.</a:t>
            </a:r>
            <a:endParaRPr lang="en-US" sz="2400" kern="1200" dirty="0"/>
          </a:p>
        </p:txBody>
      </p:sp>
      <p:sp>
        <p:nvSpPr>
          <p:cNvPr id="8" name="Freeform: Shape 7">
            <a:extLst>
              <a:ext uri="{FF2B5EF4-FFF2-40B4-BE49-F238E27FC236}">
                <a16:creationId xmlns:a16="http://schemas.microsoft.com/office/drawing/2014/main" id="{CEB3EBC4-A0C4-8197-ACC5-FF8C92C3B289}"/>
              </a:ext>
            </a:extLst>
          </p:cNvPr>
          <p:cNvSpPr/>
          <p:nvPr/>
        </p:nvSpPr>
        <p:spPr>
          <a:xfrm>
            <a:off x="216310" y="4591447"/>
            <a:ext cx="11808541" cy="1006931"/>
          </a:xfrm>
          <a:custGeom>
            <a:avLst/>
            <a:gdLst>
              <a:gd name="connsiteX0" fmla="*/ 0 w 11808541"/>
              <a:gd name="connsiteY0" fmla="*/ 167825 h 1006931"/>
              <a:gd name="connsiteX1" fmla="*/ 167825 w 11808541"/>
              <a:gd name="connsiteY1" fmla="*/ 0 h 1006931"/>
              <a:gd name="connsiteX2" fmla="*/ 11640716 w 11808541"/>
              <a:gd name="connsiteY2" fmla="*/ 0 h 1006931"/>
              <a:gd name="connsiteX3" fmla="*/ 11808541 w 11808541"/>
              <a:gd name="connsiteY3" fmla="*/ 167825 h 1006931"/>
              <a:gd name="connsiteX4" fmla="*/ 11808541 w 11808541"/>
              <a:gd name="connsiteY4" fmla="*/ 839106 h 1006931"/>
              <a:gd name="connsiteX5" fmla="*/ 11640716 w 11808541"/>
              <a:gd name="connsiteY5" fmla="*/ 1006931 h 1006931"/>
              <a:gd name="connsiteX6" fmla="*/ 167825 w 11808541"/>
              <a:gd name="connsiteY6" fmla="*/ 1006931 h 1006931"/>
              <a:gd name="connsiteX7" fmla="*/ 0 w 11808541"/>
              <a:gd name="connsiteY7" fmla="*/ 839106 h 1006931"/>
              <a:gd name="connsiteX8" fmla="*/ 0 w 11808541"/>
              <a:gd name="connsiteY8" fmla="*/ 167825 h 100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8541" h="1006931">
                <a:moveTo>
                  <a:pt x="0" y="167825"/>
                </a:moveTo>
                <a:cubicBezTo>
                  <a:pt x="0" y="75138"/>
                  <a:pt x="75138" y="0"/>
                  <a:pt x="167825" y="0"/>
                </a:cubicBezTo>
                <a:lnTo>
                  <a:pt x="11640716" y="0"/>
                </a:lnTo>
                <a:cubicBezTo>
                  <a:pt x="11733403" y="0"/>
                  <a:pt x="11808541" y="75138"/>
                  <a:pt x="11808541" y="167825"/>
                </a:cubicBezTo>
                <a:lnTo>
                  <a:pt x="11808541" y="839106"/>
                </a:lnTo>
                <a:cubicBezTo>
                  <a:pt x="11808541" y="931793"/>
                  <a:pt x="11733403" y="1006931"/>
                  <a:pt x="11640716" y="1006931"/>
                </a:cubicBezTo>
                <a:lnTo>
                  <a:pt x="167825" y="1006931"/>
                </a:lnTo>
                <a:cubicBezTo>
                  <a:pt x="75138" y="1006931"/>
                  <a:pt x="0" y="931793"/>
                  <a:pt x="0" y="839106"/>
                </a:cubicBezTo>
                <a:lnTo>
                  <a:pt x="0" y="1678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354" tIns="125354" rIns="125354" bIns="125354" numCol="1" spcCol="1270" anchor="ctr" anchorCtr="0">
            <a:noAutofit/>
          </a:bodyPr>
          <a:lstStyle/>
          <a:p>
            <a:pPr marL="0" lvl="0" indent="0" algn="ctr" defTabSz="889000">
              <a:lnSpc>
                <a:spcPct val="90000"/>
              </a:lnSpc>
              <a:spcBef>
                <a:spcPct val="0"/>
              </a:spcBef>
              <a:spcAft>
                <a:spcPct val="35000"/>
              </a:spcAft>
              <a:buNone/>
            </a:pPr>
            <a:r>
              <a:rPr lang="en-NZ" sz="2000" kern="1200" dirty="0"/>
              <a:t>These principles are intuitively appealing, and they help to explain why democracy is so popular. Of course we feel it is fair that we should have as much chance as anyone else to decide on common rules!</a:t>
            </a:r>
            <a:endParaRPr lang="en-US" sz="2000" kern="1200" dirty="0"/>
          </a:p>
        </p:txBody>
      </p:sp>
      <p:sp>
        <p:nvSpPr>
          <p:cNvPr id="9" name="Freeform: Shape 8">
            <a:extLst>
              <a:ext uri="{FF2B5EF4-FFF2-40B4-BE49-F238E27FC236}">
                <a16:creationId xmlns:a16="http://schemas.microsoft.com/office/drawing/2014/main" id="{BF118C7E-ED54-D6DA-18B3-437369A7862B}"/>
              </a:ext>
            </a:extLst>
          </p:cNvPr>
          <p:cNvSpPr/>
          <p:nvPr/>
        </p:nvSpPr>
        <p:spPr>
          <a:xfrm>
            <a:off x="216310" y="5650218"/>
            <a:ext cx="11808541" cy="1006931"/>
          </a:xfrm>
          <a:custGeom>
            <a:avLst/>
            <a:gdLst>
              <a:gd name="connsiteX0" fmla="*/ 0 w 11808541"/>
              <a:gd name="connsiteY0" fmla="*/ 167825 h 1006931"/>
              <a:gd name="connsiteX1" fmla="*/ 167825 w 11808541"/>
              <a:gd name="connsiteY1" fmla="*/ 0 h 1006931"/>
              <a:gd name="connsiteX2" fmla="*/ 11640716 w 11808541"/>
              <a:gd name="connsiteY2" fmla="*/ 0 h 1006931"/>
              <a:gd name="connsiteX3" fmla="*/ 11808541 w 11808541"/>
              <a:gd name="connsiteY3" fmla="*/ 167825 h 1006931"/>
              <a:gd name="connsiteX4" fmla="*/ 11808541 w 11808541"/>
              <a:gd name="connsiteY4" fmla="*/ 839106 h 1006931"/>
              <a:gd name="connsiteX5" fmla="*/ 11640716 w 11808541"/>
              <a:gd name="connsiteY5" fmla="*/ 1006931 h 1006931"/>
              <a:gd name="connsiteX6" fmla="*/ 167825 w 11808541"/>
              <a:gd name="connsiteY6" fmla="*/ 1006931 h 1006931"/>
              <a:gd name="connsiteX7" fmla="*/ 0 w 11808541"/>
              <a:gd name="connsiteY7" fmla="*/ 839106 h 1006931"/>
              <a:gd name="connsiteX8" fmla="*/ 0 w 11808541"/>
              <a:gd name="connsiteY8" fmla="*/ 167825 h 100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8541" h="1006931">
                <a:moveTo>
                  <a:pt x="0" y="167825"/>
                </a:moveTo>
                <a:cubicBezTo>
                  <a:pt x="0" y="75138"/>
                  <a:pt x="75138" y="0"/>
                  <a:pt x="167825" y="0"/>
                </a:cubicBezTo>
                <a:lnTo>
                  <a:pt x="11640716" y="0"/>
                </a:lnTo>
                <a:cubicBezTo>
                  <a:pt x="11733403" y="0"/>
                  <a:pt x="11808541" y="75138"/>
                  <a:pt x="11808541" y="167825"/>
                </a:cubicBezTo>
                <a:lnTo>
                  <a:pt x="11808541" y="839106"/>
                </a:lnTo>
                <a:cubicBezTo>
                  <a:pt x="11808541" y="931793"/>
                  <a:pt x="11733403" y="1006931"/>
                  <a:pt x="11640716" y="1006931"/>
                </a:cubicBezTo>
                <a:lnTo>
                  <a:pt x="167825" y="1006931"/>
                </a:lnTo>
                <a:cubicBezTo>
                  <a:pt x="75138" y="1006931"/>
                  <a:pt x="0" y="931793"/>
                  <a:pt x="0" y="839106"/>
                </a:cubicBezTo>
                <a:lnTo>
                  <a:pt x="0" y="1678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734" tIns="117734" rIns="117734" bIns="117734" numCol="1" spcCol="1270" anchor="ctr" anchorCtr="0">
            <a:noAutofit/>
          </a:bodyPr>
          <a:lstStyle/>
          <a:p>
            <a:pPr marL="0" lvl="0" indent="0" algn="ctr" defTabSz="800100">
              <a:lnSpc>
                <a:spcPct val="90000"/>
              </a:lnSpc>
              <a:spcBef>
                <a:spcPct val="0"/>
              </a:spcBef>
              <a:spcAft>
                <a:spcPct val="35000"/>
              </a:spcAft>
              <a:buNone/>
            </a:pPr>
            <a:r>
              <a:rPr lang="en-NZ" sz="1800" kern="1200" dirty="0"/>
              <a:t>The problems arise when we consider how the principles can be put into practice, because we need a mechanism for deciding how to address conflicting views. Because it offers a simple mechanism, democracy tends to be "rule of the majority"; but rule of the majority can mean that some people's interests are never represented. </a:t>
            </a:r>
            <a:endParaRPr lang="en-US" sz="1800" kern="1200" dirty="0"/>
          </a:p>
        </p:txBody>
      </p:sp>
    </p:spTree>
    <p:extLst>
      <p:ext uri="{BB962C8B-B14F-4D97-AF65-F5344CB8AC3E}">
        <p14:creationId xmlns:p14="http://schemas.microsoft.com/office/powerpoint/2010/main" val="6620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1A1EE-2D70-6488-E0F9-10D5786F5543}"/>
              </a:ext>
            </a:extLst>
          </p:cNvPr>
          <p:cNvSpPr>
            <a:spLocks noGrp="1"/>
          </p:cNvSpPr>
          <p:nvPr>
            <p:ph type="title"/>
          </p:nvPr>
        </p:nvSpPr>
        <p:spPr/>
        <p:txBody>
          <a:bodyPr/>
          <a:lstStyle/>
          <a:p>
            <a:r>
              <a:rPr lang="en-NZ" b="1" dirty="0"/>
              <a:t>Democracy in the modern world</a:t>
            </a:r>
            <a:br>
              <a:rPr lang="en-NZ" b="1" dirty="0"/>
            </a:br>
            <a:endParaRPr lang="en-NZ" dirty="0"/>
          </a:p>
        </p:txBody>
      </p:sp>
      <p:sp>
        <p:nvSpPr>
          <p:cNvPr id="4" name="Freeform: Shape 3">
            <a:extLst>
              <a:ext uri="{FF2B5EF4-FFF2-40B4-BE49-F238E27FC236}">
                <a16:creationId xmlns:a16="http://schemas.microsoft.com/office/drawing/2014/main" id="{0C55C48B-C597-0932-8983-8B52FF7688A2}"/>
              </a:ext>
            </a:extLst>
          </p:cNvPr>
          <p:cNvSpPr/>
          <p:nvPr/>
        </p:nvSpPr>
        <p:spPr>
          <a:xfrm>
            <a:off x="393291" y="1363244"/>
            <a:ext cx="11218606" cy="1275446"/>
          </a:xfrm>
          <a:custGeom>
            <a:avLst/>
            <a:gdLst>
              <a:gd name="connsiteX0" fmla="*/ 0 w 11218606"/>
              <a:gd name="connsiteY0" fmla="*/ 212579 h 1275446"/>
              <a:gd name="connsiteX1" fmla="*/ 212579 w 11218606"/>
              <a:gd name="connsiteY1" fmla="*/ 0 h 1275446"/>
              <a:gd name="connsiteX2" fmla="*/ 11006027 w 11218606"/>
              <a:gd name="connsiteY2" fmla="*/ 0 h 1275446"/>
              <a:gd name="connsiteX3" fmla="*/ 11218606 w 11218606"/>
              <a:gd name="connsiteY3" fmla="*/ 212579 h 1275446"/>
              <a:gd name="connsiteX4" fmla="*/ 11218606 w 11218606"/>
              <a:gd name="connsiteY4" fmla="*/ 1062867 h 1275446"/>
              <a:gd name="connsiteX5" fmla="*/ 11006027 w 11218606"/>
              <a:gd name="connsiteY5" fmla="*/ 1275446 h 1275446"/>
              <a:gd name="connsiteX6" fmla="*/ 212579 w 11218606"/>
              <a:gd name="connsiteY6" fmla="*/ 1275446 h 1275446"/>
              <a:gd name="connsiteX7" fmla="*/ 0 w 11218606"/>
              <a:gd name="connsiteY7" fmla="*/ 1062867 h 1275446"/>
              <a:gd name="connsiteX8" fmla="*/ 0 w 11218606"/>
              <a:gd name="connsiteY8" fmla="*/ 212579 h 127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8606" h="1275446">
                <a:moveTo>
                  <a:pt x="0" y="212579"/>
                </a:moveTo>
                <a:cubicBezTo>
                  <a:pt x="0" y="95175"/>
                  <a:pt x="95175" y="0"/>
                  <a:pt x="212579" y="0"/>
                </a:cubicBezTo>
                <a:lnTo>
                  <a:pt x="11006027" y="0"/>
                </a:lnTo>
                <a:cubicBezTo>
                  <a:pt x="11123431" y="0"/>
                  <a:pt x="11218606" y="95175"/>
                  <a:pt x="11218606" y="212579"/>
                </a:cubicBezTo>
                <a:lnTo>
                  <a:pt x="11218606" y="1062867"/>
                </a:lnTo>
                <a:cubicBezTo>
                  <a:pt x="11218606" y="1180271"/>
                  <a:pt x="11123431" y="1275446"/>
                  <a:pt x="11006027" y="1275446"/>
                </a:cubicBezTo>
                <a:lnTo>
                  <a:pt x="212579" y="1275446"/>
                </a:lnTo>
                <a:cubicBezTo>
                  <a:pt x="95175" y="1275446"/>
                  <a:pt x="0" y="1180271"/>
                  <a:pt x="0" y="1062867"/>
                </a:cubicBezTo>
                <a:lnTo>
                  <a:pt x="0" y="2125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842" tIns="130842" rIns="130842" bIns="130842" numCol="1" spcCol="1270" anchor="ctr" anchorCtr="0">
            <a:noAutofit/>
          </a:bodyPr>
          <a:lstStyle/>
          <a:p>
            <a:pPr marL="0" lvl="0" indent="0" algn="ctr" defTabSz="800100">
              <a:lnSpc>
                <a:spcPct val="90000"/>
              </a:lnSpc>
              <a:spcBef>
                <a:spcPct val="0"/>
              </a:spcBef>
              <a:spcAft>
                <a:spcPct val="35000"/>
              </a:spcAft>
              <a:buNone/>
            </a:pPr>
            <a:r>
              <a:rPr lang="en-NZ" sz="1800" kern="1200" dirty="0"/>
              <a:t>While democracies share common features, there is no single model of democracy.</a:t>
            </a:r>
            <a:br>
              <a:rPr lang="en-NZ" sz="1800" kern="1200" dirty="0"/>
            </a:br>
            <a:r>
              <a:rPr lang="en-NZ" sz="1800" i="1" kern="1200" dirty="0"/>
              <a:t>UN Resolution on promoting and consolidating democracy (A/RES/62/7)</a:t>
            </a:r>
            <a:endParaRPr lang="en-US" sz="1800" kern="1200" dirty="0"/>
          </a:p>
        </p:txBody>
      </p:sp>
      <p:sp>
        <p:nvSpPr>
          <p:cNvPr id="6" name="Freeform: Shape 5">
            <a:extLst>
              <a:ext uri="{FF2B5EF4-FFF2-40B4-BE49-F238E27FC236}">
                <a16:creationId xmlns:a16="http://schemas.microsoft.com/office/drawing/2014/main" id="{F9F42D7E-1EF3-E3C6-D766-6419B158F92B}"/>
              </a:ext>
            </a:extLst>
          </p:cNvPr>
          <p:cNvSpPr/>
          <p:nvPr/>
        </p:nvSpPr>
        <p:spPr>
          <a:xfrm>
            <a:off x="393291" y="2690530"/>
            <a:ext cx="11218606" cy="1275446"/>
          </a:xfrm>
          <a:custGeom>
            <a:avLst/>
            <a:gdLst>
              <a:gd name="connsiteX0" fmla="*/ 0 w 11218606"/>
              <a:gd name="connsiteY0" fmla="*/ 212579 h 1275446"/>
              <a:gd name="connsiteX1" fmla="*/ 212579 w 11218606"/>
              <a:gd name="connsiteY1" fmla="*/ 0 h 1275446"/>
              <a:gd name="connsiteX2" fmla="*/ 11006027 w 11218606"/>
              <a:gd name="connsiteY2" fmla="*/ 0 h 1275446"/>
              <a:gd name="connsiteX3" fmla="*/ 11218606 w 11218606"/>
              <a:gd name="connsiteY3" fmla="*/ 212579 h 1275446"/>
              <a:gd name="connsiteX4" fmla="*/ 11218606 w 11218606"/>
              <a:gd name="connsiteY4" fmla="*/ 1062867 h 1275446"/>
              <a:gd name="connsiteX5" fmla="*/ 11006027 w 11218606"/>
              <a:gd name="connsiteY5" fmla="*/ 1275446 h 1275446"/>
              <a:gd name="connsiteX6" fmla="*/ 212579 w 11218606"/>
              <a:gd name="connsiteY6" fmla="*/ 1275446 h 1275446"/>
              <a:gd name="connsiteX7" fmla="*/ 0 w 11218606"/>
              <a:gd name="connsiteY7" fmla="*/ 1062867 h 1275446"/>
              <a:gd name="connsiteX8" fmla="*/ 0 w 11218606"/>
              <a:gd name="connsiteY8" fmla="*/ 212579 h 127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8606" h="1275446">
                <a:moveTo>
                  <a:pt x="0" y="212579"/>
                </a:moveTo>
                <a:cubicBezTo>
                  <a:pt x="0" y="95175"/>
                  <a:pt x="95175" y="0"/>
                  <a:pt x="212579" y="0"/>
                </a:cubicBezTo>
                <a:lnTo>
                  <a:pt x="11006027" y="0"/>
                </a:lnTo>
                <a:cubicBezTo>
                  <a:pt x="11123431" y="0"/>
                  <a:pt x="11218606" y="95175"/>
                  <a:pt x="11218606" y="212579"/>
                </a:cubicBezTo>
                <a:lnTo>
                  <a:pt x="11218606" y="1062867"/>
                </a:lnTo>
                <a:cubicBezTo>
                  <a:pt x="11218606" y="1180271"/>
                  <a:pt x="11123431" y="1275446"/>
                  <a:pt x="11006027" y="1275446"/>
                </a:cubicBezTo>
                <a:lnTo>
                  <a:pt x="212579" y="1275446"/>
                </a:lnTo>
                <a:cubicBezTo>
                  <a:pt x="95175" y="1275446"/>
                  <a:pt x="0" y="1180271"/>
                  <a:pt x="0" y="1062867"/>
                </a:cubicBezTo>
                <a:lnTo>
                  <a:pt x="0" y="2125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842" tIns="130842" rIns="130842" bIns="130842" numCol="1" spcCol="1270" anchor="ctr" anchorCtr="0">
            <a:noAutofit/>
          </a:bodyPr>
          <a:lstStyle/>
          <a:p>
            <a:pPr marL="0" lvl="0" indent="0" algn="ctr" defTabSz="800100">
              <a:lnSpc>
                <a:spcPct val="90000"/>
              </a:lnSpc>
              <a:spcBef>
                <a:spcPct val="0"/>
              </a:spcBef>
              <a:spcAft>
                <a:spcPct val="35000"/>
              </a:spcAft>
              <a:buNone/>
            </a:pPr>
            <a:r>
              <a:rPr lang="en-NZ" sz="1800" kern="1200" dirty="0"/>
              <a:t>Today there are as many different forms of democracy as there are democratic nations in the world. No two systems are exactly the same and no one system can be taken as a "model". There are presidential and parliamentary democracies, democracies that are federal or unitary, democracies that use a proportional voting system, and ones that use a majoritarian system, democracies which are also monarchies, and so on.</a:t>
            </a:r>
            <a:endParaRPr lang="en-US" sz="1800" kern="1200" dirty="0"/>
          </a:p>
        </p:txBody>
      </p:sp>
      <p:sp>
        <p:nvSpPr>
          <p:cNvPr id="7" name="Freeform: Shape 6">
            <a:extLst>
              <a:ext uri="{FF2B5EF4-FFF2-40B4-BE49-F238E27FC236}">
                <a16:creationId xmlns:a16="http://schemas.microsoft.com/office/drawing/2014/main" id="{94D76BD9-4AFD-BF62-F727-FBA8D7DC9C84}"/>
              </a:ext>
            </a:extLst>
          </p:cNvPr>
          <p:cNvSpPr/>
          <p:nvPr/>
        </p:nvSpPr>
        <p:spPr>
          <a:xfrm>
            <a:off x="393291" y="4017816"/>
            <a:ext cx="11218606" cy="1275446"/>
          </a:xfrm>
          <a:custGeom>
            <a:avLst/>
            <a:gdLst>
              <a:gd name="connsiteX0" fmla="*/ 0 w 11218606"/>
              <a:gd name="connsiteY0" fmla="*/ 212579 h 1275446"/>
              <a:gd name="connsiteX1" fmla="*/ 212579 w 11218606"/>
              <a:gd name="connsiteY1" fmla="*/ 0 h 1275446"/>
              <a:gd name="connsiteX2" fmla="*/ 11006027 w 11218606"/>
              <a:gd name="connsiteY2" fmla="*/ 0 h 1275446"/>
              <a:gd name="connsiteX3" fmla="*/ 11218606 w 11218606"/>
              <a:gd name="connsiteY3" fmla="*/ 212579 h 1275446"/>
              <a:gd name="connsiteX4" fmla="*/ 11218606 w 11218606"/>
              <a:gd name="connsiteY4" fmla="*/ 1062867 h 1275446"/>
              <a:gd name="connsiteX5" fmla="*/ 11006027 w 11218606"/>
              <a:gd name="connsiteY5" fmla="*/ 1275446 h 1275446"/>
              <a:gd name="connsiteX6" fmla="*/ 212579 w 11218606"/>
              <a:gd name="connsiteY6" fmla="*/ 1275446 h 1275446"/>
              <a:gd name="connsiteX7" fmla="*/ 0 w 11218606"/>
              <a:gd name="connsiteY7" fmla="*/ 1062867 h 1275446"/>
              <a:gd name="connsiteX8" fmla="*/ 0 w 11218606"/>
              <a:gd name="connsiteY8" fmla="*/ 212579 h 127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8606" h="1275446">
                <a:moveTo>
                  <a:pt x="0" y="212579"/>
                </a:moveTo>
                <a:cubicBezTo>
                  <a:pt x="0" y="95175"/>
                  <a:pt x="95175" y="0"/>
                  <a:pt x="212579" y="0"/>
                </a:cubicBezTo>
                <a:lnTo>
                  <a:pt x="11006027" y="0"/>
                </a:lnTo>
                <a:cubicBezTo>
                  <a:pt x="11123431" y="0"/>
                  <a:pt x="11218606" y="95175"/>
                  <a:pt x="11218606" y="212579"/>
                </a:cubicBezTo>
                <a:lnTo>
                  <a:pt x="11218606" y="1062867"/>
                </a:lnTo>
                <a:cubicBezTo>
                  <a:pt x="11218606" y="1180271"/>
                  <a:pt x="11123431" y="1275446"/>
                  <a:pt x="11006027" y="1275446"/>
                </a:cubicBezTo>
                <a:lnTo>
                  <a:pt x="212579" y="1275446"/>
                </a:lnTo>
                <a:cubicBezTo>
                  <a:pt x="95175" y="1275446"/>
                  <a:pt x="0" y="1180271"/>
                  <a:pt x="0" y="1062867"/>
                </a:cubicBezTo>
                <a:lnTo>
                  <a:pt x="0" y="212579"/>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0842" tIns="130842" rIns="130842" bIns="130842" numCol="1" spcCol="1270" anchor="ctr" anchorCtr="0">
            <a:noAutofit/>
          </a:bodyPr>
          <a:lstStyle/>
          <a:p>
            <a:pPr marL="0" lvl="0" indent="0" algn="ctr" defTabSz="800100">
              <a:lnSpc>
                <a:spcPct val="90000"/>
              </a:lnSpc>
              <a:spcBef>
                <a:spcPct val="0"/>
              </a:spcBef>
              <a:spcAft>
                <a:spcPct val="35000"/>
              </a:spcAft>
              <a:buNone/>
            </a:pPr>
            <a:r>
              <a:rPr lang="en-NZ" sz="1800" kern="1200" dirty="0"/>
              <a:t>One thing that unites modern systems of democracy, and which also distinguishes them from the ancient model, is the use of representatives of the people. Instead of taking part directly in law making, modern democracies use elections to select representatives who are sent by the people to govern on their behalf. Such a system is known as representative democracy. </a:t>
            </a:r>
            <a:endParaRPr lang="en-US" sz="1800" kern="1200" dirty="0"/>
          </a:p>
        </p:txBody>
      </p:sp>
      <p:sp>
        <p:nvSpPr>
          <p:cNvPr id="8" name="Freeform: Shape 7">
            <a:extLst>
              <a:ext uri="{FF2B5EF4-FFF2-40B4-BE49-F238E27FC236}">
                <a16:creationId xmlns:a16="http://schemas.microsoft.com/office/drawing/2014/main" id="{35AFFB4E-3C60-C52D-4EC4-7DC5AC2320EE}"/>
              </a:ext>
            </a:extLst>
          </p:cNvPr>
          <p:cNvSpPr/>
          <p:nvPr/>
        </p:nvSpPr>
        <p:spPr>
          <a:xfrm>
            <a:off x="393291" y="5345102"/>
            <a:ext cx="11218606" cy="1275446"/>
          </a:xfrm>
          <a:custGeom>
            <a:avLst/>
            <a:gdLst>
              <a:gd name="connsiteX0" fmla="*/ 0 w 11218606"/>
              <a:gd name="connsiteY0" fmla="*/ 212579 h 1275446"/>
              <a:gd name="connsiteX1" fmla="*/ 212579 w 11218606"/>
              <a:gd name="connsiteY1" fmla="*/ 0 h 1275446"/>
              <a:gd name="connsiteX2" fmla="*/ 11006027 w 11218606"/>
              <a:gd name="connsiteY2" fmla="*/ 0 h 1275446"/>
              <a:gd name="connsiteX3" fmla="*/ 11218606 w 11218606"/>
              <a:gd name="connsiteY3" fmla="*/ 212579 h 1275446"/>
              <a:gd name="connsiteX4" fmla="*/ 11218606 w 11218606"/>
              <a:gd name="connsiteY4" fmla="*/ 1062867 h 1275446"/>
              <a:gd name="connsiteX5" fmla="*/ 11006027 w 11218606"/>
              <a:gd name="connsiteY5" fmla="*/ 1275446 h 1275446"/>
              <a:gd name="connsiteX6" fmla="*/ 212579 w 11218606"/>
              <a:gd name="connsiteY6" fmla="*/ 1275446 h 1275446"/>
              <a:gd name="connsiteX7" fmla="*/ 0 w 11218606"/>
              <a:gd name="connsiteY7" fmla="*/ 1062867 h 1275446"/>
              <a:gd name="connsiteX8" fmla="*/ 0 w 11218606"/>
              <a:gd name="connsiteY8" fmla="*/ 212579 h 127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8606" h="1275446">
                <a:moveTo>
                  <a:pt x="0" y="212579"/>
                </a:moveTo>
                <a:cubicBezTo>
                  <a:pt x="0" y="95175"/>
                  <a:pt x="95175" y="0"/>
                  <a:pt x="212579" y="0"/>
                </a:cubicBezTo>
                <a:lnTo>
                  <a:pt x="11006027" y="0"/>
                </a:lnTo>
                <a:cubicBezTo>
                  <a:pt x="11123431" y="0"/>
                  <a:pt x="11218606" y="95175"/>
                  <a:pt x="11218606" y="212579"/>
                </a:cubicBezTo>
                <a:lnTo>
                  <a:pt x="11218606" y="1062867"/>
                </a:lnTo>
                <a:cubicBezTo>
                  <a:pt x="11218606" y="1180271"/>
                  <a:pt x="11123431" y="1275446"/>
                  <a:pt x="11006027" y="1275446"/>
                </a:cubicBezTo>
                <a:lnTo>
                  <a:pt x="212579" y="1275446"/>
                </a:lnTo>
                <a:cubicBezTo>
                  <a:pt x="95175" y="1275446"/>
                  <a:pt x="0" y="1180271"/>
                  <a:pt x="0" y="1062867"/>
                </a:cubicBezTo>
                <a:lnTo>
                  <a:pt x="0" y="2125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842" tIns="130842" rIns="130842" bIns="130842" numCol="1" spcCol="1270" anchor="ctr" anchorCtr="0">
            <a:noAutofit/>
          </a:bodyPr>
          <a:lstStyle/>
          <a:p>
            <a:pPr marL="0" lvl="0" indent="0" algn="ctr" defTabSz="800100">
              <a:lnSpc>
                <a:spcPct val="90000"/>
              </a:lnSpc>
              <a:spcBef>
                <a:spcPct val="0"/>
              </a:spcBef>
              <a:spcAft>
                <a:spcPct val="35000"/>
              </a:spcAft>
              <a:buNone/>
            </a:pPr>
            <a:r>
              <a:rPr lang="en-NZ" sz="1800" kern="1200" dirty="0"/>
              <a:t>It can lay some claim to being "democratic" because it is, at least to some degree, based on the two principles above: equality of all (one person – one vote), and the right of every individual to some degree of personal autonomy.</a:t>
            </a:r>
            <a:endParaRPr lang="en-US" sz="1800" kern="1200" dirty="0"/>
          </a:p>
        </p:txBody>
      </p:sp>
    </p:spTree>
    <p:extLst>
      <p:ext uri="{BB962C8B-B14F-4D97-AF65-F5344CB8AC3E}">
        <p14:creationId xmlns:p14="http://schemas.microsoft.com/office/powerpoint/2010/main" val="37282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1F43-CA34-9526-B1A9-1FBFD8240D1E}"/>
              </a:ext>
            </a:extLst>
          </p:cNvPr>
          <p:cNvSpPr>
            <a:spLocks noGrp="1"/>
          </p:cNvSpPr>
          <p:nvPr>
            <p:ph type="title"/>
          </p:nvPr>
        </p:nvSpPr>
        <p:spPr/>
        <p:txBody>
          <a:bodyPr/>
          <a:lstStyle/>
          <a:p>
            <a:r>
              <a:rPr lang="en-NZ" dirty="0"/>
              <a:t>Representative democracy</a:t>
            </a:r>
          </a:p>
        </p:txBody>
      </p:sp>
      <p:sp>
        <p:nvSpPr>
          <p:cNvPr id="6" name="Freeform: Shape 5">
            <a:extLst>
              <a:ext uri="{FF2B5EF4-FFF2-40B4-BE49-F238E27FC236}">
                <a16:creationId xmlns:a16="http://schemas.microsoft.com/office/drawing/2014/main" id="{46FD2C70-68BC-A4B8-F4CC-49C425405B0B}"/>
              </a:ext>
            </a:extLst>
          </p:cNvPr>
          <p:cNvSpPr/>
          <p:nvPr/>
        </p:nvSpPr>
        <p:spPr>
          <a:xfrm>
            <a:off x="838200" y="2200799"/>
            <a:ext cx="10515600" cy="914940"/>
          </a:xfrm>
          <a:custGeom>
            <a:avLst/>
            <a:gdLst>
              <a:gd name="connsiteX0" fmla="*/ 0 w 10515600"/>
              <a:gd name="connsiteY0" fmla="*/ 152493 h 914940"/>
              <a:gd name="connsiteX1" fmla="*/ 152493 w 10515600"/>
              <a:gd name="connsiteY1" fmla="*/ 0 h 914940"/>
              <a:gd name="connsiteX2" fmla="*/ 10363107 w 10515600"/>
              <a:gd name="connsiteY2" fmla="*/ 0 h 914940"/>
              <a:gd name="connsiteX3" fmla="*/ 10515600 w 10515600"/>
              <a:gd name="connsiteY3" fmla="*/ 152493 h 914940"/>
              <a:gd name="connsiteX4" fmla="*/ 10515600 w 10515600"/>
              <a:gd name="connsiteY4" fmla="*/ 762447 h 914940"/>
              <a:gd name="connsiteX5" fmla="*/ 10363107 w 10515600"/>
              <a:gd name="connsiteY5" fmla="*/ 914940 h 914940"/>
              <a:gd name="connsiteX6" fmla="*/ 152493 w 10515600"/>
              <a:gd name="connsiteY6" fmla="*/ 914940 h 914940"/>
              <a:gd name="connsiteX7" fmla="*/ 0 w 10515600"/>
              <a:gd name="connsiteY7" fmla="*/ 762447 h 914940"/>
              <a:gd name="connsiteX8" fmla="*/ 0 w 10515600"/>
              <a:gd name="connsiteY8" fmla="*/ 152493 h 91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14940">
                <a:moveTo>
                  <a:pt x="0" y="152493"/>
                </a:moveTo>
                <a:cubicBezTo>
                  <a:pt x="0" y="68273"/>
                  <a:pt x="68273" y="0"/>
                  <a:pt x="152493" y="0"/>
                </a:cubicBezTo>
                <a:lnTo>
                  <a:pt x="10363107" y="0"/>
                </a:lnTo>
                <a:cubicBezTo>
                  <a:pt x="10447327" y="0"/>
                  <a:pt x="10515600" y="68273"/>
                  <a:pt x="10515600" y="152493"/>
                </a:cubicBezTo>
                <a:lnTo>
                  <a:pt x="10515600" y="762447"/>
                </a:lnTo>
                <a:cubicBezTo>
                  <a:pt x="10515600" y="846667"/>
                  <a:pt x="10447327" y="914940"/>
                  <a:pt x="10363107" y="914940"/>
                </a:cubicBezTo>
                <a:lnTo>
                  <a:pt x="152493" y="914940"/>
                </a:lnTo>
                <a:cubicBezTo>
                  <a:pt x="68273" y="914940"/>
                  <a:pt x="0" y="846667"/>
                  <a:pt x="0" y="762447"/>
                </a:cubicBezTo>
                <a:lnTo>
                  <a:pt x="0" y="152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294" tIns="132294" rIns="132294" bIns="132294" numCol="1" spcCol="1270" anchor="ctr" anchorCtr="0">
            <a:noAutofit/>
          </a:bodyPr>
          <a:lstStyle/>
          <a:p>
            <a:pPr marL="0" lvl="0" indent="0" algn="ctr" defTabSz="1022350">
              <a:lnSpc>
                <a:spcPct val="90000"/>
              </a:lnSpc>
              <a:spcBef>
                <a:spcPct val="0"/>
              </a:spcBef>
              <a:spcAft>
                <a:spcPct val="35000"/>
              </a:spcAft>
              <a:buNone/>
            </a:pPr>
            <a:r>
              <a:rPr lang="en-NZ" sz="2300" kern="1200" dirty="0"/>
              <a:t>Representative democracy, also known as indirect democracy, is a type of democracy where elected delegates represent a group of people, in contrast to direct democracy. </a:t>
            </a:r>
            <a:endParaRPr lang="en-US" sz="2300" kern="1200" dirty="0"/>
          </a:p>
        </p:txBody>
      </p:sp>
      <p:sp>
        <p:nvSpPr>
          <p:cNvPr id="7" name="Freeform: Shape 6">
            <a:extLst>
              <a:ext uri="{FF2B5EF4-FFF2-40B4-BE49-F238E27FC236}">
                <a16:creationId xmlns:a16="http://schemas.microsoft.com/office/drawing/2014/main" id="{6794AD15-B92B-A3CA-5E21-F7B69D76351A}"/>
              </a:ext>
            </a:extLst>
          </p:cNvPr>
          <p:cNvSpPr/>
          <p:nvPr/>
        </p:nvSpPr>
        <p:spPr>
          <a:xfrm>
            <a:off x="838200" y="3181979"/>
            <a:ext cx="10515600" cy="914940"/>
          </a:xfrm>
          <a:custGeom>
            <a:avLst/>
            <a:gdLst>
              <a:gd name="connsiteX0" fmla="*/ 0 w 10515600"/>
              <a:gd name="connsiteY0" fmla="*/ 152493 h 914940"/>
              <a:gd name="connsiteX1" fmla="*/ 152493 w 10515600"/>
              <a:gd name="connsiteY1" fmla="*/ 0 h 914940"/>
              <a:gd name="connsiteX2" fmla="*/ 10363107 w 10515600"/>
              <a:gd name="connsiteY2" fmla="*/ 0 h 914940"/>
              <a:gd name="connsiteX3" fmla="*/ 10515600 w 10515600"/>
              <a:gd name="connsiteY3" fmla="*/ 152493 h 914940"/>
              <a:gd name="connsiteX4" fmla="*/ 10515600 w 10515600"/>
              <a:gd name="connsiteY4" fmla="*/ 762447 h 914940"/>
              <a:gd name="connsiteX5" fmla="*/ 10363107 w 10515600"/>
              <a:gd name="connsiteY5" fmla="*/ 914940 h 914940"/>
              <a:gd name="connsiteX6" fmla="*/ 152493 w 10515600"/>
              <a:gd name="connsiteY6" fmla="*/ 914940 h 914940"/>
              <a:gd name="connsiteX7" fmla="*/ 0 w 10515600"/>
              <a:gd name="connsiteY7" fmla="*/ 762447 h 914940"/>
              <a:gd name="connsiteX8" fmla="*/ 0 w 10515600"/>
              <a:gd name="connsiteY8" fmla="*/ 152493 h 91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14940">
                <a:moveTo>
                  <a:pt x="0" y="152493"/>
                </a:moveTo>
                <a:cubicBezTo>
                  <a:pt x="0" y="68273"/>
                  <a:pt x="68273" y="0"/>
                  <a:pt x="152493" y="0"/>
                </a:cubicBezTo>
                <a:lnTo>
                  <a:pt x="10363107" y="0"/>
                </a:lnTo>
                <a:cubicBezTo>
                  <a:pt x="10447327" y="0"/>
                  <a:pt x="10515600" y="68273"/>
                  <a:pt x="10515600" y="152493"/>
                </a:cubicBezTo>
                <a:lnTo>
                  <a:pt x="10515600" y="762447"/>
                </a:lnTo>
                <a:cubicBezTo>
                  <a:pt x="10515600" y="846667"/>
                  <a:pt x="10447327" y="914940"/>
                  <a:pt x="10363107" y="914940"/>
                </a:cubicBezTo>
                <a:lnTo>
                  <a:pt x="152493" y="914940"/>
                </a:lnTo>
                <a:cubicBezTo>
                  <a:pt x="68273" y="914940"/>
                  <a:pt x="0" y="846667"/>
                  <a:pt x="0" y="762447"/>
                </a:cubicBezTo>
                <a:lnTo>
                  <a:pt x="0" y="152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294" tIns="132294" rIns="132294" bIns="132294" numCol="1" spcCol="1270" anchor="ctr" anchorCtr="0">
            <a:noAutofit/>
          </a:bodyPr>
          <a:lstStyle/>
          <a:p>
            <a:pPr marL="0" lvl="0" indent="0" algn="l" defTabSz="1022350">
              <a:lnSpc>
                <a:spcPct val="90000"/>
              </a:lnSpc>
              <a:spcBef>
                <a:spcPct val="0"/>
              </a:spcBef>
              <a:spcAft>
                <a:spcPct val="35000"/>
              </a:spcAft>
              <a:buNone/>
            </a:pPr>
            <a:r>
              <a:rPr lang="en-NZ" sz="2300" kern="1200" dirty="0"/>
              <a:t>Nearly all modern Western-style democracies function as some type of representative democracy. </a:t>
            </a:r>
            <a:endParaRPr lang="en-US" sz="2300" kern="1200" dirty="0"/>
          </a:p>
        </p:txBody>
      </p:sp>
      <p:sp>
        <p:nvSpPr>
          <p:cNvPr id="8" name="Freeform: Shape 7">
            <a:extLst>
              <a:ext uri="{FF2B5EF4-FFF2-40B4-BE49-F238E27FC236}">
                <a16:creationId xmlns:a16="http://schemas.microsoft.com/office/drawing/2014/main" id="{2171EE1F-C782-91BC-9351-BD0AC1BC67E4}"/>
              </a:ext>
            </a:extLst>
          </p:cNvPr>
          <p:cNvSpPr/>
          <p:nvPr/>
        </p:nvSpPr>
        <p:spPr>
          <a:xfrm>
            <a:off x="838200" y="4163159"/>
            <a:ext cx="10515600" cy="914940"/>
          </a:xfrm>
          <a:custGeom>
            <a:avLst/>
            <a:gdLst>
              <a:gd name="connsiteX0" fmla="*/ 0 w 10515600"/>
              <a:gd name="connsiteY0" fmla="*/ 152493 h 914940"/>
              <a:gd name="connsiteX1" fmla="*/ 152493 w 10515600"/>
              <a:gd name="connsiteY1" fmla="*/ 0 h 914940"/>
              <a:gd name="connsiteX2" fmla="*/ 10363107 w 10515600"/>
              <a:gd name="connsiteY2" fmla="*/ 0 h 914940"/>
              <a:gd name="connsiteX3" fmla="*/ 10515600 w 10515600"/>
              <a:gd name="connsiteY3" fmla="*/ 152493 h 914940"/>
              <a:gd name="connsiteX4" fmla="*/ 10515600 w 10515600"/>
              <a:gd name="connsiteY4" fmla="*/ 762447 h 914940"/>
              <a:gd name="connsiteX5" fmla="*/ 10363107 w 10515600"/>
              <a:gd name="connsiteY5" fmla="*/ 914940 h 914940"/>
              <a:gd name="connsiteX6" fmla="*/ 152493 w 10515600"/>
              <a:gd name="connsiteY6" fmla="*/ 914940 h 914940"/>
              <a:gd name="connsiteX7" fmla="*/ 0 w 10515600"/>
              <a:gd name="connsiteY7" fmla="*/ 762447 h 914940"/>
              <a:gd name="connsiteX8" fmla="*/ 0 w 10515600"/>
              <a:gd name="connsiteY8" fmla="*/ 152493 h 91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14940">
                <a:moveTo>
                  <a:pt x="0" y="152493"/>
                </a:moveTo>
                <a:cubicBezTo>
                  <a:pt x="0" y="68273"/>
                  <a:pt x="68273" y="0"/>
                  <a:pt x="152493" y="0"/>
                </a:cubicBezTo>
                <a:lnTo>
                  <a:pt x="10363107" y="0"/>
                </a:lnTo>
                <a:cubicBezTo>
                  <a:pt x="10447327" y="0"/>
                  <a:pt x="10515600" y="68273"/>
                  <a:pt x="10515600" y="152493"/>
                </a:cubicBezTo>
                <a:lnTo>
                  <a:pt x="10515600" y="762447"/>
                </a:lnTo>
                <a:cubicBezTo>
                  <a:pt x="10515600" y="846667"/>
                  <a:pt x="10447327" y="914940"/>
                  <a:pt x="10363107" y="914940"/>
                </a:cubicBezTo>
                <a:lnTo>
                  <a:pt x="152493" y="914940"/>
                </a:lnTo>
                <a:cubicBezTo>
                  <a:pt x="68273" y="914940"/>
                  <a:pt x="0" y="846667"/>
                  <a:pt x="0" y="762447"/>
                </a:cubicBezTo>
                <a:lnTo>
                  <a:pt x="0" y="152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294" tIns="132294" rIns="132294" bIns="132294" numCol="1" spcCol="1270" anchor="ctr" anchorCtr="0">
            <a:noAutofit/>
          </a:bodyPr>
          <a:lstStyle/>
          <a:p>
            <a:pPr marL="0" lvl="0" indent="0" algn="l" defTabSz="1022350">
              <a:lnSpc>
                <a:spcPct val="90000"/>
              </a:lnSpc>
              <a:spcBef>
                <a:spcPct val="0"/>
              </a:spcBef>
              <a:spcAft>
                <a:spcPct val="35000"/>
              </a:spcAft>
              <a:buNone/>
            </a:pPr>
            <a:r>
              <a:rPr lang="en-NZ" sz="2300" kern="1200" dirty="0"/>
              <a:t>Questions: Who represents you? </a:t>
            </a:r>
            <a:endParaRPr lang="en-US" sz="2300" kern="1200" dirty="0"/>
          </a:p>
        </p:txBody>
      </p:sp>
      <p:sp>
        <p:nvSpPr>
          <p:cNvPr id="9" name="Freeform: Shape 8">
            <a:extLst>
              <a:ext uri="{FF2B5EF4-FFF2-40B4-BE49-F238E27FC236}">
                <a16:creationId xmlns:a16="http://schemas.microsoft.com/office/drawing/2014/main" id="{708BD2CE-9E2D-AF9F-F0FF-EF2EB20A4E98}"/>
              </a:ext>
            </a:extLst>
          </p:cNvPr>
          <p:cNvSpPr/>
          <p:nvPr/>
        </p:nvSpPr>
        <p:spPr>
          <a:xfrm>
            <a:off x="838200" y="5144340"/>
            <a:ext cx="10515600" cy="914940"/>
          </a:xfrm>
          <a:custGeom>
            <a:avLst/>
            <a:gdLst>
              <a:gd name="connsiteX0" fmla="*/ 0 w 10515600"/>
              <a:gd name="connsiteY0" fmla="*/ 152493 h 914940"/>
              <a:gd name="connsiteX1" fmla="*/ 152493 w 10515600"/>
              <a:gd name="connsiteY1" fmla="*/ 0 h 914940"/>
              <a:gd name="connsiteX2" fmla="*/ 10363107 w 10515600"/>
              <a:gd name="connsiteY2" fmla="*/ 0 h 914940"/>
              <a:gd name="connsiteX3" fmla="*/ 10515600 w 10515600"/>
              <a:gd name="connsiteY3" fmla="*/ 152493 h 914940"/>
              <a:gd name="connsiteX4" fmla="*/ 10515600 w 10515600"/>
              <a:gd name="connsiteY4" fmla="*/ 762447 h 914940"/>
              <a:gd name="connsiteX5" fmla="*/ 10363107 w 10515600"/>
              <a:gd name="connsiteY5" fmla="*/ 914940 h 914940"/>
              <a:gd name="connsiteX6" fmla="*/ 152493 w 10515600"/>
              <a:gd name="connsiteY6" fmla="*/ 914940 h 914940"/>
              <a:gd name="connsiteX7" fmla="*/ 0 w 10515600"/>
              <a:gd name="connsiteY7" fmla="*/ 762447 h 914940"/>
              <a:gd name="connsiteX8" fmla="*/ 0 w 10515600"/>
              <a:gd name="connsiteY8" fmla="*/ 152493 h 91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14940">
                <a:moveTo>
                  <a:pt x="0" y="152493"/>
                </a:moveTo>
                <a:cubicBezTo>
                  <a:pt x="0" y="68273"/>
                  <a:pt x="68273" y="0"/>
                  <a:pt x="152493" y="0"/>
                </a:cubicBezTo>
                <a:lnTo>
                  <a:pt x="10363107" y="0"/>
                </a:lnTo>
                <a:cubicBezTo>
                  <a:pt x="10447327" y="0"/>
                  <a:pt x="10515600" y="68273"/>
                  <a:pt x="10515600" y="152493"/>
                </a:cubicBezTo>
                <a:lnTo>
                  <a:pt x="10515600" y="762447"/>
                </a:lnTo>
                <a:cubicBezTo>
                  <a:pt x="10515600" y="846667"/>
                  <a:pt x="10447327" y="914940"/>
                  <a:pt x="10363107" y="914940"/>
                </a:cubicBezTo>
                <a:lnTo>
                  <a:pt x="152493" y="914940"/>
                </a:lnTo>
                <a:cubicBezTo>
                  <a:pt x="68273" y="914940"/>
                  <a:pt x="0" y="846667"/>
                  <a:pt x="0" y="762447"/>
                </a:cubicBezTo>
                <a:lnTo>
                  <a:pt x="0" y="1524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294" tIns="132294" rIns="132294" bIns="132294" numCol="1" spcCol="1270" anchor="ctr" anchorCtr="0">
            <a:noAutofit/>
          </a:bodyPr>
          <a:lstStyle/>
          <a:p>
            <a:pPr marL="0" lvl="0" indent="0" algn="l" defTabSz="1022350">
              <a:lnSpc>
                <a:spcPct val="90000"/>
              </a:lnSpc>
              <a:spcBef>
                <a:spcPct val="0"/>
              </a:spcBef>
              <a:spcAft>
                <a:spcPct val="35000"/>
              </a:spcAft>
              <a:buNone/>
            </a:pPr>
            <a:r>
              <a:rPr lang="en-NZ" sz="2300" kern="1200"/>
              <a:t>Who represents those who may be excluded? </a:t>
            </a:r>
            <a:endParaRPr lang="en-US" sz="2300" kern="1200"/>
          </a:p>
        </p:txBody>
      </p:sp>
    </p:spTree>
    <p:extLst>
      <p:ext uri="{BB962C8B-B14F-4D97-AF65-F5344CB8AC3E}">
        <p14:creationId xmlns:p14="http://schemas.microsoft.com/office/powerpoint/2010/main" val="13224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4EAE-04DC-2F63-18A9-EE7517F5C892}"/>
              </a:ext>
            </a:extLst>
          </p:cNvPr>
          <p:cNvSpPr>
            <a:spLocks noGrp="1"/>
          </p:cNvSpPr>
          <p:nvPr>
            <p:ph type="title"/>
          </p:nvPr>
        </p:nvSpPr>
        <p:spPr/>
        <p:txBody>
          <a:bodyPr/>
          <a:lstStyle/>
          <a:p>
            <a:r>
              <a:rPr lang="en-NZ" b="1" dirty="0"/>
              <a:t>Problems with democracy</a:t>
            </a:r>
            <a:br>
              <a:rPr lang="en-NZ" b="1" dirty="0"/>
            </a:br>
            <a:endParaRPr lang="en-NZ" dirty="0"/>
          </a:p>
        </p:txBody>
      </p:sp>
      <p:sp>
        <p:nvSpPr>
          <p:cNvPr id="9" name="Freeform: Shape 8">
            <a:extLst>
              <a:ext uri="{FF2B5EF4-FFF2-40B4-BE49-F238E27FC236}">
                <a16:creationId xmlns:a16="http://schemas.microsoft.com/office/drawing/2014/main" id="{7A059DCD-F420-75C9-6B6C-9AEDDCFD613B}"/>
              </a:ext>
            </a:extLst>
          </p:cNvPr>
          <p:cNvSpPr/>
          <p:nvPr/>
        </p:nvSpPr>
        <p:spPr>
          <a:xfrm>
            <a:off x="581676" y="1229188"/>
            <a:ext cx="4005956" cy="2049967"/>
          </a:xfrm>
          <a:custGeom>
            <a:avLst/>
            <a:gdLst>
              <a:gd name="connsiteX0" fmla="*/ 0 w 4005956"/>
              <a:gd name="connsiteY0" fmla="*/ 150265 h 901570"/>
              <a:gd name="connsiteX1" fmla="*/ 150265 w 4005956"/>
              <a:gd name="connsiteY1" fmla="*/ 0 h 901570"/>
              <a:gd name="connsiteX2" fmla="*/ 3855691 w 4005956"/>
              <a:gd name="connsiteY2" fmla="*/ 0 h 901570"/>
              <a:gd name="connsiteX3" fmla="*/ 4005956 w 4005956"/>
              <a:gd name="connsiteY3" fmla="*/ 150265 h 901570"/>
              <a:gd name="connsiteX4" fmla="*/ 4005956 w 4005956"/>
              <a:gd name="connsiteY4" fmla="*/ 751305 h 901570"/>
              <a:gd name="connsiteX5" fmla="*/ 3855691 w 4005956"/>
              <a:gd name="connsiteY5" fmla="*/ 901570 h 901570"/>
              <a:gd name="connsiteX6" fmla="*/ 150265 w 4005956"/>
              <a:gd name="connsiteY6" fmla="*/ 901570 h 901570"/>
              <a:gd name="connsiteX7" fmla="*/ 0 w 4005956"/>
              <a:gd name="connsiteY7" fmla="*/ 751305 h 901570"/>
              <a:gd name="connsiteX8" fmla="*/ 0 w 4005956"/>
              <a:gd name="connsiteY8" fmla="*/ 150265 h 90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5956" h="901570">
                <a:moveTo>
                  <a:pt x="0" y="150265"/>
                </a:moveTo>
                <a:cubicBezTo>
                  <a:pt x="0" y="67276"/>
                  <a:pt x="67276" y="0"/>
                  <a:pt x="150265" y="0"/>
                </a:cubicBezTo>
                <a:lnTo>
                  <a:pt x="3855691" y="0"/>
                </a:lnTo>
                <a:cubicBezTo>
                  <a:pt x="3938680" y="0"/>
                  <a:pt x="4005956" y="67276"/>
                  <a:pt x="4005956" y="150265"/>
                </a:cubicBezTo>
                <a:lnTo>
                  <a:pt x="4005956" y="751305"/>
                </a:lnTo>
                <a:cubicBezTo>
                  <a:pt x="4005956" y="834294"/>
                  <a:pt x="3938680" y="901570"/>
                  <a:pt x="3855691" y="901570"/>
                </a:cubicBezTo>
                <a:lnTo>
                  <a:pt x="150265" y="901570"/>
                </a:lnTo>
                <a:cubicBezTo>
                  <a:pt x="67276" y="901570"/>
                  <a:pt x="0" y="834294"/>
                  <a:pt x="0" y="751305"/>
                </a:cubicBezTo>
                <a:lnTo>
                  <a:pt x="0" y="150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491" tIns="59251" rIns="74491" bIns="59251" numCol="1" spcCol="1270" anchor="ctr" anchorCtr="0">
            <a:noAutofit/>
          </a:bodyPr>
          <a:lstStyle/>
          <a:p>
            <a:pPr marL="0" lvl="0" indent="0" algn="ctr" defTabSz="355600">
              <a:lnSpc>
                <a:spcPct val="90000"/>
              </a:lnSpc>
              <a:spcBef>
                <a:spcPct val="0"/>
              </a:spcBef>
              <a:spcAft>
                <a:spcPct val="35000"/>
              </a:spcAft>
              <a:buNone/>
            </a:pPr>
            <a:r>
              <a:rPr lang="en-NZ" sz="2000" kern="1200" dirty="0"/>
              <a:t>Democracy doesn't mean much if you are hungry or homeless, or have no health care or your children can't go to school; even if you have a vote, democracy is not effective.</a:t>
            </a:r>
            <a:br>
              <a:rPr lang="en-NZ" sz="2000" kern="1200" dirty="0"/>
            </a:br>
            <a:r>
              <a:rPr lang="en-NZ" sz="2000" i="1" kern="1200" dirty="0"/>
              <a:t>Susan George, President of ATTAC</a:t>
            </a:r>
            <a:endParaRPr lang="en-US" sz="2000" kern="1200" dirty="0"/>
          </a:p>
        </p:txBody>
      </p:sp>
      <p:sp>
        <p:nvSpPr>
          <p:cNvPr id="10" name="Freeform: Shape 9">
            <a:extLst>
              <a:ext uri="{FF2B5EF4-FFF2-40B4-BE49-F238E27FC236}">
                <a16:creationId xmlns:a16="http://schemas.microsoft.com/office/drawing/2014/main" id="{7E4EB199-CB7A-33E3-DE48-626D0A8A2004}"/>
              </a:ext>
            </a:extLst>
          </p:cNvPr>
          <p:cNvSpPr/>
          <p:nvPr/>
        </p:nvSpPr>
        <p:spPr>
          <a:xfrm>
            <a:off x="5555226" y="1229187"/>
            <a:ext cx="6055098" cy="2049968"/>
          </a:xfrm>
          <a:custGeom>
            <a:avLst/>
            <a:gdLst>
              <a:gd name="connsiteX0" fmla="*/ 0 w 4005956"/>
              <a:gd name="connsiteY0" fmla="*/ 150265 h 901570"/>
              <a:gd name="connsiteX1" fmla="*/ 150265 w 4005956"/>
              <a:gd name="connsiteY1" fmla="*/ 0 h 901570"/>
              <a:gd name="connsiteX2" fmla="*/ 3855691 w 4005956"/>
              <a:gd name="connsiteY2" fmla="*/ 0 h 901570"/>
              <a:gd name="connsiteX3" fmla="*/ 4005956 w 4005956"/>
              <a:gd name="connsiteY3" fmla="*/ 150265 h 901570"/>
              <a:gd name="connsiteX4" fmla="*/ 4005956 w 4005956"/>
              <a:gd name="connsiteY4" fmla="*/ 751305 h 901570"/>
              <a:gd name="connsiteX5" fmla="*/ 3855691 w 4005956"/>
              <a:gd name="connsiteY5" fmla="*/ 901570 h 901570"/>
              <a:gd name="connsiteX6" fmla="*/ 150265 w 4005956"/>
              <a:gd name="connsiteY6" fmla="*/ 901570 h 901570"/>
              <a:gd name="connsiteX7" fmla="*/ 0 w 4005956"/>
              <a:gd name="connsiteY7" fmla="*/ 751305 h 901570"/>
              <a:gd name="connsiteX8" fmla="*/ 0 w 4005956"/>
              <a:gd name="connsiteY8" fmla="*/ 150265 h 90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5956" h="901570">
                <a:moveTo>
                  <a:pt x="0" y="150265"/>
                </a:moveTo>
                <a:cubicBezTo>
                  <a:pt x="0" y="67276"/>
                  <a:pt x="67276" y="0"/>
                  <a:pt x="150265" y="0"/>
                </a:cubicBezTo>
                <a:lnTo>
                  <a:pt x="3855691" y="0"/>
                </a:lnTo>
                <a:cubicBezTo>
                  <a:pt x="3938680" y="0"/>
                  <a:pt x="4005956" y="67276"/>
                  <a:pt x="4005956" y="150265"/>
                </a:cubicBezTo>
                <a:lnTo>
                  <a:pt x="4005956" y="751305"/>
                </a:lnTo>
                <a:cubicBezTo>
                  <a:pt x="4005956" y="834294"/>
                  <a:pt x="3938680" y="901570"/>
                  <a:pt x="3855691" y="901570"/>
                </a:cubicBezTo>
                <a:lnTo>
                  <a:pt x="150265" y="901570"/>
                </a:lnTo>
                <a:cubicBezTo>
                  <a:pt x="67276" y="901570"/>
                  <a:pt x="0" y="834294"/>
                  <a:pt x="0" y="751305"/>
                </a:cubicBezTo>
                <a:lnTo>
                  <a:pt x="0" y="150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491" tIns="59251" rIns="74491" bIns="59251" numCol="1" spcCol="1270" anchor="ctr" anchorCtr="0">
            <a:noAutofit/>
          </a:bodyPr>
          <a:lstStyle/>
          <a:p>
            <a:pPr marL="0" lvl="0" indent="0" algn="ctr" defTabSz="355600">
              <a:lnSpc>
                <a:spcPct val="90000"/>
              </a:lnSpc>
              <a:spcBef>
                <a:spcPct val="0"/>
              </a:spcBef>
              <a:spcAft>
                <a:spcPct val="35000"/>
              </a:spcAft>
              <a:buNone/>
            </a:pPr>
            <a:r>
              <a:rPr lang="en-NZ" sz="1600" b="1" kern="1200" dirty="0"/>
              <a:t>Voter apathy: </a:t>
            </a:r>
            <a:r>
              <a:rPr lang="en-NZ" sz="1600" kern="1200" dirty="0"/>
              <a:t>For a number of years, there has been concern about the status of democracy, perhaps particularly in the more established democracies. Much of this is based on the decreasing levels of citizen participation at elections, which appear to indicate a lack of interest and involvement on the part of citizens. A low voter turnout calls into question the legitimacy of so-called democratically elected governments, which are, in some countries, actually elected by a minority of the total electorate.</a:t>
            </a:r>
            <a:endParaRPr lang="en-US" sz="1600" kern="1200" dirty="0"/>
          </a:p>
        </p:txBody>
      </p:sp>
      <p:sp>
        <p:nvSpPr>
          <p:cNvPr id="11" name="Freeform: Shape 10">
            <a:extLst>
              <a:ext uri="{FF2B5EF4-FFF2-40B4-BE49-F238E27FC236}">
                <a16:creationId xmlns:a16="http://schemas.microsoft.com/office/drawing/2014/main" id="{58665F0F-7AE2-AC26-1C0E-1769F115B7FA}"/>
              </a:ext>
            </a:extLst>
          </p:cNvPr>
          <p:cNvSpPr/>
          <p:nvPr/>
        </p:nvSpPr>
        <p:spPr>
          <a:xfrm>
            <a:off x="581676" y="3692430"/>
            <a:ext cx="4137808" cy="1410511"/>
          </a:xfrm>
          <a:custGeom>
            <a:avLst/>
            <a:gdLst>
              <a:gd name="connsiteX0" fmla="*/ 0 w 4005956"/>
              <a:gd name="connsiteY0" fmla="*/ 150265 h 901570"/>
              <a:gd name="connsiteX1" fmla="*/ 150265 w 4005956"/>
              <a:gd name="connsiteY1" fmla="*/ 0 h 901570"/>
              <a:gd name="connsiteX2" fmla="*/ 3855691 w 4005956"/>
              <a:gd name="connsiteY2" fmla="*/ 0 h 901570"/>
              <a:gd name="connsiteX3" fmla="*/ 4005956 w 4005956"/>
              <a:gd name="connsiteY3" fmla="*/ 150265 h 901570"/>
              <a:gd name="connsiteX4" fmla="*/ 4005956 w 4005956"/>
              <a:gd name="connsiteY4" fmla="*/ 751305 h 901570"/>
              <a:gd name="connsiteX5" fmla="*/ 3855691 w 4005956"/>
              <a:gd name="connsiteY5" fmla="*/ 901570 h 901570"/>
              <a:gd name="connsiteX6" fmla="*/ 150265 w 4005956"/>
              <a:gd name="connsiteY6" fmla="*/ 901570 h 901570"/>
              <a:gd name="connsiteX7" fmla="*/ 0 w 4005956"/>
              <a:gd name="connsiteY7" fmla="*/ 751305 h 901570"/>
              <a:gd name="connsiteX8" fmla="*/ 0 w 4005956"/>
              <a:gd name="connsiteY8" fmla="*/ 150265 h 90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5956" h="901570">
                <a:moveTo>
                  <a:pt x="0" y="150265"/>
                </a:moveTo>
                <a:cubicBezTo>
                  <a:pt x="0" y="67276"/>
                  <a:pt x="67276" y="0"/>
                  <a:pt x="150265" y="0"/>
                </a:cubicBezTo>
                <a:lnTo>
                  <a:pt x="3855691" y="0"/>
                </a:lnTo>
                <a:cubicBezTo>
                  <a:pt x="3938680" y="0"/>
                  <a:pt x="4005956" y="67276"/>
                  <a:pt x="4005956" y="150265"/>
                </a:cubicBezTo>
                <a:lnTo>
                  <a:pt x="4005956" y="751305"/>
                </a:lnTo>
                <a:cubicBezTo>
                  <a:pt x="4005956" y="834294"/>
                  <a:pt x="3938680" y="901570"/>
                  <a:pt x="3855691" y="901570"/>
                </a:cubicBezTo>
                <a:lnTo>
                  <a:pt x="150265" y="901570"/>
                </a:lnTo>
                <a:cubicBezTo>
                  <a:pt x="67276" y="901570"/>
                  <a:pt x="0" y="834294"/>
                  <a:pt x="0" y="751305"/>
                </a:cubicBezTo>
                <a:lnTo>
                  <a:pt x="0" y="150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491" tIns="59251" rIns="74491" bIns="59251" numCol="1" spcCol="1270" anchor="ctr" anchorCtr="0">
            <a:noAutofit/>
          </a:bodyPr>
          <a:lstStyle/>
          <a:p>
            <a:pPr marL="0" lvl="0" indent="0" algn="ctr" defTabSz="355600">
              <a:lnSpc>
                <a:spcPct val="90000"/>
              </a:lnSpc>
              <a:spcBef>
                <a:spcPct val="0"/>
              </a:spcBef>
              <a:spcAft>
                <a:spcPct val="35000"/>
              </a:spcAft>
              <a:buNone/>
            </a:pPr>
            <a:r>
              <a:rPr lang="en-NZ" sz="2000" kern="1200" dirty="0"/>
              <a:t>In New Zealand 2014 election - 4.516 million (2014) - </a:t>
            </a:r>
            <a:r>
              <a:rPr lang="en-NZ" sz="2000" b="0" i="0" kern="1200" baseline="0" dirty="0"/>
              <a:t>85 percent of the eligible voting population voted in the 2014 General Election. </a:t>
            </a:r>
            <a:endParaRPr lang="en-US" sz="2000" kern="1200" dirty="0"/>
          </a:p>
        </p:txBody>
      </p:sp>
      <p:sp>
        <p:nvSpPr>
          <p:cNvPr id="12" name="Freeform: Shape 11">
            <a:extLst>
              <a:ext uri="{FF2B5EF4-FFF2-40B4-BE49-F238E27FC236}">
                <a16:creationId xmlns:a16="http://schemas.microsoft.com/office/drawing/2014/main" id="{3973E349-11C9-617C-79AA-35EFA2B56450}"/>
              </a:ext>
            </a:extLst>
          </p:cNvPr>
          <p:cNvSpPr/>
          <p:nvPr/>
        </p:nvSpPr>
        <p:spPr>
          <a:xfrm>
            <a:off x="5969752" y="3429000"/>
            <a:ext cx="5207951" cy="2049968"/>
          </a:xfrm>
          <a:custGeom>
            <a:avLst/>
            <a:gdLst>
              <a:gd name="connsiteX0" fmla="*/ 0 w 4005956"/>
              <a:gd name="connsiteY0" fmla="*/ 150265 h 901570"/>
              <a:gd name="connsiteX1" fmla="*/ 150265 w 4005956"/>
              <a:gd name="connsiteY1" fmla="*/ 0 h 901570"/>
              <a:gd name="connsiteX2" fmla="*/ 3855691 w 4005956"/>
              <a:gd name="connsiteY2" fmla="*/ 0 h 901570"/>
              <a:gd name="connsiteX3" fmla="*/ 4005956 w 4005956"/>
              <a:gd name="connsiteY3" fmla="*/ 150265 h 901570"/>
              <a:gd name="connsiteX4" fmla="*/ 4005956 w 4005956"/>
              <a:gd name="connsiteY4" fmla="*/ 751305 h 901570"/>
              <a:gd name="connsiteX5" fmla="*/ 3855691 w 4005956"/>
              <a:gd name="connsiteY5" fmla="*/ 901570 h 901570"/>
              <a:gd name="connsiteX6" fmla="*/ 150265 w 4005956"/>
              <a:gd name="connsiteY6" fmla="*/ 901570 h 901570"/>
              <a:gd name="connsiteX7" fmla="*/ 0 w 4005956"/>
              <a:gd name="connsiteY7" fmla="*/ 751305 h 901570"/>
              <a:gd name="connsiteX8" fmla="*/ 0 w 4005956"/>
              <a:gd name="connsiteY8" fmla="*/ 150265 h 90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5956" h="901570">
                <a:moveTo>
                  <a:pt x="0" y="150265"/>
                </a:moveTo>
                <a:cubicBezTo>
                  <a:pt x="0" y="67276"/>
                  <a:pt x="67276" y="0"/>
                  <a:pt x="150265" y="0"/>
                </a:cubicBezTo>
                <a:lnTo>
                  <a:pt x="3855691" y="0"/>
                </a:lnTo>
                <a:cubicBezTo>
                  <a:pt x="3938680" y="0"/>
                  <a:pt x="4005956" y="67276"/>
                  <a:pt x="4005956" y="150265"/>
                </a:cubicBezTo>
                <a:lnTo>
                  <a:pt x="4005956" y="751305"/>
                </a:lnTo>
                <a:cubicBezTo>
                  <a:pt x="4005956" y="834294"/>
                  <a:pt x="3938680" y="901570"/>
                  <a:pt x="3855691" y="901570"/>
                </a:cubicBezTo>
                <a:lnTo>
                  <a:pt x="150265" y="901570"/>
                </a:lnTo>
                <a:cubicBezTo>
                  <a:pt x="67276" y="901570"/>
                  <a:pt x="0" y="834294"/>
                  <a:pt x="0" y="751305"/>
                </a:cubicBezTo>
                <a:lnTo>
                  <a:pt x="0" y="1502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491" tIns="59251" rIns="74491" bIns="59251" numCol="1" spcCol="1270" anchor="ctr" anchorCtr="0">
            <a:noAutofit/>
          </a:bodyPr>
          <a:lstStyle/>
          <a:p>
            <a:pPr marL="0" lvl="0" indent="0" algn="ctr" defTabSz="355600">
              <a:lnSpc>
                <a:spcPct val="90000"/>
              </a:lnSpc>
              <a:spcBef>
                <a:spcPct val="0"/>
              </a:spcBef>
              <a:spcAft>
                <a:spcPct val="35000"/>
              </a:spcAft>
              <a:buNone/>
            </a:pPr>
            <a:r>
              <a:rPr lang="en-NZ" sz="2000" b="0" i="0" kern="1200" baseline="0" dirty="0"/>
              <a:t>Some stats: Women (87 percent) were more likely to vote than men (83 percent). People in the older age groups were also more likely to vote than those in the younger groups. Seventy percent of people aged 1824 voted, compared with 94 percent of those aged 65 and over</a:t>
            </a:r>
            <a:endParaRPr lang="en-US" sz="2000" kern="1200" dirty="0"/>
          </a:p>
        </p:txBody>
      </p:sp>
      <p:sp>
        <p:nvSpPr>
          <p:cNvPr id="13" name="Freeform: Shape 12">
            <a:extLst>
              <a:ext uri="{FF2B5EF4-FFF2-40B4-BE49-F238E27FC236}">
                <a16:creationId xmlns:a16="http://schemas.microsoft.com/office/drawing/2014/main" id="{9C4B8280-E52E-F914-A67F-74B68A641DC7}"/>
              </a:ext>
            </a:extLst>
          </p:cNvPr>
          <p:cNvSpPr/>
          <p:nvPr/>
        </p:nvSpPr>
        <p:spPr>
          <a:xfrm>
            <a:off x="1476410" y="5280895"/>
            <a:ext cx="4137807" cy="1136891"/>
          </a:xfrm>
          <a:custGeom>
            <a:avLst/>
            <a:gdLst>
              <a:gd name="connsiteX0" fmla="*/ 0 w 4005956"/>
              <a:gd name="connsiteY0" fmla="*/ 150265 h 901570"/>
              <a:gd name="connsiteX1" fmla="*/ 150265 w 4005956"/>
              <a:gd name="connsiteY1" fmla="*/ 0 h 901570"/>
              <a:gd name="connsiteX2" fmla="*/ 3855691 w 4005956"/>
              <a:gd name="connsiteY2" fmla="*/ 0 h 901570"/>
              <a:gd name="connsiteX3" fmla="*/ 4005956 w 4005956"/>
              <a:gd name="connsiteY3" fmla="*/ 150265 h 901570"/>
              <a:gd name="connsiteX4" fmla="*/ 4005956 w 4005956"/>
              <a:gd name="connsiteY4" fmla="*/ 751305 h 901570"/>
              <a:gd name="connsiteX5" fmla="*/ 3855691 w 4005956"/>
              <a:gd name="connsiteY5" fmla="*/ 901570 h 901570"/>
              <a:gd name="connsiteX6" fmla="*/ 150265 w 4005956"/>
              <a:gd name="connsiteY6" fmla="*/ 901570 h 901570"/>
              <a:gd name="connsiteX7" fmla="*/ 0 w 4005956"/>
              <a:gd name="connsiteY7" fmla="*/ 751305 h 901570"/>
              <a:gd name="connsiteX8" fmla="*/ 0 w 4005956"/>
              <a:gd name="connsiteY8" fmla="*/ 150265 h 90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5956" h="901570">
                <a:moveTo>
                  <a:pt x="0" y="150265"/>
                </a:moveTo>
                <a:cubicBezTo>
                  <a:pt x="0" y="67276"/>
                  <a:pt x="67276" y="0"/>
                  <a:pt x="150265" y="0"/>
                </a:cubicBezTo>
                <a:lnTo>
                  <a:pt x="3855691" y="0"/>
                </a:lnTo>
                <a:cubicBezTo>
                  <a:pt x="3938680" y="0"/>
                  <a:pt x="4005956" y="67276"/>
                  <a:pt x="4005956" y="150265"/>
                </a:cubicBezTo>
                <a:lnTo>
                  <a:pt x="4005956" y="751305"/>
                </a:lnTo>
                <a:cubicBezTo>
                  <a:pt x="4005956" y="834294"/>
                  <a:pt x="3938680" y="901570"/>
                  <a:pt x="3855691" y="901570"/>
                </a:cubicBezTo>
                <a:lnTo>
                  <a:pt x="150265" y="901570"/>
                </a:lnTo>
                <a:cubicBezTo>
                  <a:pt x="67276" y="901570"/>
                  <a:pt x="0" y="834294"/>
                  <a:pt x="0" y="751305"/>
                </a:cubicBezTo>
                <a:lnTo>
                  <a:pt x="0" y="150265"/>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491" tIns="59251" rIns="74491" bIns="59251" numCol="1" spcCol="1270" anchor="ctr" anchorCtr="0">
            <a:noAutofit/>
          </a:bodyPr>
          <a:lstStyle/>
          <a:p>
            <a:pPr marL="0" lvl="0" indent="0" algn="ctr" defTabSz="355600">
              <a:lnSpc>
                <a:spcPct val="90000"/>
              </a:lnSpc>
              <a:spcBef>
                <a:spcPct val="0"/>
              </a:spcBef>
              <a:spcAft>
                <a:spcPct val="35000"/>
              </a:spcAft>
              <a:buNone/>
            </a:pPr>
            <a:r>
              <a:rPr lang="en-NZ" sz="3600" kern="1200" dirty="0"/>
              <a:t>1.139 million did not vote </a:t>
            </a:r>
            <a:endParaRPr lang="en-US" sz="3600" kern="1200" dirty="0"/>
          </a:p>
        </p:txBody>
      </p:sp>
    </p:spTree>
    <p:extLst>
      <p:ext uri="{BB962C8B-B14F-4D97-AF65-F5344CB8AC3E}">
        <p14:creationId xmlns:p14="http://schemas.microsoft.com/office/powerpoint/2010/main" val="60988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3.xml><?xml version="1.0" encoding="utf-8"?>
<a:theme xmlns:a="http://schemas.openxmlformats.org/drawingml/2006/main" name="2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B35812CD8612468976E7D83BC0F0A4" ma:contentTypeVersion="16" ma:contentTypeDescription="Create a new document." ma:contentTypeScope="" ma:versionID="978810a97eb05bf9b8371a5b8c09b37f">
  <xsd:schema xmlns:xsd="http://www.w3.org/2001/XMLSchema" xmlns:xs="http://www.w3.org/2001/XMLSchema" xmlns:p="http://schemas.microsoft.com/office/2006/metadata/properties" xmlns:ns3="e01a0b1f-4f13-421a-a456-92faa1c9a7ad" xmlns:ns4="b507e6d3-e61b-46bb-87f7-aa955879b9bd" targetNamespace="http://schemas.microsoft.com/office/2006/metadata/properties" ma:root="true" ma:fieldsID="a625567ad538ad3f8c53d8dc47a60322" ns3:_="" ns4:_="">
    <xsd:import namespace="e01a0b1f-4f13-421a-a456-92faa1c9a7ad"/>
    <xsd:import namespace="b507e6d3-e61b-46bb-87f7-aa955879b9bd"/>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a0b1f-4f13-421a-a456-92faa1c9a7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07e6d3-e61b-46bb-87f7-aa955879b9b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507e6d3-e61b-46bb-87f7-aa955879b9bd" xsi:nil="true"/>
  </documentManagement>
</p:properties>
</file>

<file path=customXml/itemProps1.xml><?xml version="1.0" encoding="utf-8"?>
<ds:datastoreItem xmlns:ds="http://schemas.openxmlformats.org/officeDocument/2006/customXml" ds:itemID="{CDF8BC3D-5B9C-4331-A8B8-1C51B2FB8606}">
  <ds:schemaRefs>
    <ds:schemaRef ds:uri="http://schemas.microsoft.com/sharepoint/v3/contenttype/forms"/>
  </ds:schemaRefs>
</ds:datastoreItem>
</file>

<file path=customXml/itemProps2.xml><?xml version="1.0" encoding="utf-8"?>
<ds:datastoreItem xmlns:ds="http://schemas.openxmlformats.org/officeDocument/2006/customXml" ds:itemID="{EAAECD66-C620-42BE-BBD9-BA9784590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a0b1f-4f13-421a-a456-92faa1c9a7ad"/>
    <ds:schemaRef ds:uri="b507e6d3-e61b-46bb-87f7-aa955879b9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B3DCA-88BC-4D35-947C-33C9E64622DB}">
  <ds:schemaRef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terms/"/>
    <ds:schemaRef ds:uri="http://schemas.openxmlformats.org/package/2006/metadata/core-properties"/>
    <ds:schemaRef ds:uri="b507e6d3-e61b-46bb-87f7-aa955879b9bd"/>
    <ds:schemaRef ds:uri="e01a0b1f-4f13-421a-a456-92faa1c9a7a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406</TotalTime>
  <Words>2708</Words>
  <Application>Microsoft Office PowerPoint</Application>
  <PresentationFormat>Widescreen</PresentationFormat>
  <Paragraphs>182</Paragraphs>
  <Slides>36</Slides>
  <Notes>1</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Calibri Light</vt:lpstr>
      <vt:lpstr>Century Gothic</vt:lpstr>
      <vt:lpstr>Wingdings</vt:lpstr>
      <vt:lpstr>Wingdings 2</vt:lpstr>
      <vt:lpstr>1_Office Theme</vt:lpstr>
      <vt:lpstr>Quotable</vt:lpstr>
      <vt:lpstr>2_Office Theme</vt:lpstr>
      <vt:lpstr>Politics and Power</vt:lpstr>
      <vt:lpstr>Karakia | MANAWA MAI</vt:lpstr>
      <vt:lpstr>PowerPoint Presentation</vt:lpstr>
      <vt:lpstr>Politics and Power</vt:lpstr>
      <vt:lpstr>Democracy </vt:lpstr>
      <vt:lpstr>Why democracy? </vt:lpstr>
      <vt:lpstr>Democracy in the modern world </vt:lpstr>
      <vt:lpstr>Representative democracy</vt:lpstr>
      <vt:lpstr>Problems with democracy </vt:lpstr>
      <vt:lpstr>To think about: your perfect world</vt:lpstr>
      <vt:lpstr>Politics </vt:lpstr>
      <vt:lpstr>Politics</vt:lpstr>
      <vt:lpstr>Ideology, what do we mean? </vt:lpstr>
      <vt:lpstr>Political Ideology </vt:lpstr>
      <vt:lpstr>Principles for Wellbeing</vt:lpstr>
      <vt:lpstr>to achieve well being, three broad questions:</vt:lpstr>
      <vt:lpstr>Competing Ideological labels: Left and Right Wing </vt:lpstr>
      <vt:lpstr>Fun facts </vt:lpstr>
      <vt:lpstr>Sociologist Robert MacIver, 1947</vt:lpstr>
      <vt:lpstr>The Left could include . . . </vt:lpstr>
      <vt:lpstr>The Right could include . . .</vt:lpstr>
      <vt:lpstr>Right wing is associated with</vt:lpstr>
      <vt:lpstr>Right continued . . .</vt:lpstr>
      <vt:lpstr>Left wing is associated with</vt:lpstr>
      <vt:lpstr>Left continued . . . .</vt:lpstr>
      <vt:lpstr>But it’s complicated .  .  . </vt:lpstr>
      <vt:lpstr>Labels can simplistically conflate quite different positions . . .  Left wing? </vt:lpstr>
      <vt:lpstr>Right wing?</vt:lpstr>
      <vt:lpstr>One Alternative: the Political Compass</vt:lpstr>
      <vt:lpstr>About the Political Compass </vt:lpstr>
      <vt:lpstr>New Zealand Election 2020 (Political Compass)</vt:lpstr>
      <vt:lpstr>New Zealand Election 2023 (Political Compass)</vt:lpstr>
      <vt:lpstr>Take the test </vt:lpstr>
      <vt:lpstr>My results </vt:lpstr>
      <vt:lpstr>Why does it matter? </vt:lpstr>
      <vt:lpstr>1 news vote compass: How do your views compare with the political parties?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dc:title>
  <dc:creator>Craig Tunnicliffe</dc:creator>
  <cp:lastModifiedBy>Craig Tunnicliffe</cp:lastModifiedBy>
  <cp:revision>7</cp:revision>
  <dcterms:created xsi:type="dcterms:W3CDTF">2022-11-07T01:23:53Z</dcterms:created>
  <dcterms:modified xsi:type="dcterms:W3CDTF">2023-10-12T21:02:03Z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0x010100EEB35812CD8612468976E7D83BC0F0A4</vt:lpwstr>
  </property>
</Properties>
</file>